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wmf" ContentType="image/x-wmf"/>
  <Default Extension="m4a" ContentType="audio/mp4"/>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40"/>
  </p:notesMasterIdLst>
  <p:handoutMasterIdLst>
    <p:handoutMasterId r:id="rId41"/>
  </p:handoutMasterIdLst>
  <p:sldIdLst>
    <p:sldId id="302" r:id="rId2"/>
    <p:sldId id="456" r:id="rId3"/>
    <p:sldId id="424" r:id="rId4"/>
    <p:sldId id="431" r:id="rId5"/>
    <p:sldId id="454" r:id="rId6"/>
    <p:sldId id="442" r:id="rId7"/>
    <p:sldId id="426" r:id="rId8"/>
    <p:sldId id="423" r:id="rId9"/>
    <p:sldId id="425" r:id="rId10"/>
    <p:sldId id="427" r:id="rId11"/>
    <p:sldId id="428" r:id="rId12"/>
    <p:sldId id="429" r:id="rId13"/>
    <p:sldId id="432" r:id="rId14"/>
    <p:sldId id="433" r:id="rId15"/>
    <p:sldId id="434" r:id="rId16"/>
    <p:sldId id="449" r:id="rId17"/>
    <p:sldId id="435" r:id="rId18"/>
    <p:sldId id="436" r:id="rId19"/>
    <p:sldId id="437" r:id="rId20"/>
    <p:sldId id="448" r:id="rId21"/>
    <p:sldId id="438" r:id="rId22"/>
    <p:sldId id="439" r:id="rId23"/>
    <p:sldId id="440" r:id="rId24"/>
    <p:sldId id="455" r:id="rId25"/>
    <p:sldId id="441" r:id="rId26"/>
    <p:sldId id="443" r:id="rId27"/>
    <p:sldId id="444" r:id="rId28"/>
    <p:sldId id="445" r:id="rId29"/>
    <p:sldId id="446" r:id="rId30"/>
    <p:sldId id="447" r:id="rId31"/>
    <p:sldId id="350" r:id="rId32"/>
    <p:sldId id="375" r:id="rId33"/>
    <p:sldId id="351" r:id="rId34"/>
    <p:sldId id="450" r:id="rId35"/>
    <p:sldId id="451" r:id="rId36"/>
    <p:sldId id="452" r:id="rId37"/>
    <p:sldId id="453" r:id="rId38"/>
    <p:sldId id="407" r:id="rId39"/>
  </p:sldIdLst>
  <p:sldSz cx="9144000" cy="6858000" type="screen4x3"/>
  <p:notesSz cx="6858000" cy="9144000"/>
  <p:defaultTextStyle>
    <a:defPPr>
      <a:defRPr lang="en-US"/>
    </a:defPPr>
    <a:lvl1pPr algn="r" rtl="1" fontAlgn="base">
      <a:spcBef>
        <a:spcPct val="0"/>
      </a:spcBef>
      <a:spcAft>
        <a:spcPct val="0"/>
      </a:spcAft>
      <a:defRPr sz="1400" kern="1200">
        <a:solidFill>
          <a:schemeClr val="bg1"/>
        </a:solidFill>
        <a:latin typeface="Times New Roman" pitchFamily="18" charset="0"/>
        <a:ea typeface="Gulim" pitchFamily="34" charset="-127"/>
        <a:cs typeface="Arial" pitchFamily="34" charset="0"/>
      </a:defRPr>
    </a:lvl1pPr>
    <a:lvl2pPr marL="457200" algn="r" rtl="1" fontAlgn="base">
      <a:spcBef>
        <a:spcPct val="0"/>
      </a:spcBef>
      <a:spcAft>
        <a:spcPct val="0"/>
      </a:spcAft>
      <a:defRPr sz="1400" kern="1200">
        <a:solidFill>
          <a:schemeClr val="bg1"/>
        </a:solidFill>
        <a:latin typeface="Times New Roman" pitchFamily="18" charset="0"/>
        <a:ea typeface="Gulim" pitchFamily="34" charset="-127"/>
        <a:cs typeface="Arial" pitchFamily="34" charset="0"/>
      </a:defRPr>
    </a:lvl2pPr>
    <a:lvl3pPr marL="914400" algn="r" rtl="1" fontAlgn="base">
      <a:spcBef>
        <a:spcPct val="0"/>
      </a:spcBef>
      <a:spcAft>
        <a:spcPct val="0"/>
      </a:spcAft>
      <a:defRPr sz="1400" kern="1200">
        <a:solidFill>
          <a:schemeClr val="bg1"/>
        </a:solidFill>
        <a:latin typeface="Times New Roman" pitchFamily="18" charset="0"/>
        <a:ea typeface="Gulim" pitchFamily="34" charset="-127"/>
        <a:cs typeface="Arial" pitchFamily="34" charset="0"/>
      </a:defRPr>
    </a:lvl3pPr>
    <a:lvl4pPr marL="1371600" algn="r" rtl="1" fontAlgn="base">
      <a:spcBef>
        <a:spcPct val="0"/>
      </a:spcBef>
      <a:spcAft>
        <a:spcPct val="0"/>
      </a:spcAft>
      <a:defRPr sz="1400" kern="1200">
        <a:solidFill>
          <a:schemeClr val="bg1"/>
        </a:solidFill>
        <a:latin typeface="Times New Roman" pitchFamily="18" charset="0"/>
        <a:ea typeface="Gulim" pitchFamily="34" charset="-127"/>
        <a:cs typeface="Arial" pitchFamily="34" charset="0"/>
      </a:defRPr>
    </a:lvl4pPr>
    <a:lvl5pPr marL="1828800" algn="r" rtl="1" fontAlgn="base">
      <a:spcBef>
        <a:spcPct val="0"/>
      </a:spcBef>
      <a:spcAft>
        <a:spcPct val="0"/>
      </a:spcAft>
      <a:defRPr sz="1400" kern="1200">
        <a:solidFill>
          <a:schemeClr val="bg1"/>
        </a:solidFill>
        <a:latin typeface="Times New Roman" pitchFamily="18" charset="0"/>
        <a:ea typeface="Gulim" pitchFamily="34" charset="-127"/>
        <a:cs typeface="Arial" pitchFamily="34" charset="0"/>
      </a:defRPr>
    </a:lvl5pPr>
    <a:lvl6pPr marL="2286000" algn="l" defTabSz="914400" rtl="0" eaLnBrk="1" latinLnBrk="0" hangingPunct="1">
      <a:defRPr sz="1400" kern="1200">
        <a:solidFill>
          <a:schemeClr val="bg1"/>
        </a:solidFill>
        <a:latin typeface="Times New Roman" pitchFamily="18" charset="0"/>
        <a:ea typeface="Gulim" pitchFamily="34" charset="-127"/>
        <a:cs typeface="Arial" pitchFamily="34" charset="0"/>
      </a:defRPr>
    </a:lvl6pPr>
    <a:lvl7pPr marL="2743200" algn="l" defTabSz="914400" rtl="0" eaLnBrk="1" latinLnBrk="0" hangingPunct="1">
      <a:defRPr sz="1400" kern="1200">
        <a:solidFill>
          <a:schemeClr val="bg1"/>
        </a:solidFill>
        <a:latin typeface="Times New Roman" pitchFamily="18" charset="0"/>
        <a:ea typeface="Gulim" pitchFamily="34" charset="-127"/>
        <a:cs typeface="Arial" pitchFamily="34" charset="0"/>
      </a:defRPr>
    </a:lvl7pPr>
    <a:lvl8pPr marL="3200400" algn="l" defTabSz="914400" rtl="0" eaLnBrk="1" latinLnBrk="0" hangingPunct="1">
      <a:defRPr sz="1400" kern="1200">
        <a:solidFill>
          <a:schemeClr val="bg1"/>
        </a:solidFill>
        <a:latin typeface="Times New Roman" pitchFamily="18" charset="0"/>
        <a:ea typeface="Gulim" pitchFamily="34" charset="-127"/>
        <a:cs typeface="Arial" pitchFamily="34" charset="0"/>
      </a:defRPr>
    </a:lvl8pPr>
    <a:lvl9pPr marL="3657600" algn="l" defTabSz="914400" rtl="0" eaLnBrk="1" latinLnBrk="0" hangingPunct="1">
      <a:defRPr sz="1400" kern="1200">
        <a:solidFill>
          <a:schemeClr val="bg1"/>
        </a:solidFill>
        <a:latin typeface="Times New Roman" pitchFamily="18" charset="0"/>
        <a:ea typeface="Gulim" pitchFamily="34" charset="-127"/>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A45A10"/>
    <a:srgbClr val="336699"/>
    <a:srgbClr val="2B7C02"/>
    <a:srgbClr val="0066CC"/>
    <a:srgbClr val="328F03"/>
    <a:srgbClr val="111111"/>
    <a:srgbClr val="026974"/>
    <a:srgbClr val="D0D505"/>
    <a:srgbClr val="3366CC"/>
    <a:srgbClr val="4D4D4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344" autoAdjust="0"/>
    <p:restoredTop sz="94533" autoAdjust="0"/>
  </p:normalViewPr>
  <p:slideViewPr>
    <p:cSldViewPr snapToGrid="0">
      <p:cViewPr varScale="1">
        <p:scale>
          <a:sx n="44" d="100"/>
          <a:sy n="44"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3399F2-2859-4E69-BA7B-536D9682795A}" type="datetime1">
              <a:rPr lang="fr-FR" smtClean="0"/>
              <a:pPr/>
              <a:t>17/10/2017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fr-FR" smtClean="0"/>
              <a:t>CECF-DJERIDI-H</a:t>
            </a: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95686E-9E14-4C5F-90E3-37B5EC990C9E}" type="slidenum">
              <a:rPr lang="fr-FR" smtClean="0"/>
              <a:pPr/>
              <a:t>‹N°›</a:t>
            </a:fld>
            <a:endParaRPr lang="fr-FR"/>
          </a:p>
        </p:txBody>
      </p:sp>
    </p:spTree>
    <p:extLst>
      <p:ext uri="{BB962C8B-B14F-4D97-AF65-F5344CB8AC3E}">
        <p14:creationId xmlns:p14="http://schemas.microsoft.com/office/powerpoint/2010/main" xmlns="" val="175105791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effectLst>
                  <a:outerShdw blurRad="38100" dist="38100" dir="2700000" algn="tl">
                    <a:srgbClr val="000000">
                      <a:alpha val="43137"/>
                    </a:srgbClr>
                  </a:outerShdw>
                </a:effectLst>
                <a:ea typeface="굴림" pitchFamily="34" charset="-127"/>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smtClean="0">
                <a:effectLst>
                  <a:outerShdw blurRad="38100" dist="38100" dir="2700000" algn="tl">
                    <a:srgbClr val="000000">
                      <a:alpha val="43137"/>
                    </a:srgbClr>
                  </a:outerShdw>
                </a:effectLst>
                <a:ea typeface="굴림" pitchFamily="34" charset="-127"/>
                <a:cs typeface="+mn-cs"/>
              </a:defRPr>
            </a:lvl1pPr>
          </a:lstStyle>
          <a:p>
            <a:pPr>
              <a:defRPr/>
            </a:pPr>
            <a:fld id="{C51214F0-529C-4B6F-BBAE-FEC8CE55D0F1}" type="datetime1">
              <a:rPr lang="fr-FR" smtClean="0"/>
              <a:pPr>
                <a:defRPr/>
              </a:pPr>
              <a:t>17/10/2017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effectLst>
                  <a:outerShdw blurRad="38100" dist="38100" dir="2700000" algn="tl">
                    <a:srgbClr val="000000">
                      <a:alpha val="43137"/>
                    </a:srgbClr>
                  </a:outerShdw>
                </a:effectLst>
                <a:ea typeface="굴림" pitchFamily="34" charset="-127"/>
                <a:cs typeface="+mn-cs"/>
              </a:defRPr>
            </a:lvl1pPr>
          </a:lstStyle>
          <a:p>
            <a:pPr>
              <a:defRPr/>
            </a:pPr>
            <a:r>
              <a:rPr lang="fr-FR" smtClean="0"/>
              <a:t>CECF-DJERIDI-H</a:t>
            </a: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smtClean="0">
                <a:effectLst>
                  <a:outerShdw blurRad="38100" dist="38100" dir="2700000" algn="tl">
                    <a:srgbClr val="000000">
                      <a:alpha val="43137"/>
                    </a:srgbClr>
                  </a:outerShdw>
                </a:effectLst>
                <a:ea typeface="굴림" pitchFamily="34" charset="-127"/>
                <a:cs typeface="+mn-cs"/>
              </a:defRPr>
            </a:lvl1pPr>
          </a:lstStyle>
          <a:p>
            <a:pPr>
              <a:defRPr/>
            </a:pPr>
            <a:fld id="{CC630E13-C949-4D93-848A-A3CA039DD358}" type="slidenum">
              <a:rPr lang="fr-FR"/>
              <a:pPr>
                <a:defRPr/>
              </a:pPr>
              <a:t>‹N°›</a:t>
            </a:fld>
            <a:endParaRPr lang="fr-FR"/>
          </a:p>
        </p:txBody>
      </p:sp>
    </p:spTree>
    <p:extLst>
      <p:ext uri="{BB962C8B-B14F-4D97-AF65-F5344CB8AC3E}">
        <p14:creationId xmlns:p14="http://schemas.microsoft.com/office/powerpoint/2010/main" xmlns="" val="904588993"/>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1</a:t>
            </a:fld>
            <a:endParaRPr lang="fr-FR"/>
          </a:p>
        </p:txBody>
      </p:sp>
      <p:sp>
        <p:nvSpPr>
          <p:cNvPr id="5" name="Espace réservé de la date 4"/>
          <p:cNvSpPr>
            <a:spLocks noGrp="1"/>
          </p:cNvSpPr>
          <p:nvPr>
            <p:ph type="dt" idx="11"/>
          </p:nvPr>
        </p:nvSpPr>
        <p:spPr/>
        <p:txBody>
          <a:bodyPr/>
          <a:lstStyle/>
          <a:p>
            <a:pPr>
              <a:defRPr/>
            </a:pPr>
            <a:fld id="{B09A1C4C-C6E4-4D8D-A564-F6E1BC6BC11B}"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3321911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32</a:t>
            </a:fld>
            <a:endParaRPr lang="fr-FR"/>
          </a:p>
        </p:txBody>
      </p:sp>
      <p:sp>
        <p:nvSpPr>
          <p:cNvPr id="5" name="Espace réservé de la date 4"/>
          <p:cNvSpPr>
            <a:spLocks noGrp="1"/>
          </p:cNvSpPr>
          <p:nvPr>
            <p:ph type="dt" idx="11"/>
          </p:nvPr>
        </p:nvSpPr>
        <p:spPr/>
        <p:txBody>
          <a:bodyPr/>
          <a:lstStyle/>
          <a:p>
            <a:pPr>
              <a:defRPr/>
            </a:pPr>
            <a:fld id="{8225252A-DDB0-4823-AC03-D97BF09312E2}"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324744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33</a:t>
            </a:fld>
            <a:endParaRPr lang="fr-FR"/>
          </a:p>
        </p:txBody>
      </p:sp>
      <p:sp>
        <p:nvSpPr>
          <p:cNvPr id="5" name="Espace réservé de la date 4"/>
          <p:cNvSpPr>
            <a:spLocks noGrp="1"/>
          </p:cNvSpPr>
          <p:nvPr>
            <p:ph type="dt" idx="11"/>
          </p:nvPr>
        </p:nvSpPr>
        <p:spPr/>
        <p:txBody>
          <a:bodyPr/>
          <a:lstStyle/>
          <a:p>
            <a:pPr>
              <a:defRPr/>
            </a:pPr>
            <a:fld id="{7E67D882-A725-4890-AC4C-94382B924FC3}"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350825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34</a:t>
            </a:fld>
            <a:endParaRPr lang="fr-FR"/>
          </a:p>
        </p:txBody>
      </p:sp>
      <p:sp>
        <p:nvSpPr>
          <p:cNvPr id="5" name="Espace réservé de la date 4"/>
          <p:cNvSpPr>
            <a:spLocks noGrp="1"/>
          </p:cNvSpPr>
          <p:nvPr>
            <p:ph type="dt" idx="11"/>
          </p:nvPr>
        </p:nvSpPr>
        <p:spPr/>
        <p:txBody>
          <a:bodyPr/>
          <a:lstStyle/>
          <a:p>
            <a:pPr>
              <a:defRPr/>
            </a:pPr>
            <a:fld id="{E7177643-9476-4F48-9F20-31E4267004F2}"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2302573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35</a:t>
            </a:fld>
            <a:endParaRPr lang="fr-FR"/>
          </a:p>
        </p:txBody>
      </p:sp>
      <p:sp>
        <p:nvSpPr>
          <p:cNvPr id="5" name="Espace réservé de la date 4"/>
          <p:cNvSpPr>
            <a:spLocks noGrp="1"/>
          </p:cNvSpPr>
          <p:nvPr>
            <p:ph type="dt" idx="11"/>
          </p:nvPr>
        </p:nvSpPr>
        <p:spPr/>
        <p:txBody>
          <a:bodyPr/>
          <a:lstStyle/>
          <a:p>
            <a:pPr>
              <a:defRPr/>
            </a:pPr>
            <a:fld id="{B02B6BDA-8F8C-46FF-9072-0C932D9D8B8B}"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2879660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36</a:t>
            </a:fld>
            <a:endParaRPr lang="fr-FR"/>
          </a:p>
        </p:txBody>
      </p:sp>
      <p:sp>
        <p:nvSpPr>
          <p:cNvPr id="5" name="Espace réservé de la date 4"/>
          <p:cNvSpPr>
            <a:spLocks noGrp="1"/>
          </p:cNvSpPr>
          <p:nvPr>
            <p:ph type="dt" idx="11"/>
          </p:nvPr>
        </p:nvSpPr>
        <p:spPr/>
        <p:txBody>
          <a:bodyPr/>
          <a:lstStyle/>
          <a:p>
            <a:pPr>
              <a:defRPr/>
            </a:pPr>
            <a:fld id="{4C79CA63-F723-4980-9204-C8B3CEC3EFDA}"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515724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37</a:t>
            </a:fld>
            <a:endParaRPr lang="fr-FR"/>
          </a:p>
        </p:txBody>
      </p:sp>
      <p:sp>
        <p:nvSpPr>
          <p:cNvPr id="5" name="Espace réservé de la date 4"/>
          <p:cNvSpPr>
            <a:spLocks noGrp="1"/>
          </p:cNvSpPr>
          <p:nvPr>
            <p:ph type="dt" idx="11"/>
          </p:nvPr>
        </p:nvSpPr>
        <p:spPr/>
        <p:txBody>
          <a:bodyPr/>
          <a:lstStyle/>
          <a:p>
            <a:pPr>
              <a:defRPr/>
            </a:pPr>
            <a:fld id="{5F9500B7-DCDE-4137-80CF-8C5E881CE515}"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285617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38</a:t>
            </a:fld>
            <a:endParaRPr lang="fr-FR"/>
          </a:p>
        </p:txBody>
      </p:sp>
      <p:sp>
        <p:nvSpPr>
          <p:cNvPr id="5" name="Espace réservé de la date 4"/>
          <p:cNvSpPr>
            <a:spLocks noGrp="1"/>
          </p:cNvSpPr>
          <p:nvPr>
            <p:ph type="dt" idx="11"/>
          </p:nvPr>
        </p:nvSpPr>
        <p:spPr/>
        <p:txBody>
          <a:bodyPr/>
          <a:lstStyle/>
          <a:p>
            <a:pPr>
              <a:defRPr/>
            </a:pPr>
            <a:fld id="{EC65189A-DFD6-4B67-BF0E-AF051EF34715}"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109253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dirty="0"/>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a:t>
            </a:fld>
            <a:endParaRPr lang="fr-FR"/>
          </a:p>
        </p:txBody>
      </p:sp>
      <p:sp>
        <p:nvSpPr>
          <p:cNvPr id="5" name="Espace réservé de la date 4"/>
          <p:cNvSpPr>
            <a:spLocks noGrp="1"/>
          </p:cNvSpPr>
          <p:nvPr>
            <p:ph type="dt" idx="11"/>
          </p:nvPr>
        </p:nvSpPr>
        <p:spPr/>
        <p:txBody>
          <a:bodyPr/>
          <a:lstStyle/>
          <a:p>
            <a:pPr>
              <a:defRPr/>
            </a:pPr>
            <a:fld id="{8A76032B-7355-47AA-B3D9-CBCC5E7F1B1F}"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3266534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7</a:t>
            </a:fld>
            <a:endParaRPr lang="fr-FR"/>
          </a:p>
        </p:txBody>
      </p:sp>
      <p:sp>
        <p:nvSpPr>
          <p:cNvPr id="5" name="Espace réservé de la date 4"/>
          <p:cNvSpPr>
            <a:spLocks noGrp="1"/>
          </p:cNvSpPr>
          <p:nvPr>
            <p:ph type="dt" idx="11"/>
          </p:nvPr>
        </p:nvSpPr>
        <p:spPr/>
        <p:txBody>
          <a:bodyPr/>
          <a:lstStyle/>
          <a:p>
            <a:pPr>
              <a:defRPr/>
            </a:pPr>
            <a:fld id="{FBA0363B-F7BA-4415-9C4E-71A6F8D60921}"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258888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8</a:t>
            </a:fld>
            <a:endParaRPr lang="fr-FR"/>
          </a:p>
        </p:txBody>
      </p:sp>
      <p:sp>
        <p:nvSpPr>
          <p:cNvPr id="5" name="Espace réservé de la date 4"/>
          <p:cNvSpPr>
            <a:spLocks noGrp="1"/>
          </p:cNvSpPr>
          <p:nvPr>
            <p:ph type="dt" idx="11"/>
          </p:nvPr>
        </p:nvSpPr>
        <p:spPr/>
        <p:txBody>
          <a:bodyPr/>
          <a:lstStyle/>
          <a:p>
            <a:pPr>
              <a:defRPr/>
            </a:pPr>
            <a:fld id="{EC6182D8-4783-4A09-9BA2-DDF89680C5FC}"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100409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9</a:t>
            </a:fld>
            <a:endParaRPr lang="fr-FR"/>
          </a:p>
        </p:txBody>
      </p:sp>
      <p:sp>
        <p:nvSpPr>
          <p:cNvPr id="5" name="Espace réservé de la date 4"/>
          <p:cNvSpPr>
            <a:spLocks noGrp="1"/>
          </p:cNvSpPr>
          <p:nvPr>
            <p:ph type="dt" idx="11"/>
          </p:nvPr>
        </p:nvSpPr>
        <p:spPr/>
        <p:txBody>
          <a:bodyPr/>
          <a:lstStyle/>
          <a:p>
            <a:pPr>
              <a:defRPr/>
            </a:pPr>
            <a:fld id="{4E320F4E-26D0-4E54-9D17-7F7E09100548}"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290332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10</a:t>
            </a:fld>
            <a:endParaRPr lang="fr-FR"/>
          </a:p>
        </p:txBody>
      </p:sp>
      <p:sp>
        <p:nvSpPr>
          <p:cNvPr id="5" name="Espace réservé de la date 4"/>
          <p:cNvSpPr>
            <a:spLocks noGrp="1"/>
          </p:cNvSpPr>
          <p:nvPr>
            <p:ph type="dt" idx="11"/>
          </p:nvPr>
        </p:nvSpPr>
        <p:spPr/>
        <p:txBody>
          <a:bodyPr/>
          <a:lstStyle/>
          <a:p>
            <a:pPr>
              <a:defRPr/>
            </a:pPr>
            <a:fld id="{2A7198B0-5369-4875-9C39-2C592892BC15}"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163238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11</a:t>
            </a:fld>
            <a:endParaRPr lang="fr-FR"/>
          </a:p>
        </p:txBody>
      </p:sp>
      <p:sp>
        <p:nvSpPr>
          <p:cNvPr id="5" name="Espace réservé de la date 4"/>
          <p:cNvSpPr>
            <a:spLocks noGrp="1"/>
          </p:cNvSpPr>
          <p:nvPr>
            <p:ph type="dt" idx="11"/>
          </p:nvPr>
        </p:nvSpPr>
        <p:spPr/>
        <p:txBody>
          <a:bodyPr/>
          <a:lstStyle/>
          <a:p>
            <a:pPr>
              <a:defRPr/>
            </a:pPr>
            <a:fld id="{A5BE0184-B003-444C-8517-2F1B22AB2CB5}"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298035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12</a:t>
            </a:fld>
            <a:endParaRPr lang="fr-FR"/>
          </a:p>
        </p:txBody>
      </p:sp>
      <p:sp>
        <p:nvSpPr>
          <p:cNvPr id="5" name="Espace réservé de la date 4"/>
          <p:cNvSpPr>
            <a:spLocks noGrp="1"/>
          </p:cNvSpPr>
          <p:nvPr>
            <p:ph type="dt" idx="11"/>
          </p:nvPr>
        </p:nvSpPr>
        <p:spPr/>
        <p:txBody>
          <a:bodyPr/>
          <a:lstStyle/>
          <a:p>
            <a:pPr>
              <a:defRPr/>
            </a:pPr>
            <a:fld id="{FB8C0BAB-D35D-4F15-87C0-139BF130D287}"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419328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ar-DZ"/>
          </a:p>
        </p:txBody>
      </p:sp>
      <p:sp>
        <p:nvSpPr>
          <p:cNvPr id="4" name="Espace réservé du numéro de diapositive 3"/>
          <p:cNvSpPr>
            <a:spLocks noGrp="1"/>
          </p:cNvSpPr>
          <p:nvPr>
            <p:ph type="sldNum" sz="quarter" idx="10"/>
          </p:nvPr>
        </p:nvSpPr>
        <p:spPr/>
        <p:txBody>
          <a:bodyPr/>
          <a:lstStyle/>
          <a:p>
            <a:pPr>
              <a:defRPr/>
            </a:pPr>
            <a:fld id="{CC630E13-C949-4D93-848A-A3CA039DD358}" type="slidenum">
              <a:rPr lang="fr-FR" smtClean="0"/>
              <a:pPr>
                <a:defRPr/>
              </a:pPr>
              <a:t>31</a:t>
            </a:fld>
            <a:endParaRPr lang="fr-FR"/>
          </a:p>
        </p:txBody>
      </p:sp>
      <p:sp>
        <p:nvSpPr>
          <p:cNvPr id="5" name="Espace réservé de la date 4"/>
          <p:cNvSpPr>
            <a:spLocks noGrp="1"/>
          </p:cNvSpPr>
          <p:nvPr>
            <p:ph type="dt" idx="11"/>
          </p:nvPr>
        </p:nvSpPr>
        <p:spPr/>
        <p:txBody>
          <a:bodyPr/>
          <a:lstStyle/>
          <a:p>
            <a:pPr>
              <a:defRPr/>
            </a:pPr>
            <a:fld id="{70FDC96C-3BB7-46B6-9C0B-C9E9D52275F5}" type="datetime1">
              <a:rPr lang="fr-FR" smtClean="0"/>
              <a:pPr>
                <a:defRPr/>
              </a:pPr>
              <a:t>17/10/2017</a:t>
            </a:fld>
            <a:endParaRPr lang="fr-FR"/>
          </a:p>
        </p:txBody>
      </p:sp>
      <p:sp>
        <p:nvSpPr>
          <p:cNvPr id="7" name="Espace réservé de l'en-tête 6"/>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xmlns="" val="3374165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ext Box 29"/>
          <p:cNvSpPr txBox="1">
            <a:spLocks noChangeArrowheads="1"/>
          </p:cNvSpPr>
          <p:nvPr/>
        </p:nvSpPr>
        <p:spPr bwMode="black">
          <a:xfrm>
            <a:off x="439738" y="5756275"/>
            <a:ext cx="1143000" cy="457200"/>
          </a:xfrm>
          <a:prstGeom prst="rect">
            <a:avLst/>
          </a:prstGeom>
          <a:noFill/>
          <a:ln w="9525">
            <a:noFill/>
            <a:miter lim="800000"/>
            <a:headEnd/>
            <a:tailEnd/>
          </a:ln>
          <a:effectLst/>
        </p:spPr>
        <p:txBody>
          <a:bodyPr wrap="none">
            <a:spAutoFit/>
          </a:bodyPr>
          <a:lstStyle/>
          <a:p>
            <a:pPr algn="ctr" rtl="0" eaLnBrk="0" hangingPunct="0">
              <a:defRPr/>
            </a:pPr>
            <a:r>
              <a:rPr lang="en-US" altLang="ko-KR" sz="2400" b="1">
                <a:latin typeface="Verdana" pitchFamily="34" charset="0"/>
                <a:ea typeface="굴림" pitchFamily="34" charset="-127"/>
                <a:cs typeface="+mn-cs"/>
              </a:rPr>
              <a:t>LOGO</a:t>
            </a:r>
          </a:p>
        </p:txBody>
      </p:sp>
      <p:sp>
        <p:nvSpPr>
          <p:cNvPr id="13489" name="Rectangle 177"/>
          <p:cNvSpPr>
            <a:spLocks noGrp="1" noChangeArrowheads="1"/>
          </p:cNvSpPr>
          <p:nvPr>
            <p:ph type="ctrTitle" sz="quarter"/>
          </p:nvPr>
        </p:nvSpPr>
        <p:spPr bwMode="auto">
          <a:xfrm>
            <a:off x="1004888" y="1824038"/>
            <a:ext cx="6821487" cy="1470025"/>
          </a:xfrm>
        </p:spPr>
        <p:txBody>
          <a:bodyPr/>
          <a:lstStyle>
            <a:lvl1pPr algn="ctr">
              <a:defRPr sz="4000">
                <a:solidFill>
                  <a:srgbClr val="013B41"/>
                </a:solidFill>
              </a:defRPr>
            </a:lvl1pPr>
          </a:lstStyle>
          <a:p>
            <a:r>
              <a:rPr lang="fr-FR" altLang="zh-CN" smtClean="0"/>
              <a:t>Cliquez pour modifier le style du titre</a:t>
            </a:r>
            <a:endParaRPr lang="zh-CN" altLang="en-US"/>
          </a:p>
        </p:txBody>
      </p:sp>
      <p:sp>
        <p:nvSpPr>
          <p:cNvPr id="4" name="Rectangle 23"/>
          <p:cNvSpPr>
            <a:spLocks noGrp="1" noChangeArrowheads="1"/>
          </p:cNvSpPr>
          <p:nvPr>
            <p:ph type="dt" sz="quarter" idx="10"/>
          </p:nvPr>
        </p:nvSpPr>
        <p:spPr bwMode="auto">
          <a:xfrm>
            <a:off x="457200" y="6453188"/>
            <a:ext cx="2133600" cy="152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a:solidFill>
                  <a:schemeClr val="tx1"/>
                </a:solidFill>
                <a:effectLst>
                  <a:outerShdw blurRad="38100" dist="38100" dir="2700000" algn="tl">
                    <a:srgbClr val="C0C0C0"/>
                  </a:outerShdw>
                </a:effectLst>
                <a:ea typeface="굴림" pitchFamily="34" charset="-127"/>
                <a:cs typeface="+mn-cs"/>
              </a:defRPr>
            </a:lvl1pPr>
          </a:lstStyle>
          <a:p>
            <a:pPr>
              <a:defRPr/>
            </a:pPr>
            <a:r>
              <a:rPr lang="fr-FR" altLang="ko-KR" smtClean="0"/>
              <a:t>1</a:t>
            </a:r>
            <a:endParaRPr lang="en-US" altLang="ko-KR"/>
          </a:p>
        </p:txBody>
      </p:sp>
      <p:sp>
        <p:nvSpPr>
          <p:cNvPr id="5" name="Rectangle 24"/>
          <p:cNvSpPr>
            <a:spLocks noGrp="1" noChangeArrowheads="1"/>
          </p:cNvSpPr>
          <p:nvPr>
            <p:ph type="ftr" sz="quarter" idx="11"/>
          </p:nvPr>
        </p:nvSpPr>
        <p:spPr>
          <a:xfrm>
            <a:off x="6119813" y="6438900"/>
            <a:ext cx="2895600" cy="152400"/>
          </a:xfrm>
        </p:spPr>
        <p:txBody>
          <a:bodyPr/>
          <a:lstStyle>
            <a:lvl1pPr algn="ctr">
              <a:defRPr sz="1400" b="0">
                <a:solidFill>
                  <a:schemeClr val="folHlink"/>
                </a:solidFill>
                <a:effectLst>
                  <a:outerShdw blurRad="38100" dist="38100" dir="2700000" algn="tl">
                    <a:srgbClr val="C0C0C0"/>
                  </a:outerShdw>
                </a:effectLst>
                <a:latin typeface="Times New Roman" pitchFamily="18" charset="0"/>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73863" y="465138"/>
            <a:ext cx="1989137" cy="529907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804863" y="465138"/>
            <a:ext cx="5816600" cy="52990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804863" y="1489075"/>
            <a:ext cx="3594100" cy="4275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51363" y="1489075"/>
            <a:ext cx="3594100" cy="4275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4"/>
          <p:cNvSpPr>
            <a:spLocks noGrp="1" noChangeArrowheads="1"/>
          </p:cNvSpPr>
          <p:nvPr>
            <p:ph type="ftr" sz="quarter" idx="10"/>
          </p:nvPr>
        </p:nvSpPr>
        <p:spPr>
          <a:ln/>
        </p:spPr>
        <p:txBody>
          <a:bodyPr/>
          <a:lstStyle>
            <a:lvl1pPr>
              <a:defRPr/>
            </a:lvl1pPr>
          </a:lstStyle>
          <a:p>
            <a:pPr>
              <a:defRPr/>
            </a:pPr>
            <a:r>
              <a:rPr lang="en-US" altLang="ko-KR" smtClean="0"/>
              <a:t>2</a:t>
            </a:r>
            <a:endParaRPr lang="en-US" altLang="ko-KR"/>
          </a:p>
        </p:txBody>
      </p:sp>
    </p:spTree>
  </p:cSld>
  <p:clrMapOvr>
    <a:masterClrMapping/>
  </p:clrMapOvr>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1"/>
          <p:cNvSpPr>
            <a:spLocks noGrp="1" noChangeArrowheads="1"/>
          </p:cNvSpPr>
          <p:nvPr>
            <p:ph type="title"/>
          </p:nvPr>
        </p:nvSpPr>
        <p:spPr bwMode="black">
          <a:xfrm>
            <a:off x="914400" y="465138"/>
            <a:ext cx="7848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ko-KR" smtClean="0"/>
              <a:t>Cliquez pour modifier le style du titre</a:t>
            </a:r>
            <a:endParaRPr lang="en-US" altLang="ko-KR" smtClean="0"/>
          </a:p>
        </p:txBody>
      </p:sp>
      <p:sp>
        <p:nvSpPr>
          <p:cNvPr id="1027" name="Rectangle 22"/>
          <p:cNvSpPr>
            <a:spLocks noGrp="1" noChangeArrowheads="1"/>
          </p:cNvSpPr>
          <p:nvPr>
            <p:ph type="body" idx="1"/>
          </p:nvPr>
        </p:nvSpPr>
        <p:spPr bwMode="auto">
          <a:xfrm>
            <a:off x="804863" y="1489075"/>
            <a:ext cx="7340600" cy="4275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p:txBody>
      </p:sp>
      <p:sp>
        <p:nvSpPr>
          <p:cNvPr id="12312" name="Rectangle 24"/>
          <p:cNvSpPr>
            <a:spLocks noGrp="1" noChangeArrowheads="1"/>
          </p:cNvSpPr>
          <p:nvPr>
            <p:ph type="ftr" sz="quarter" idx="3"/>
          </p:nvPr>
        </p:nvSpPr>
        <p:spPr bwMode="auto">
          <a:xfrm>
            <a:off x="177800" y="6365875"/>
            <a:ext cx="1946275"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600" b="1">
                <a:effectLst/>
                <a:latin typeface="+mn-lt"/>
                <a:ea typeface="굴림" pitchFamily="34" charset="-127"/>
                <a:cs typeface="+mn-cs"/>
              </a:defRPr>
            </a:lvl1pPr>
          </a:lstStyle>
          <a:p>
            <a:pPr>
              <a:defRPr/>
            </a:pPr>
            <a:r>
              <a:rPr lang="en-US" altLang="ko-KR" smtClean="0"/>
              <a:t>2</a:t>
            </a:r>
            <a:endParaRPr lang="en-US" altLang="ko-KR"/>
          </a:p>
        </p:txBody>
      </p:sp>
    </p:spTree>
  </p:cSld>
  <p:clrMap bg1="lt1" tx1="dk1" bg2="lt2" tx2="dk2" accent1="accent1" accent2="accent2" accent3="accent3" accent4="accent4" accent5="accent5" accent6="accent6" hlink="hlink" folHlink="folHlink"/>
  <p:sldLayoutIdLst>
    <p:sldLayoutId id="2147483669" r:id="rId1"/>
    <p:sldLayoutId id="2147483668" r:id="rId2"/>
    <p:sldLayoutId id="2147483667" r:id="rId3"/>
    <p:sldLayoutId id="2147483666" r:id="rId4"/>
    <p:sldLayoutId id="2147483665" r:id="rId5"/>
    <p:sldLayoutId id="2147483664" r:id="rId6"/>
    <p:sldLayoutId id="2147483663" r:id="rId7"/>
    <p:sldLayoutId id="2147483662" r:id="rId8"/>
    <p:sldLayoutId id="2147483661" r:id="rId9"/>
    <p:sldLayoutId id="2147483660" r:id="rId10"/>
    <p:sldLayoutId id="2147483659" r:id="rId11"/>
  </p:sldLayoutIdLst>
  <mc:AlternateContent xmlns:mc="http://schemas.openxmlformats.org/markup-compatibility/2006">
    <mc:Choice xmlns:p14="http://schemas.microsoft.com/office/powerpoint/2010/main" xmlns="" Requires="p14">
      <p:transition spd="slow" p14:dur="2000" advTm="266">
        <p14:prism isContent="1"/>
      </p:transition>
    </mc:Choice>
    <mc:Fallback>
      <p:transition spd="slow" advTm="266">
        <p:fade/>
      </p:transition>
    </mc:Fallback>
  </mc:AlternateContent>
  <p:timing>
    <p:tnLst>
      <p:par>
        <p:cTn id="1" dur="indefinite" restart="never" nodeType="tmRoot"/>
      </p:par>
    </p:tnLst>
  </p:timing>
  <p:hf hdr="0" ftr="0"/>
  <p:txStyles>
    <p:title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p:titleStyle>
    <p:body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NULL" TargetMode="External"/><Relationship Id="rId1" Type="http://schemas.openxmlformats.org/officeDocument/2006/relationships/tags" Target="../tags/tag1.xml"/><Relationship Id="rId6" Type="http://schemas.microsoft.com/office/2007/relationships/media" Target="../media/media1.m4a"/><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0.xml"/><Relationship Id="rId6" Type="http://schemas.openxmlformats.org/officeDocument/2006/relationships/image" Target="../media/image4.png"/><Relationship Id="rId5" Type="http://schemas.microsoft.com/office/2007/relationships/media" Target="../media/media10.m4a"/><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4.png"/><Relationship Id="rId5" Type="http://schemas.microsoft.com/office/2007/relationships/media" Target="../media/media11.m4a"/><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2.xml"/><Relationship Id="rId6" Type="http://schemas.openxmlformats.org/officeDocument/2006/relationships/image" Target="../media/image4.png"/><Relationship Id="rId5" Type="http://schemas.microsoft.com/office/2007/relationships/media" Target="../media/media12.m4a"/><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3.xml"/><Relationship Id="rId5" Type="http://schemas.openxmlformats.org/officeDocument/2006/relationships/image" Target="../media/image4.png"/><Relationship Id="rId4" Type="http://schemas.microsoft.com/office/2007/relationships/media"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4.xml"/><Relationship Id="rId5" Type="http://schemas.openxmlformats.org/officeDocument/2006/relationships/image" Target="../media/image4.png"/><Relationship Id="rId4" Type="http://schemas.microsoft.com/office/2007/relationships/media"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5.xml"/><Relationship Id="rId5" Type="http://schemas.openxmlformats.org/officeDocument/2006/relationships/image" Target="../media/image4.png"/><Relationship Id="rId4" Type="http://schemas.microsoft.com/office/2007/relationships/media"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6.xml"/><Relationship Id="rId5" Type="http://schemas.openxmlformats.org/officeDocument/2006/relationships/image" Target="../media/image4.png"/><Relationship Id="rId4"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7.xml"/><Relationship Id="rId5" Type="http://schemas.openxmlformats.org/officeDocument/2006/relationships/image" Target="../media/image4.png"/><Relationship Id="rId4" Type="http://schemas.microsoft.com/office/2007/relationships/media"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8.xml"/><Relationship Id="rId5" Type="http://schemas.openxmlformats.org/officeDocument/2006/relationships/image" Target="../media/image4.png"/><Relationship Id="rId4" Type="http://schemas.microsoft.com/office/2007/relationships/media"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9.xml"/><Relationship Id="rId5" Type="http://schemas.openxmlformats.org/officeDocument/2006/relationships/image" Target="../media/image4.png"/><Relationship Id="rId4" Type="http://schemas.microsoft.com/office/2007/relationships/media"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xml"/><Relationship Id="rId5" Type="http://schemas.openxmlformats.org/officeDocument/2006/relationships/image" Target="../media/image4.png"/><Relationship Id="rId4" Type="http://schemas.microsoft.com/office/2007/relationships/media"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0.xml"/><Relationship Id="rId5" Type="http://schemas.openxmlformats.org/officeDocument/2006/relationships/image" Target="../media/image4.png"/><Relationship Id="rId4" Type="http://schemas.microsoft.com/office/2007/relationships/media"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1.xml"/><Relationship Id="rId5" Type="http://schemas.openxmlformats.org/officeDocument/2006/relationships/image" Target="../media/image4.png"/><Relationship Id="rId4" Type="http://schemas.microsoft.com/office/2007/relationships/media"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2.xml"/><Relationship Id="rId5" Type="http://schemas.openxmlformats.org/officeDocument/2006/relationships/image" Target="../media/image4.png"/><Relationship Id="rId4" Type="http://schemas.microsoft.com/office/2007/relationships/media"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3.xml"/><Relationship Id="rId5" Type="http://schemas.openxmlformats.org/officeDocument/2006/relationships/image" Target="../media/image4.png"/><Relationship Id="rId4" Type="http://schemas.microsoft.com/office/2007/relationships/media"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4.xml"/><Relationship Id="rId5" Type="http://schemas.openxmlformats.org/officeDocument/2006/relationships/image" Target="../media/image4.png"/><Relationship Id="rId4" Type="http://schemas.microsoft.com/office/2007/relationships/media"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5.xml"/><Relationship Id="rId5" Type="http://schemas.openxmlformats.org/officeDocument/2006/relationships/image" Target="../media/image4.png"/><Relationship Id="rId4" Type="http://schemas.microsoft.com/office/2007/relationships/media"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6.xml"/><Relationship Id="rId5" Type="http://schemas.openxmlformats.org/officeDocument/2006/relationships/image" Target="../media/image4.png"/><Relationship Id="rId4" Type="http://schemas.microsoft.com/office/2007/relationships/media"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7.xml"/><Relationship Id="rId5" Type="http://schemas.openxmlformats.org/officeDocument/2006/relationships/image" Target="../media/image4.png"/><Relationship Id="rId4" Type="http://schemas.microsoft.com/office/2007/relationships/media"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8.xml"/><Relationship Id="rId5" Type="http://schemas.openxmlformats.org/officeDocument/2006/relationships/image" Target="../media/image4.png"/><Relationship Id="rId4" Type="http://schemas.microsoft.com/office/2007/relationships/media"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29.xml"/><Relationship Id="rId5" Type="http://schemas.openxmlformats.org/officeDocument/2006/relationships/image" Target="../media/image4.png"/><Relationship Id="rId4" Type="http://schemas.microsoft.com/office/2007/relationships/media"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media" Target="../media/media3.m4a"/><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0.xml"/><Relationship Id="rId5" Type="http://schemas.openxmlformats.org/officeDocument/2006/relationships/image" Target="../media/image4.png"/><Relationship Id="rId4" Type="http://schemas.microsoft.com/office/2007/relationships/media"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1.xml"/><Relationship Id="rId6" Type="http://schemas.openxmlformats.org/officeDocument/2006/relationships/image" Target="../media/image4.png"/><Relationship Id="rId5" Type="http://schemas.microsoft.com/office/2007/relationships/media" Target="../media/media31.m4a"/><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2.xml"/><Relationship Id="rId6" Type="http://schemas.openxmlformats.org/officeDocument/2006/relationships/image" Target="../media/image4.png"/><Relationship Id="rId5" Type="http://schemas.microsoft.com/office/2007/relationships/media" Target="../media/media32.m4a"/><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3.xml"/><Relationship Id="rId6" Type="http://schemas.openxmlformats.org/officeDocument/2006/relationships/image" Target="../media/image4.png"/><Relationship Id="rId5" Type="http://schemas.microsoft.com/office/2007/relationships/media" Target="../media/media33.m4a"/><Relationship Id="rId4"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4.xml"/><Relationship Id="rId6" Type="http://schemas.openxmlformats.org/officeDocument/2006/relationships/image" Target="../media/image4.png"/><Relationship Id="rId5" Type="http://schemas.microsoft.com/office/2007/relationships/media" Target="../media/media34.m4a"/><Relationship Id="rId4"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5.xml"/><Relationship Id="rId6" Type="http://schemas.openxmlformats.org/officeDocument/2006/relationships/image" Target="../media/image4.png"/><Relationship Id="rId5" Type="http://schemas.microsoft.com/office/2007/relationships/media" Target="../media/media35.m4a"/><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6.xml"/><Relationship Id="rId6" Type="http://schemas.openxmlformats.org/officeDocument/2006/relationships/image" Target="../media/image4.png"/><Relationship Id="rId5" Type="http://schemas.microsoft.com/office/2007/relationships/media" Target="../media/media36.m4a"/><Relationship Id="rId4"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37.xml"/><Relationship Id="rId6" Type="http://schemas.openxmlformats.org/officeDocument/2006/relationships/image" Target="../media/image4.png"/><Relationship Id="rId5" Type="http://schemas.microsoft.com/office/2007/relationships/media" Target="../media/media37.m4a"/><Relationship Id="rId4"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wmf"/><Relationship Id="rId2" Type="http://schemas.openxmlformats.org/officeDocument/2006/relationships/video" Target="NULL" TargetMode="External"/><Relationship Id="rId1" Type="http://schemas.openxmlformats.org/officeDocument/2006/relationships/tags" Target="../tags/tag38.xml"/><Relationship Id="rId6" Type="http://schemas.openxmlformats.org/officeDocument/2006/relationships/image" Target="../media/image4.png"/><Relationship Id="rId5" Type="http://schemas.microsoft.com/office/2007/relationships/media" Target="../media/media38.m4a"/><Relationship Id="rId4"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4.png"/><Relationship Id="rId5" Type="http://schemas.microsoft.com/office/2007/relationships/media" Target="../media/media4.m4a"/><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5.xml"/><Relationship Id="rId5" Type="http://schemas.openxmlformats.org/officeDocument/2006/relationships/image" Target="../media/image4.png"/><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6.xml"/><Relationship Id="rId5" Type="http://schemas.openxmlformats.org/officeDocument/2006/relationships/image" Target="../media/image4.png"/><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7.xml"/><Relationship Id="rId6" Type="http://schemas.openxmlformats.org/officeDocument/2006/relationships/image" Target="../media/image4.png"/><Relationship Id="rId5" Type="http://schemas.microsoft.com/office/2007/relationships/media" Target="../media/media7.m4a"/><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8.xml"/><Relationship Id="rId6" Type="http://schemas.openxmlformats.org/officeDocument/2006/relationships/image" Target="../media/image4.png"/><Relationship Id="rId5" Type="http://schemas.microsoft.com/office/2007/relationships/media" Target="../media/media8.m4a"/><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9.xml"/><Relationship Id="rId6" Type="http://schemas.openxmlformats.org/officeDocument/2006/relationships/image" Target="../media/image4.png"/><Relationship Id="rId5" Type="http://schemas.microsoft.com/office/2007/relationships/media" Target="../media/media9.m4a"/><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
          <p:cNvSpPr txBox="1">
            <a:spLocks noChangeArrowheads="1"/>
          </p:cNvSpPr>
          <p:nvPr/>
        </p:nvSpPr>
        <p:spPr bwMode="auto">
          <a:xfrm>
            <a:off x="203200" y="251035"/>
            <a:ext cx="8677275" cy="787011"/>
          </a:xfrm>
          <a:prstGeom prst="rect">
            <a:avLst/>
          </a:prstGeom>
          <a:solidFill>
            <a:schemeClr val="tx2">
              <a:lumMod val="60000"/>
              <a:lumOff val="40000"/>
            </a:schemeClr>
          </a:solidFill>
          <a:ln w="9525">
            <a:noFill/>
            <a:round/>
            <a:headEnd/>
            <a:tailEnd/>
          </a:ln>
          <a:effectLst>
            <a:outerShdw blurRad="38100" dist="25400" dir="18600000" sx="99000" sy="99000" algn="bl" rotWithShape="0">
              <a:srgbClr val="C8CB45">
                <a:alpha val="42000"/>
              </a:srgbClr>
            </a:outerShdw>
          </a:effectLst>
          <a:scene3d>
            <a:camera prst="orthographicFront"/>
            <a:lightRig rig="threePt" dir="t"/>
          </a:scene3d>
          <a:sp3d extrusionH="76200">
            <a:bevelB h="50800"/>
            <a:extrusionClr>
              <a:srgbClr val="C8CB45"/>
            </a:extrusionClr>
          </a:sp3d>
        </p:spPr>
        <p:txBody>
          <a:bodyPr wrap="square" lIns="90000" tIns="46800" rIns="90000" bIns="46800">
            <a:spAutoFit/>
          </a:bodyPr>
          <a:lstStyle/>
          <a:p>
            <a:pPr algn="ctr" eaLnBrk="0" hangingPunct="0">
              <a:spcBef>
                <a:spcPts val="6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b="1" dirty="0" smtClean="0">
                <a:solidFill>
                  <a:srgbClr val="660066"/>
                </a:solidFill>
                <a:cs typeface="Times New Roman" panose="02020603050405020304" pitchFamily="18" charset="0"/>
              </a:rPr>
              <a:t>DIRECTION DE COMMERCE WILAYA DE  CONSTANTINE</a:t>
            </a:r>
          </a:p>
          <a:p>
            <a:pPr algn="ctr" eaLnBrk="0" hangingPunct="0">
              <a:spcBef>
                <a:spcPts val="6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b="1" dirty="0" smtClean="0">
                <a:solidFill>
                  <a:srgbClr val="660066"/>
                </a:solidFill>
                <a:cs typeface="Times New Roman" panose="02020603050405020304" pitchFamily="18" charset="0"/>
              </a:rPr>
              <a:t>         </a:t>
            </a:r>
          </a:p>
        </p:txBody>
      </p:sp>
      <p:sp>
        <p:nvSpPr>
          <p:cNvPr id="16" name="ZoneTexte 12"/>
          <p:cNvSpPr txBox="1">
            <a:spLocks noChangeArrowheads="1"/>
          </p:cNvSpPr>
          <p:nvPr/>
        </p:nvSpPr>
        <p:spPr bwMode="auto">
          <a:xfrm>
            <a:off x="374543" y="3111207"/>
            <a:ext cx="8352429" cy="1754326"/>
          </a:xfrm>
          <a:prstGeom prst="rect">
            <a:avLst/>
          </a:prstGeom>
          <a:solidFill>
            <a:srgbClr val="002060"/>
          </a:solid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a:r>
              <a:rPr lang="fr-FR" sz="3600" b="1" dirty="0" smtClean="0">
                <a:solidFill>
                  <a:srgbClr val="C00000"/>
                </a:solidFill>
                <a:latin typeface="Arial" pitchFamily="34" charset="0"/>
              </a:rPr>
              <a:t>L’équilibre du contrat de consommation &amp; la lutte contre les clauses abusives  </a:t>
            </a:r>
            <a:endParaRPr lang="fr-FR" sz="2500" b="1" spc="50" dirty="0">
              <a:ln w="11430"/>
              <a:solidFill>
                <a:srgbClr val="C00000"/>
              </a:solidFill>
              <a:effectLst>
                <a:outerShdw blurRad="76200" dist="50800" dir="5400000" algn="tl" rotWithShape="0">
                  <a:srgbClr val="000000">
                    <a:alpha val="65000"/>
                  </a:srgbClr>
                </a:outerShdw>
              </a:effectLst>
              <a:latin typeface="Adderley" pitchFamily="2" charset="0"/>
            </a:endParaRPr>
          </a:p>
        </p:txBody>
      </p:sp>
      <p:sp>
        <p:nvSpPr>
          <p:cNvPr id="4" name="Rectangle 1"/>
          <p:cNvSpPr>
            <a:spLocks noChangeArrowheads="1"/>
          </p:cNvSpPr>
          <p:nvPr/>
        </p:nvSpPr>
        <p:spPr bwMode="auto">
          <a:xfrm>
            <a:off x="219934" y="5331096"/>
            <a:ext cx="8813799" cy="1077218"/>
          </a:xfrm>
          <a:prstGeom prst="rect">
            <a:avLst/>
          </a:prstGeom>
          <a:solidFill>
            <a:schemeClr val="accent5">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tx1"/>
                </a:solidFill>
                <a:effectLst/>
                <a:latin typeface="Arial" pitchFamily="34" charset="0"/>
                <a:ea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002060"/>
                </a:solidFill>
                <a:effectLst/>
                <a:latin typeface="Arial" pitchFamily="34" charset="0"/>
              </a:rPr>
              <a:t>CABINET</a:t>
            </a:r>
            <a:r>
              <a:rPr kumimoji="0" lang="fr-FR" sz="1600" b="1" i="0" u="none" strike="noStrike" cap="none" normalizeH="0" dirty="0" smtClean="0">
                <a:ln>
                  <a:noFill/>
                </a:ln>
                <a:solidFill>
                  <a:srgbClr val="002060"/>
                </a:solidFill>
                <a:effectLst/>
                <a:latin typeface="Arial" pitchFamily="34" charset="0"/>
              </a:rPr>
              <a:t> D’ETUDES – COMPTABLES – FISCALES  – d’Audit &amp; de Consulting</a:t>
            </a:r>
            <a:r>
              <a:rPr lang="fr-FR" sz="1600" b="1" dirty="0" smtClean="0">
                <a:solidFill>
                  <a:srgbClr val="002060"/>
                </a:solidFill>
                <a:latin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002060"/>
                </a:solidFill>
                <a:effectLst/>
                <a:latin typeface="Arial" pitchFamily="34" charset="0"/>
              </a:rPr>
              <a:t>DJERIDI HACENE – Expert-Comptable Finaliste – Expert-judiciaire</a:t>
            </a:r>
            <a:r>
              <a:rPr kumimoji="0" lang="fr-FR" sz="1600" b="1" i="0" u="none" strike="noStrike" cap="none" normalizeH="0" dirty="0" smtClean="0">
                <a:ln>
                  <a:noFill/>
                </a:ln>
                <a:solidFill>
                  <a:srgbClr val="002060"/>
                </a:solidFill>
                <a:effectLst/>
                <a:latin typeface="Arial" pitchFamily="34" charset="0"/>
              </a:rPr>
              <a:t> agréé - </a:t>
            </a:r>
            <a:r>
              <a:rPr kumimoji="0" lang="fr-FR" sz="1600" b="1" i="0" u="none" strike="noStrike" cap="none" normalizeH="0" baseline="0" dirty="0" smtClean="0">
                <a:ln>
                  <a:noFill/>
                </a:ln>
                <a:solidFill>
                  <a:srgbClr val="002060"/>
                </a:solidFill>
                <a:effectLst/>
                <a:latin typeface="Arial" pitchFamily="34" charset="0"/>
              </a:rPr>
              <a:t>Consultant – Formateur </a:t>
            </a:r>
          </a:p>
        </p:txBody>
      </p:sp>
      <p:pic>
        <p:nvPicPr>
          <p:cNvPr id="7" name="Imag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07721" y="675184"/>
            <a:ext cx="3268232" cy="2554615"/>
          </a:xfrm>
          <a:prstGeom prst="rect">
            <a:avLst/>
          </a:prstGeom>
        </p:spPr>
      </p:pic>
      <p:sp>
        <p:nvSpPr>
          <p:cNvPr id="8" name="ZoneTexte 7"/>
          <p:cNvSpPr txBox="1"/>
          <p:nvPr/>
        </p:nvSpPr>
        <p:spPr>
          <a:xfrm>
            <a:off x="6244215" y="1030011"/>
            <a:ext cx="2683885" cy="1200329"/>
          </a:xfrm>
          <a:prstGeom prst="rect">
            <a:avLst/>
          </a:prstGeom>
          <a:solidFill>
            <a:schemeClr val="accent2"/>
          </a:solidFill>
          <a:ln>
            <a:solidFill>
              <a:srgbClr val="FF0000"/>
            </a:solidFill>
          </a:ln>
        </p:spPr>
        <p:txBody>
          <a:bodyPr wrap="square" rtlCol="0">
            <a:spAutoFit/>
          </a:bodyPr>
          <a:lstStyle/>
          <a:p>
            <a:pPr algn="ctr"/>
            <a:r>
              <a:rPr lang="fr-FR" sz="2400" b="1" dirty="0" smtClean="0">
                <a:solidFill>
                  <a:srgbClr val="002060"/>
                </a:solidFill>
              </a:rPr>
              <a:t>JOURNEE DU MARDI 17 OCTOBRE 2017</a:t>
            </a:r>
            <a:endParaRPr lang="fr-FR" sz="2400" b="1" dirty="0">
              <a:solidFill>
                <a:srgbClr val="002060"/>
              </a:solidFill>
            </a:endParaRPr>
          </a:p>
        </p:txBody>
      </p:sp>
      <p:sp>
        <p:nvSpPr>
          <p:cNvPr id="18" name="Espace réservé de la date 17"/>
          <p:cNvSpPr>
            <a:spLocks noGrp="1"/>
          </p:cNvSpPr>
          <p:nvPr>
            <p:ph type="dt" sz="quarter" idx="10"/>
          </p:nvPr>
        </p:nvSpPr>
        <p:spPr/>
        <p:txBody>
          <a:bodyPr/>
          <a:lstStyle/>
          <a:p>
            <a:pPr>
              <a:defRPr/>
            </a:pPr>
            <a:r>
              <a:rPr lang="fr-FR" altLang="ko-KR" smtClean="0"/>
              <a:t>1</a:t>
            </a:r>
            <a:endParaRPr lang="en-US" altLang="ko-K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19098">
        <p14:prism isContent="1"/>
      </p:transition>
    </mc:Choice>
    <mc:Fallback>
      <p:transition spd="slow" advTm="190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anim calcmode="lin" valueType="num">
                                      <p:cBhvr>
                                        <p:cTn id="12" dur="2000" fill="hold"/>
                                        <p:tgtEl>
                                          <p:spTgt spid="16"/>
                                        </p:tgtEl>
                                        <p:attrNameLst>
                                          <p:attrName>ppt_w</p:attrName>
                                        </p:attrNameLst>
                                      </p:cBhvr>
                                      <p:tavLst>
                                        <p:tav tm="0" fmla="#ppt_w*sin(2.5*pi*$)">
                                          <p:val>
                                            <p:fltVal val="0"/>
                                          </p:val>
                                        </p:tav>
                                        <p:tav tm="100000">
                                          <p:val>
                                            <p:fltVal val="1"/>
                                          </p:val>
                                        </p:tav>
                                      </p:tavLst>
                                    </p:anim>
                                    <p:anim calcmode="lin" valueType="num">
                                      <p:cBhvr>
                                        <p:cTn id="13"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ppt_w</p:attrName>
                                        </p:attrNameLst>
                                      </p:cBhvr>
                                      <p:tavLst>
                                        <p:tav tm="0" fmla="#ppt_w*sin(2.5*pi*$)">
                                          <p:val>
                                            <p:fltVal val="0"/>
                                          </p:val>
                                        </p:tav>
                                        <p:tav tm="100000">
                                          <p:val>
                                            <p:fltVal val="1"/>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8" fill="hold" display="0">
                  <p:stCondLst>
                    <p:cond delay="indefinite"/>
                  </p:stCondLst>
                  <p:endCondLst>
                    <p:cond evt="onStopAudio" delay="0">
                      <p:tgtEl>
                        <p:sldTgt/>
                      </p:tgtEl>
                    </p:cond>
                  </p:endCondLst>
                </p:cTn>
                <p:tgtEl>
                  <p:spTgt spid="2"/>
                </p:tgtEl>
              </p:cMediaNode>
            </p:video>
          </p:childTnLst>
        </p:cTn>
      </p:par>
    </p:tnLst>
    <p:bldLst>
      <p:bldP spid="15" grpId="0" animBg="1"/>
      <p:bldP spid="16" grpId="0" animBg="1"/>
      <p:bldP spid="4"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170" y="1116663"/>
            <a:ext cx="8839200" cy="4185761"/>
          </a:xfrm>
          <a:prstGeom prst="rect">
            <a:avLst/>
          </a:prstGeom>
          <a:solidFill>
            <a:schemeClr val="tx2">
              <a:lumMod val="40000"/>
              <a:lumOff val="60000"/>
            </a:schemeClr>
          </a:solidFill>
          <a:ln>
            <a:solidFill>
              <a:schemeClr val="accent2">
                <a:lumMod val="25000"/>
              </a:schemeClr>
            </a:solidFill>
          </a:ln>
        </p:spPr>
        <p:txBody>
          <a:bodyPr wrap="square">
            <a:spAutoFit/>
          </a:bodyPr>
          <a:lstStyle/>
          <a:p>
            <a:pPr algn="l"/>
            <a:r>
              <a:rPr lang="fr-FR" sz="3800" dirty="0">
                <a:solidFill>
                  <a:srgbClr val="002060"/>
                </a:solidFill>
              </a:rPr>
              <a:t>Pour se procurer des biens ou des services, le consommateur se met en relation avec des commerçants (personnes physiques ou morales), qui font profession de vendre des biens ou fournir des services, or la relation entre professionnel et consommateur est naturellement déséquilibrée. </a:t>
            </a:r>
          </a:p>
        </p:txBody>
      </p:sp>
      <p:sp>
        <p:nvSpPr>
          <p:cNvPr id="8" name="Text Box 2"/>
          <p:cNvSpPr txBox="1">
            <a:spLocks noGrp="1" noChangeArrowheads="1"/>
          </p:cNvSpPr>
          <p:nvPr>
            <p:ph type="title"/>
          </p:nvPr>
        </p:nvSpPr>
        <p:spPr bwMode="auto">
          <a:xfrm>
            <a:off x="370048" y="274610"/>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9" name="Text Box 2"/>
          <p:cNvSpPr txBox="1">
            <a:spLocks noChangeArrowheads="1"/>
          </p:cNvSpPr>
          <p:nvPr/>
        </p:nvSpPr>
        <p:spPr bwMode="auto">
          <a:xfrm>
            <a:off x="33375"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3" name="Audio 2">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16195">
        <p14:prism isContent="1"/>
      </p:transition>
    </mc:Choice>
    <mc:Fallback>
      <p:transition spd="slow" advTm="16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4" fill="hold" display="0">
                  <p:stCondLst>
                    <p:cond delay="indefinite"/>
                  </p:stCondLst>
                  <p:endCondLst>
                    <p:cond evt="onStopAudio" delay="0">
                      <p:tgtEl>
                        <p:sldTgt/>
                      </p:tgtEl>
                    </p:cond>
                  </p:endCondLst>
                </p:cTn>
                <p:tgtEl>
                  <p:spTgt spid="3"/>
                </p:tgtEl>
              </p:cMediaNode>
            </p:video>
          </p:childTnLst>
        </p:cTn>
      </p:par>
    </p:tnLst>
    <p:bldLst>
      <p:bldP spid="2"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Grp="1" noChangeArrowheads="1"/>
          </p:cNvSpPr>
          <p:nvPr>
            <p:ph type="title"/>
          </p:nvPr>
        </p:nvSpPr>
        <p:spPr bwMode="auto">
          <a:xfrm>
            <a:off x="370048" y="274610"/>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8" name="Rectangle 7"/>
          <p:cNvSpPr/>
          <p:nvPr/>
        </p:nvSpPr>
        <p:spPr>
          <a:xfrm>
            <a:off x="147430" y="1164134"/>
            <a:ext cx="8839200" cy="4524315"/>
          </a:xfrm>
          <a:prstGeom prst="rect">
            <a:avLst/>
          </a:prstGeom>
          <a:solidFill>
            <a:schemeClr val="tx2">
              <a:lumMod val="40000"/>
              <a:lumOff val="60000"/>
            </a:schemeClr>
          </a:solidFill>
          <a:ln>
            <a:solidFill>
              <a:schemeClr val="accent2">
                <a:lumMod val="25000"/>
              </a:schemeClr>
            </a:solidFill>
          </a:ln>
        </p:spPr>
        <p:txBody>
          <a:bodyPr wrap="square">
            <a:spAutoFit/>
          </a:bodyPr>
          <a:lstStyle/>
          <a:p>
            <a:pPr algn="l"/>
            <a:r>
              <a:rPr lang="fr-FR" sz="4800" dirty="0" smtClean="0">
                <a:solidFill>
                  <a:srgbClr val="002060"/>
                </a:solidFill>
              </a:rPr>
              <a:t>La </a:t>
            </a:r>
            <a:r>
              <a:rPr lang="fr-FR" sz="4800" dirty="0">
                <a:solidFill>
                  <a:srgbClr val="002060"/>
                </a:solidFill>
              </a:rPr>
              <a:t>compétence du </a:t>
            </a:r>
            <a:r>
              <a:rPr lang="fr-FR" sz="4800" u="sng" dirty="0" smtClean="0">
                <a:solidFill>
                  <a:srgbClr val="C00000"/>
                </a:solidFill>
              </a:rPr>
              <a:t>professionnel</a:t>
            </a:r>
            <a:r>
              <a:rPr lang="fr-FR" sz="4800" dirty="0">
                <a:solidFill>
                  <a:srgbClr val="002060"/>
                </a:solidFill>
              </a:rPr>
              <a:t> </a:t>
            </a:r>
            <a:r>
              <a:rPr lang="fr-FR" sz="4800" dirty="0" smtClean="0">
                <a:solidFill>
                  <a:srgbClr val="002060"/>
                </a:solidFill>
              </a:rPr>
              <a:t>ou </a:t>
            </a:r>
            <a:r>
              <a:rPr lang="fr-FR" sz="4800" u="sng" dirty="0" smtClean="0">
                <a:solidFill>
                  <a:srgbClr val="C00000"/>
                </a:solidFill>
              </a:rPr>
              <a:t>l’intervenant</a:t>
            </a:r>
            <a:r>
              <a:rPr lang="fr-FR" sz="4800" dirty="0" smtClean="0">
                <a:solidFill>
                  <a:srgbClr val="002060"/>
                </a:solidFill>
              </a:rPr>
              <a:t>, les </a:t>
            </a:r>
            <a:r>
              <a:rPr lang="fr-FR" sz="4800" dirty="0">
                <a:solidFill>
                  <a:srgbClr val="002060"/>
                </a:solidFill>
              </a:rPr>
              <a:t>informations dont il dispose, et souvent sa dimension financière, lui permettent de dicter sa loi au consommateur. </a:t>
            </a:r>
          </a:p>
        </p:txBody>
      </p:sp>
      <p:sp>
        <p:nvSpPr>
          <p:cNvPr id="9" name="Text Box 2"/>
          <p:cNvSpPr txBox="1">
            <a:spLocks noChangeArrowheads="1"/>
          </p:cNvSpPr>
          <p:nvPr/>
        </p:nvSpPr>
        <p:spPr bwMode="auto">
          <a:xfrm>
            <a:off x="0" y="6518275"/>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17205">
        <p14:prism isContent="1"/>
      </p:transition>
    </mc:Choice>
    <mc:Fallback>
      <p:transition spd="slow" advTm="17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2"/>
                </p:tgtEl>
              </p:cMediaNode>
            </p:video>
          </p:childTnLst>
        </p:cTn>
      </p:par>
    </p:tnLst>
    <p:bldLst>
      <p:bldP spid="6"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Grp="1" noChangeArrowheads="1"/>
          </p:cNvSpPr>
          <p:nvPr>
            <p:ph type="title"/>
          </p:nvPr>
        </p:nvSpPr>
        <p:spPr bwMode="auto">
          <a:xfrm>
            <a:off x="449470" y="181614"/>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9" name="Rectangle 8"/>
          <p:cNvSpPr/>
          <p:nvPr/>
        </p:nvSpPr>
        <p:spPr>
          <a:xfrm>
            <a:off x="50800" y="791214"/>
            <a:ext cx="8839200" cy="5016758"/>
          </a:xfrm>
          <a:prstGeom prst="rect">
            <a:avLst/>
          </a:prstGeom>
          <a:solidFill>
            <a:schemeClr val="tx2">
              <a:lumMod val="40000"/>
              <a:lumOff val="60000"/>
            </a:schemeClr>
          </a:solidFill>
          <a:ln>
            <a:solidFill>
              <a:schemeClr val="accent2">
                <a:lumMod val="25000"/>
              </a:schemeClr>
            </a:solidFill>
          </a:ln>
        </p:spPr>
        <p:txBody>
          <a:bodyPr wrap="square">
            <a:spAutoFit/>
          </a:bodyPr>
          <a:lstStyle/>
          <a:p>
            <a:pPr algn="l"/>
            <a:r>
              <a:rPr lang="fr-FR" sz="4000" dirty="0" smtClean="0">
                <a:solidFill>
                  <a:srgbClr val="002060"/>
                </a:solidFill>
              </a:rPr>
              <a:t>Cela </a:t>
            </a:r>
            <a:r>
              <a:rPr lang="fr-FR" sz="4000" dirty="0">
                <a:solidFill>
                  <a:srgbClr val="002060"/>
                </a:solidFill>
              </a:rPr>
              <a:t>ne signifie pas que les professionnels sont par hypothèse sont des gens malhonnête cherchant à abuser de la situation, il n’en est pas moins vrai que les professionnels sont par la nature des choses en position de supériorité et que les consommateurs risquent d’en être les victimes.   </a:t>
            </a:r>
          </a:p>
        </p:txBody>
      </p:sp>
      <p:sp>
        <p:nvSpPr>
          <p:cNvPr id="10" name="Text Box 2"/>
          <p:cNvSpPr txBox="1">
            <a:spLocks noChangeArrowheads="1"/>
          </p:cNvSpPr>
          <p:nvPr/>
        </p:nvSpPr>
        <p:spPr bwMode="auto">
          <a:xfrm>
            <a:off x="50800"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17309">
        <p14:prism isContent="1"/>
      </p:transition>
    </mc:Choice>
    <mc:Fallback>
      <p:transition spd="slow" advTm="173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2"/>
                </p:tgtEl>
              </p:cMediaNode>
            </p:video>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52" y="2697782"/>
            <a:ext cx="9138478" cy="3334718"/>
          </a:xfrm>
          <a:solidFill>
            <a:schemeClr val="tx2">
              <a:lumMod val="40000"/>
              <a:lumOff val="60000"/>
            </a:schemeClr>
          </a:solidFill>
        </p:spPr>
        <p:txBody>
          <a:bodyPr/>
          <a:lstStyle/>
          <a:p>
            <a:pPr marL="0" indent="0">
              <a:buNone/>
            </a:pPr>
            <a:r>
              <a:rPr lang="fr-FR" sz="3200" dirty="0">
                <a:latin typeface="Times New Roman" panose="02020603050405020304" pitchFamily="18" charset="0"/>
                <a:cs typeface="Times New Roman" panose="02020603050405020304" pitchFamily="18" charset="0"/>
              </a:rPr>
              <a:t> Dans les contrats conclus entre professionnels et non-professionnels ou consommateurs, sont abusives les clauses qui ont pour objet ou pour effet de créer, au détriment du non-professionnel ou du consommateur, un déséquilibre significatif entre les droits et obligations des parties au contrat ».</a:t>
            </a:r>
          </a:p>
          <a:p>
            <a:pPr marL="0" indent="0">
              <a:buNone/>
            </a:pPr>
            <a:endParaRPr lang="fr-FR" sz="3200" dirty="0">
              <a:latin typeface="Times New Roman" panose="02020603050405020304" pitchFamily="18" charset="0"/>
              <a:cs typeface="Times New Roman" panose="02020603050405020304" pitchFamily="18" charset="0"/>
            </a:endParaRPr>
          </a:p>
        </p:txBody>
      </p:sp>
      <p:sp>
        <p:nvSpPr>
          <p:cNvPr id="7" name="Text Box 2"/>
          <p:cNvSpPr txBox="1">
            <a:spLocks noGrp="1" noChangeArrowheads="1"/>
          </p:cNvSpPr>
          <p:nvPr>
            <p:ph type="title"/>
          </p:nvPr>
        </p:nvSpPr>
        <p:spPr bwMode="auto">
          <a:xfrm>
            <a:off x="469900" y="433405"/>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8" name="Dodécagone 7"/>
          <p:cNvSpPr/>
          <p:nvPr/>
        </p:nvSpPr>
        <p:spPr bwMode="auto">
          <a:xfrm>
            <a:off x="3493051" y="1228099"/>
            <a:ext cx="1290983" cy="1284589"/>
          </a:xfrm>
          <a:prstGeom prst="dodecagon">
            <a:avLst/>
          </a:prstGeom>
          <a:solidFill>
            <a:schemeClr val="tx2">
              <a:lumMod val="40000"/>
              <a:lumOff val="60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6000" dirty="0">
                <a:solidFill>
                  <a:srgbClr val="002060"/>
                </a:solidFill>
                <a:effectLst>
                  <a:outerShdw blurRad="38100" dist="38100" dir="2700000" algn="tl">
                    <a:srgbClr val="000000">
                      <a:alpha val="43137"/>
                    </a:srgbClr>
                  </a:outerShdw>
                </a:effectLst>
                <a:ea typeface="굴림" pitchFamily="34" charset="-127"/>
              </a:rPr>
              <a:t>1</a:t>
            </a:r>
            <a:endParaRPr kumimoji="0" lang="fr-FR" sz="6000" b="0" i="0" u="none" strike="noStrike" cap="none" normalizeH="0" baseline="0" dirty="0" smtClean="0">
              <a:ln>
                <a:noFill/>
              </a:ln>
              <a:solidFill>
                <a:srgbClr val="002060"/>
              </a:solidFill>
              <a:effectLst>
                <a:outerShdw blurRad="38100" dist="38100" dir="2700000" algn="tl">
                  <a:srgbClr val="000000">
                    <a:alpha val="43137"/>
                  </a:srgbClr>
                </a:outerShdw>
              </a:effectLst>
              <a:ea typeface="굴림" pitchFamily="34" charset="-127"/>
            </a:endParaRPr>
          </a:p>
        </p:txBody>
      </p:sp>
      <p:sp>
        <p:nvSpPr>
          <p:cNvPr id="9" name="Text Box 2"/>
          <p:cNvSpPr txBox="1">
            <a:spLocks noChangeArrowheads="1"/>
          </p:cNvSpPr>
          <p:nvPr/>
        </p:nvSpPr>
        <p:spPr bwMode="auto">
          <a:xfrm>
            <a:off x="0"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104656092"/>
      </p:ext>
    </p:extLst>
  </p:cSld>
  <p:clrMapOvr>
    <a:masterClrMapping/>
  </p:clrMapOvr>
  <mc:AlternateContent xmlns:mc="http://schemas.openxmlformats.org/markup-compatibility/2006">
    <mc:Choice xmlns:p14="http://schemas.microsoft.com/office/powerpoint/2010/main" xmlns="" Requires="p14">
      <p:transition spd="slow" p14:dur="2000" advTm="22585">
        <p14:prism isContent="1"/>
      </p:transition>
    </mc:Choice>
    <mc:Fallback>
      <p:transition spd="slow" advTm="225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anim calcmode="lin" valueType="num">
                                      <p:cBhvr>
                                        <p:cTn id="12" dur="1000" fill="hold"/>
                                        <p:tgtEl>
                                          <p:spTgt spid="3">
                                            <p:bg/>
                                          </p:spTgt>
                                        </p:tgtEl>
                                        <p:attrNameLst>
                                          <p:attrName>ppt_x</p:attrName>
                                        </p:attrNameLst>
                                      </p:cBhvr>
                                      <p:tavLst>
                                        <p:tav tm="0">
                                          <p:val>
                                            <p:strVal val="#ppt_x"/>
                                          </p:val>
                                        </p:tav>
                                        <p:tav tm="100000">
                                          <p:val>
                                            <p:strVal val="#ppt_x"/>
                                          </p:val>
                                        </p:tav>
                                      </p:tavLst>
                                    </p:anim>
                                    <p:anim calcmode="lin" valueType="num">
                                      <p:cBhvr>
                                        <p:cTn id="13"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endCondLst>
                    <p:cond evt="onStopAudio" delay="0">
                      <p:tgtEl>
                        <p:sldTgt/>
                      </p:tgtEl>
                    </p:cond>
                  </p:endCondLst>
                </p:cTn>
                <p:tgtEl>
                  <p:spTgt spid="2"/>
                </p:tgtEl>
              </p:cMediaNode>
            </p:video>
          </p:childTnLst>
        </p:cTn>
      </p:par>
    </p:tnLst>
    <p:bldLst>
      <p:bldP spid="3" grpId="0" build="p"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730" y="1872443"/>
            <a:ext cx="9138478" cy="3732283"/>
          </a:xfrm>
          <a:solidFill>
            <a:schemeClr val="tx2">
              <a:lumMod val="60000"/>
              <a:lumOff val="40000"/>
            </a:schemeClr>
          </a:solidFill>
        </p:spPr>
        <p:txBody>
          <a:bodyPr/>
          <a:lstStyle/>
          <a:p>
            <a:pPr marL="0" indent="0">
              <a:buNone/>
            </a:pPr>
            <a:r>
              <a:rPr lang="fr-FR" sz="3200" dirty="0">
                <a:latin typeface="Times New Roman" panose="02020603050405020304" pitchFamily="18" charset="0"/>
                <a:cs typeface="Times New Roman" panose="02020603050405020304" pitchFamily="18" charset="0"/>
              </a:rPr>
              <a:t>« Cependant, la clause qui crée dans le contrat un déséquilibre significatif au détriment de l’une des parties peut être révisée ou supprimée à la demande de celle-ci, dans les cas où la loi la protège par une disposition particulière, notamment en sa qualité de consommateur ou encore lorsqu’elle n’a pas été négociée. »</a:t>
            </a:r>
          </a:p>
          <a:p>
            <a:pPr marL="0" indent="0">
              <a:buNone/>
            </a:pPr>
            <a:endParaRPr lang="fr-FR" sz="3200" dirty="0">
              <a:latin typeface="Times New Roman" panose="02020603050405020304" pitchFamily="18" charset="0"/>
              <a:cs typeface="Times New Roman" panose="02020603050405020304" pitchFamily="18" charset="0"/>
            </a:endParaRPr>
          </a:p>
        </p:txBody>
      </p:sp>
      <p:sp>
        <p:nvSpPr>
          <p:cNvPr id="7" name="Text Box 2"/>
          <p:cNvSpPr txBox="1">
            <a:spLocks noGrp="1" noChangeArrowheads="1"/>
          </p:cNvSpPr>
          <p:nvPr>
            <p:ph type="title"/>
          </p:nvPr>
        </p:nvSpPr>
        <p:spPr bwMode="auto">
          <a:xfrm>
            <a:off x="436217" y="249381"/>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8" name="Dodécagone 7"/>
          <p:cNvSpPr/>
          <p:nvPr/>
        </p:nvSpPr>
        <p:spPr bwMode="auto">
          <a:xfrm>
            <a:off x="3387034" y="858981"/>
            <a:ext cx="1290983" cy="958510"/>
          </a:xfrm>
          <a:prstGeom prst="dodecagon">
            <a:avLst/>
          </a:prstGeom>
          <a:solidFill>
            <a:schemeClr val="tx2">
              <a:lumMod val="40000"/>
              <a:lumOff val="60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6000" dirty="0" smtClean="0">
                <a:solidFill>
                  <a:srgbClr val="002060"/>
                </a:solidFill>
                <a:effectLst>
                  <a:outerShdw blurRad="38100" dist="38100" dir="2700000" algn="tl">
                    <a:srgbClr val="000000">
                      <a:alpha val="43137"/>
                    </a:srgbClr>
                  </a:outerShdw>
                </a:effectLst>
                <a:ea typeface="굴림" pitchFamily="34" charset="-127"/>
              </a:rPr>
              <a:t>2</a:t>
            </a:r>
          </a:p>
          <a:p>
            <a:pPr marL="0" marR="0" indent="0" algn="ctr" defTabSz="914400" rtl="0" eaLnBrk="1" fontAlgn="base" latinLnBrk="0" hangingPunct="1">
              <a:lnSpc>
                <a:spcPct val="100000"/>
              </a:lnSpc>
              <a:spcBef>
                <a:spcPct val="0"/>
              </a:spcBef>
              <a:spcAft>
                <a:spcPct val="0"/>
              </a:spcAft>
              <a:buClrTx/>
              <a:buSzTx/>
              <a:buFontTx/>
              <a:buNone/>
              <a:tabLst/>
            </a:pPr>
            <a:endParaRPr kumimoji="0" lang="fr-FR" sz="6000" b="0" i="0" u="none" strike="noStrike" cap="none" normalizeH="0" baseline="0" dirty="0" smtClean="0">
              <a:ln>
                <a:noFill/>
              </a:ln>
              <a:solidFill>
                <a:srgbClr val="002060"/>
              </a:solidFill>
              <a:effectLst>
                <a:outerShdw blurRad="38100" dist="38100" dir="2700000" algn="tl">
                  <a:srgbClr val="000000">
                    <a:alpha val="43137"/>
                  </a:srgbClr>
                </a:outerShdw>
              </a:effectLst>
              <a:ea typeface="굴림" pitchFamily="34" charset="-127"/>
            </a:endParaRPr>
          </a:p>
        </p:txBody>
      </p:sp>
      <p:sp>
        <p:nvSpPr>
          <p:cNvPr id="9" name="Text Box 2"/>
          <p:cNvSpPr txBox="1">
            <a:spLocks noChangeArrowheads="1"/>
          </p:cNvSpPr>
          <p:nvPr/>
        </p:nvSpPr>
        <p:spPr bwMode="auto">
          <a:xfrm>
            <a:off x="0"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2618212393"/>
      </p:ext>
    </p:extLst>
  </p:cSld>
  <p:clrMapOvr>
    <a:masterClrMapping/>
  </p:clrMapOvr>
  <mc:AlternateContent xmlns:mc="http://schemas.openxmlformats.org/markup-compatibility/2006">
    <mc:Choice xmlns:p14="http://schemas.microsoft.com/office/powerpoint/2010/main" xmlns="" Requires="p14">
      <p:transition spd="slow" p14:dur="2000" advTm="24335">
        <p14:prism isContent="1"/>
      </p:transition>
    </mc:Choice>
    <mc:Fallback>
      <p:transition spd="slow" advTm="24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anim calcmode="lin" valueType="num">
                                      <p:cBhvr>
                                        <p:cTn id="12" dur="1000" fill="hold"/>
                                        <p:tgtEl>
                                          <p:spTgt spid="3">
                                            <p:bg/>
                                          </p:spTgt>
                                        </p:tgtEl>
                                        <p:attrNameLst>
                                          <p:attrName>ppt_x</p:attrName>
                                        </p:attrNameLst>
                                      </p:cBhvr>
                                      <p:tavLst>
                                        <p:tav tm="0">
                                          <p:val>
                                            <p:strVal val="#ppt_x"/>
                                          </p:val>
                                        </p:tav>
                                        <p:tav tm="100000">
                                          <p:val>
                                            <p:strVal val="#ppt_x"/>
                                          </p:val>
                                        </p:tav>
                                      </p:tavLst>
                                    </p:anim>
                                    <p:anim calcmode="lin" valueType="num">
                                      <p:cBhvr>
                                        <p:cTn id="13"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5" fill="hold" display="0">
                  <p:stCondLst>
                    <p:cond delay="indefinite"/>
                  </p:stCondLst>
                  <p:endCondLst>
                    <p:cond evt="onStopAudio" delay="0">
                      <p:tgtEl>
                        <p:sldTgt/>
                      </p:tgtEl>
                    </p:cond>
                  </p:endCondLst>
                </p:cTn>
                <p:tgtEl>
                  <p:spTgt spid="2"/>
                </p:tgtEl>
              </p:cMediaNode>
            </p:video>
          </p:childTnLst>
        </p:cTn>
      </p:par>
    </p:tnLst>
    <p:bldLst>
      <p:bldP spid="3" grpId="0" build="p"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522" y="1462569"/>
            <a:ext cx="9138478" cy="5208105"/>
          </a:xfrm>
        </p:spPr>
        <p:txBody>
          <a:bodyPr/>
          <a:lstStyle/>
          <a:p>
            <a:endParaRPr lang="fr-FR" sz="3200" dirty="0" smtClean="0"/>
          </a:p>
          <a:p>
            <a:endParaRPr lang="fr-FR" sz="3200" dirty="0"/>
          </a:p>
        </p:txBody>
      </p:sp>
      <p:sp>
        <p:nvSpPr>
          <p:cNvPr id="8" name="Text Box 2"/>
          <p:cNvSpPr txBox="1">
            <a:spLocks noGrp="1" noChangeArrowheads="1"/>
          </p:cNvSpPr>
          <p:nvPr>
            <p:ph type="title"/>
          </p:nvPr>
        </p:nvSpPr>
        <p:spPr bwMode="auto">
          <a:xfrm>
            <a:off x="336826" y="195918"/>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9" name="Rectangle 8"/>
          <p:cNvSpPr/>
          <p:nvPr/>
        </p:nvSpPr>
        <p:spPr>
          <a:xfrm>
            <a:off x="223078" y="972449"/>
            <a:ext cx="8750300" cy="707886"/>
          </a:xfrm>
          <a:prstGeom prst="rect">
            <a:avLst/>
          </a:prstGeom>
          <a:solidFill>
            <a:schemeClr val="tx2">
              <a:lumMod val="60000"/>
              <a:lumOff val="40000"/>
            </a:schemeClr>
          </a:solidFill>
          <a:ln>
            <a:solidFill>
              <a:srgbClr val="C00000"/>
            </a:solidFill>
          </a:ln>
        </p:spPr>
        <p:txBody>
          <a:bodyPr wrap="square">
            <a:spAutoFit/>
          </a:bodyPr>
          <a:lstStyle/>
          <a:p>
            <a:pPr algn="ctr">
              <a:spcAft>
                <a:spcPts val="0"/>
              </a:spcAft>
            </a:pPr>
            <a:r>
              <a:rPr lang="fr-FR" sz="2000" b="1" dirty="0">
                <a:solidFill>
                  <a:srgbClr val="000000"/>
                </a:solidFill>
                <a:ea typeface="Calibri" panose="020F0502020204030204" pitchFamily="34" charset="0"/>
                <a:cs typeface="Calibri" panose="020F0502020204030204" pitchFamily="34" charset="0"/>
              </a:rPr>
              <a:t>Exemple de clauses pouvant être considérées comme créant un déséquilibre significatif </a:t>
            </a:r>
            <a:endParaRPr lang="fr-F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156818" y="3063617"/>
            <a:ext cx="9138478" cy="1815882"/>
          </a:xfrm>
          <a:prstGeom prst="rect">
            <a:avLst/>
          </a:prstGeom>
          <a:solidFill>
            <a:schemeClr val="accent5">
              <a:lumMod val="75000"/>
            </a:schemeClr>
          </a:solidFill>
        </p:spPr>
        <p:txBody>
          <a:bodyPr wrap="square">
            <a:spAutoFit/>
          </a:bodyPr>
          <a:lstStyle/>
          <a:p>
            <a:pPr algn="l"/>
            <a:r>
              <a:rPr lang="fr-FR" sz="2800" dirty="0">
                <a:solidFill>
                  <a:schemeClr val="accent4"/>
                </a:solidFill>
                <a:ea typeface="Calibri" panose="020F0502020204030204" pitchFamily="34" charset="0"/>
              </a:rPr>
              <a:t>Les clauses issues de </a:t>
            </a:r>
            <a:r>
              <a:rPr lang="fr-FR" sz="2800" b="1" dirty="0">
                <a:solidFill>
                  <a:schemeClr val="accent4"/>
                </a:solidFill>
                <a:ea typeface="Calibri" panose="020F0502020204030204" pitchFamily="34" charset="0"/>
              </a:rPr>
              <a:t>contrats standardisés </a:t>
            </a:r>
            <a:r>
              <a:rPr lang="fr-FR" sz="2800" dirty="0">
                <a:solidFill>
                  <a:schemeClr val="accent4"/>
                </a:solidFill>
                <a:ea typeface="Calibri" panose="020F0502020204030204" pitchFamily="34" charset="0"/>
              </a:rPr>
              <a:t>(Contrats-types, contrats standards pré rédigés) conclus avec des centrales d’achat de la grande distribution sont un terrain fertile pour les déséquilibres significatifs. </a:t>
            </a:r>
            <a:endParaRPr lang="fr-FR" sz="2800" dirty="0">
              <a:solidFill>
                <a:schemeClr val="accent4"/>
              </a:solidFill>
            </a:endParaRPr>
          </a:p>
        </p:txBody>
      </p:sp>
      <p:sp>
        <p:nvSpPr>
          <p:cNvPr id="11" name="Flèche vers le bas 10"/>
          <p:cNvSpPr/>
          <p:nvPr/>
        </p:nvSpPr>
        <p:spPr bwMode="auto">
          <a:xfrm>
            <a:off x="4081990" y="1680335"/>
            <a:ext cx="796146" cy="1528232"/>
          </a:xfrm>
          <a:prstGeom prst="downArrow">
            <a:avLst/>
          </a:prstGeom>
          <a:solidFill>
            <a:srgbClr val="7030A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fr-FR" sz="2400" dirty="0" smtClean="0">
                <a:effectLst>
                  <a:outerShdw blurRad="38100" dist="38100" dir="2700000" algn="tl">
                    <a:srgbClr val="000000">
                      <a:alpha val="43137"/>
                    </a:srgbClr>
                  </a:outerShdw>
                </a:effectLst>
                <a:ea typeface="굴림" pitchFamily="34" charset="-127"/>
              </a:rPr>
              <a:t>CAS</a:t>
            </a:r>
            <a:r>
              <a:rPr lang="fr-FR" dirty="0" smtClean="0">
                <a:effectLst>
                  <a:outerShdw blurRad="38100" dist="38100" dir="2700000" algn="tl">
                    <a:srgbClr val="000000">
                      <a:alpha val="43137"/>
                    </a:srgbClr>
                  </a:outerShdw>
                </a:effectLst>
                <a:ea typeface="굴림" pitchFamily="34" charset="-127"/>
              </a:rPr>
              <a:t> </a:t>
            </a:r>
          </a:p>
          <a:p>
            <a:pPr marL="0" marR="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rPr>
              <a:t>1</a:t>
            </a:r>
            <a:endParaRPr kumimoji="0" lang="fr-FR" sz="14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2" name="Text Box 2"/>
          <p:cNvSpPr txBox="1">
            <a:spLocks noChangeArrowheads="1"/>
          </p:cNvSpPr>
          <p:nvPr/>
        </p:nvSpPr>
        <p:spPr bwMode="auto">
          <a:xfrm>
            <a:off x="24296" y="6480547"/>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1922795000"/>
      </p:ext>
    </p:extLst>
  </p:cSld>
  <p:clrMapOvr>
    <a:masterClrMapping/>
  </p:clrMapOvr>
  <mc:AlternateContent xmlns:mc="http://schemas.openxmlformats.org/markup-compatibility/2006">
    <mc:Choice xmlns:p14="http://schemas.microsoft.com/office/powerpoint/2010/main" xmlns="" Requires="p14">
      <p:transition spd="slow" p14:dur="2000" advTm="23030">
        <p14:prism isContent="1"/>
      </p:transition>
    </mc:Choice>
    <mc:Fallback>
      <p:transition spd="slow" advTm="23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endCondLst>
                    <p:cond evt="onStopAudio" delay="0">
                      <p:tgtEl>
                        <p:sldTgt/>
                      </p:tgtEl>
                    </p:cond>
                  </p:endCondLst>
                </p:cTn>
                <p:tgtEl>
                  <p:spTgt spid="2"/>
                </p:tgtEl>
              </p:cMediaNode>
            </p:video>
          </p:childTnLst>
        </p:cTn>
      </p:par>
    </p:tnLst>
    <p:bldLst>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41663" y="968003"/>
            <a:ext cx="7376837" cy="4412491"/>
          </a:xfrm>
          <a:solidFill>
            <a:schemeClr val="accent1">
              <a:lumMod val="20000"/>
              <a:lumOff val="80000"/>
            </a:schemeClr>
          </a:solidFill>
        </p:spPr>
        <p:txBody>
          <a:bodyPr/>
          <a:lstStyle/>
          <a:p>
            <a:pPr marL="0" indent="0">
              <a:buNone/>
            </a:pPr>
            <a:r>
              <a:rPr lang="fr-FR" dirty="0" smtClean="0"/>
              <a:t>           Les clauses de retour des invendus </a:t>
            </a:r>
          </a:p>
          <a:p>
            <a:endParaRPr lang="fr-FR" dirty="0"/>
          </a:p>
        </p:txBody>
      </p:sp>
      <p:sp>
        <p:nvSpPr>
          <p:cNvPr id="7" name="Text Box 2"/>
          <p:cNvSpPr txBox="1">
            <a:spLocks noGrp="1" noChangeArrowheads="1"/>
          </p:cNvSpPr>
          <p:nvPr>
            <p:ph type="title"/>
          </p:nvPr>
        </p:nvSpPr>
        <p:spPr bwMode="auto">
          <a:xfrm>
            <a:off x="286766" y="283548"/>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8" name="Rectangle 7"/>
          <p:cNvSpPr/>
          <p:nvPr/>
        </p:nvSpPr>
        <p:spPr>
          <a:xfrm>
            <a:off x="0" y="2862401"/>
            <a:ext cx="8833678" cy="3170099"/>
          </a:xfrm>
          <a:prstGeom prst="rect">
            <a:avLst/>
          </a:prstGeom>
          <a:solidFill>
            <a:srgbClr val="92D050"/>
          </a:solidFill>
        </p:spPr>
        <p:txBody>
          <a:bodyPr wrap="square">
            <a:spAutoFit/>
          </a:bodyPr>
          <a:lstStyle/>
          <a:p>
            <a:pPr algn="l">
              <a:spcAft>
                <a:spcPts val="0"/>
              </a:spcAft>
            </a:pPr>
            <a:r>
              <a:rPr lang="fr-FR" sz="4000" dirty="0">
                <a:solidFill>
                  <a:srgbClr val="000000"/>
                </a:solidFill>
                <a:ea typeface="Calibri" panose="020F0502020204030204" pitchFamily="34" charset="0"/>
                <a:cs typeface="Calibri" panose="020F0502020204030204" pitchFamily="34" charset="0"/>
              </a:rPr>
              <a:t>Une clause prévoyant que le fournisseur devra </a:t>
            </a:r>
            <a:r>
              <a:rPr lang="fr-FR" sz="4000" b="1" dirty="0">
                <a:solidFill>
                  <a:srgbClr val="000000"/>
                </a:solidFill>
                <a:ea typeface="Calibri" panose="020F0502020204030204" pitchFamily="34" charset="0"/>
                <a:cs typeface="Calibri" panose="020F0502020204030204" pitchFamily="34" charset="0"/>
              </a:rPr>
              <a:t>baisser ses tarifs sans discussion</a:t>
            </a:r>
            <a:r>
              <a:rPr lang="fr-FR" sz="4000" dirty="0">
                <a:solidFill>
                  <a:srgbClr val="000000"/>
                </a:solidFill>
                <a:ea typeface="Calibri" panose="020F0502020204030204" pitchFamily="34" charset="0"/>
                <a:cs typeface="Calibri" panose="020F0502020204030204" pitchFamily="34" charset="0"/>
              </a:rPr>
              <a:t>, sans que le distributeur n’en fasse la demande, quand les éléments permettant de déterminer ces tarifs ont baissé</a:t>
            </a:r>
            <a:r>
              <a:rPr lang="fr-FR" dirty="0">
                <a:solidFill>
                  <a:srgbClr val="000000"/>
                </a:solidFill>
                <a:ea typeface="Calibri" panose="020F0502020204030204" pitchFamily="34" charset="0"/>
                <a:cs typeface="Calibri" panose="020F0502020204030204" pitchFamily="34" charset="0"/>
              </a:rPr>
              <a:t>. </a:t>
            </a:r>
            <a:endParaRPr lang="fr-F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Flèche vers le bas 8"/>
          <p:cNvSpPr/>
          <p:nvPr/>
        </p:nvSpPr>
        <p:spPr bwMode="auto">
          <a:xfrm>
            <a:off x="4081670" y="2266122"/>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0" name="Flèche vers le bas 9"/>
          <p:cNvSpPr/>
          <p:nvPr/>
        </p:nvSpPr>
        <p:spPr bwMode="auto">
          <a:xfrm>
            <a:off x="4187687" y="2266122"/>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1" name="Flèche vers le bas 10"/>
          <p:cNvSpPr/>
          <p:nvPr/>
        </p:nvSpPr>
        <p:spPr bwMode="auto">
          <a:xfrm>
            <a:off x="4081670" y="1310817"/>
            <a:ext cx="861392" cy="1760900"/>
          </a:xfrm>
          <a:prstGeom prst="downArrow">
            <a:avLst/>
          </a:prstGeom>
          <a:solidFill>
            <a:schemeClr val="tx2"/>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rgbClr val="111111"/>
                </a:solidFill>
                <a:effectLst>
                  <a:outerShdw blurRad="38100" dist="38100" dir="2700000" algn="tl">
                    <a:srgbClr val="000000">
                      <a:alpha val="43137"/>
                    </a:srgbClr>
                  </a:outerShdw>
                </a:effectLst>
                <a:latin typeface="Times New Roman" pitchFamily="18" charset="0"/>
                <a:ea typeface="굴림" pitchFamily="34" charset="-127"/>
              </a:rPr>
              <a:t>CAS2</a:t>
            </a:r>
          </a:p>
        </p:txBody>
      </p:sp>
      <p:sp>
        <p:nvSpPr>
          <p:cNvPr id="12" name="Text Box 2"/>
          <p:cNvSpPr txBox="1">
            <a:spLocks noChangeArrowheads="1"/>
          </p:cNvSpPr>
          <p:nvPr/>
        </p:nvSpPr>
        <p:spPr bwMode="auto">
          <a:xfrm>
            <a:off x="0"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3" name="Audio 2">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4025624988"/>
      </p:ext>
    </p:extLst>
  </p:cSld>
  <p:clrMapOvr>
    <a:masterClrMapping/>
  </p:clrMapOvr>
  <mc:AlternateContent xmlns:mc="http://schemas.openxmlformats.org/markup-compatibility/2006">
    <mc:Choice xmlns:p14="http://schemas.microsoft.com/office/powerpoint/2010/main" xmlns="" Requires="p14">
      <p:transition spd="slow" p14:dur="2000" advTm="20997">
        <p14:prism isContent="1"/>
      </p:transition>
    </mc:Choice>
    <mc:Fallback>
      <p:transition spd="slow" advTm="20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bg/>
                                          </p:spTgt>
                                        </p:tgtEl>
                                        <p:attrNameLst>
                                          <p:attrName>style.visibility</p:attrName>
                                        </p:attrNameLst>
                                      </p:cBhvr>
                                      <p:to>
                                        <p:strVal val="visible"/>
                                      </p:to>
                                    </p:set>
                                    <p:animEffect transition="in" filter="fade">
                                      <p:cBhvr>
                                        <p:cTn id="18" dur="1000"/>
                                        <p:tgtEl>
                                          <p:spTgt spid="2">
                                            <p:bg/>
                                          </p:spTgt>
                                        </p:tgtEl>
                                      </p:cBhvr>
                                    </p:animEffect>
                                    <p:anim calcmode="lin" valueType="num">
                                      <p:cBhvr>
                                        <p:cTn id="19" dur="1000" fill="hold"/>
                                        <p:tgtEl>
                                          <p:spTgt spid="2">
                                            <p:bg/>
                                          </p:spTgt>
                                        </p:tgtEl>
                                        <p:attrNameLst>
                                          <p:attrName>ppt_x</p:attrName>
                                        </p:attrNameLst>
                                      </p:cBhvr>
                                      <p:tavLst>
                                        <p:tav tm="0">
                                          <p:val>
                                            <p:strVal val="#ppt_x"/>
                                          </p:val>
                                        </p:tav>
                                        <p:tav tm="100000">
                                          <p:val>
                                            <p:strVal val="#ppt_x"/>
                                          </p:val>
                                        </p:tav>
                                      </p:tavLst>
                                    </p:anim>
                                    <p:anim calcmode="lin" valueType="num">
                                      <p:cBhvr>
                                        <p:cTn id="20" dur="1000" fill="hold"/>
                                        <p:tgtEl>
                                          <p:spTgt spid="2">
                                            <p:bg/>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fill="hold" display="0">
                  <p:stCondLst>
                    <p:cond delay="indefinite"/>
                  </p:stCondLst>
                  <p:endCondLst>
                    <p:cond evt="onStopAudio" delay="0">
                      <p:tgtEl>
                        <p:sldTgt/>
                      </p:tgtEl>
                    </p:cond>
                  </p:endCondLst>
                </p:cTn>
                <p:tgtEl>
                  <p:spTgt spid="3"/>
                </p:tgtEl>
              </p:cMediaNode>
            </p:video>
          </p:childTnLst>
        </p:cTn>
      </p:par>
    </p:tnLst>
    <p:bldLst>
      <p:bldP spid="2" grpId="0" build="p" animBg="1"/>
      <p:bldP spid="7" grpId="0" animBg="1"/>
      <p:bldP spid="8"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52" y="1795872"/>
            <a:ext cx="9138478" cy="3291370"/>
          </a:xfrm>
          <a:solidFill>
            <a:srgbClr val="92D050"/>
          </a:solidFill>
          <a:ln>
            <a:solidFill>
              <a:srgbClr val="C00000"/>
            </a:solidFill>
          </a:ln>
        </p:spPr>
        <p:txBody>
          <a:bodyPr/>
          <a:lstStyle/>
          <a:p>
            <a:endParaRPr lang="fr-FR" sz="3200" dirty="0" smtClean="0"/>
          </a:p>
          <a:p>
            <a:pPr marL="0" indent="0">
              <a:buNone/>
            </a:pPr>
            <a:r>
              <a:rPr lang="fr-FR" sz="2800" dirty="0" smtClean="0">
                <a:solidFill>
                  <a:srgbClr val="111111"/>
                </a:solidFill>
                <a:latin typeface="Times New Roman" panose="02020603050405020304" pitchFamily="18" charset="0"/>
                <a:cs typeface="Times New Roman" panose="02020603050405020304" pitchFamily="18" charset="0"/>
              </a:rPr>
              <a:t>Les </a:t>
            </a:r>
            <a:r>
              <a:rPr lang="fr-FR" sz="2800" dirty="0">
                <a:solidFill>
                  <a:srgbClr val="111111"/>
                </a:solidFill>
                <a:latin typeface="Times New Roman" panose="02020603050405020304" pitchFamily="18" charset="0"/>
                <a:cs typeface="Times New Roman" panose="02020603050405020304" pitchFamily="18" charset="0"/>
              </a:rPr>
              <a:t>tribunaux ne peuvent pas fixer les prix qui sont libres et contractuellement négociés. Cependant, ils doivent contrôler si ces prix fixés par les parties au contrat créent un déséquilibre entre les parties et si ce déséquilibre est suffisamment important pour être considéré comme un « déséquilibre significatif »</a:t>
            </a:r>
            <a:r>
              <a:rPr lang="fr-FR" sz="2800" dirty="0" smtClean="0">
                <a:solidFill>
                  <a:srgbClr val="111111"/>
                </a:solidFill>
                <a:latin typeface="Times New Roman" panose="02020603050405020304" pitchFamily="18" charset="0"/>
                <a:cs typeface="Times New Roman" panose="02020603050405020304" pitchFamily="18" charset="0"/>
              </a:rPr>
              <a:t>    </a:t>
            </a:r>
            <a:endParaRPr lang="fr-FR" sz="2800" dirty="0">
              <a:solidFill>
                <a:srgbClr val="111111"/>
              </a:solidFill>
              <a:latin typeface="Times New Roman" panose="02020603050405020304" pitchFamily="18" charset="0"/>
              <a:cs typeface="Times New Roman" panose="02020603050405020304" pitchFamily="18" charset="0"/>
            </a:endParaRPr>
          </a:p>
        </p:txBody>
      </p:sp>
      <p:sp>
        <p:nvSpPr>
          <p:cNvPr id="8" name="Text Box 2"/>
          <p:cNvSpPr txBox="1">
            <a:spLocks noGrp="1" noChangeArrowheads="1"/>
          </p:cNvSpPr>
          <p:nvPr>
            <p:ph type="title"/>
          </p:nvPr>
        </p:nvSpPr>
        <p:spPr bwMode="auto">
          <a:xfrm>
            <a:off x="336826" y="241015"/>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9" name="Flèche vers le bas 8"/>
          <p:cNvSpPr/>
          <p:nvPr/>
        </p:nvSpPr>
        <p:spPr bwMode="auto">
          <a:xfrm>
            <a:off x="3633857" y="841467"/>
            <a:ext cx="954156" cy="1584528"/>
          </a:xfrm>
          <a:prstGeom prst="downArrow">
            <a:avLst/>
          </a:prstGeom>
          <a:solidFill>
            <a:schemeClr val="tx2"/>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2400" i="0" u="none" strike="noStrike" normalizeH="0" baseline="0" dirty="0" smtClean="0">
                <a:ln w="0"/>
                <a:solidFill>
                  <a:srgbClr val="111111"/>
                </a:solidFill>
                <a:effectLst>
                  <a:outerShdw blurRad="38100" dist="25400" dir="5400000" algn="ctr" rotWithShape="0">
                    <a:srgbClr val="6E747A">
                      <a:alpha val="43000"/>
                    </a:srgbClr>
                  </a:outerShdw>
                </a:effectLst>
                <a:latin typeface="Times New Roman" pitchFamily="18" charset="0"/>
                <a:ea typeface="굴림" pitchFamily="34" charset="-127"/>
              </a:rPr>
              <a:t>CAS 3</a:t>
            </a:r>
          </a:p>
        </p:txBody>
      </p:sp>
      <p:sp>
        <p:nvSpPr>
          <p:cNvPr id="10" name="Text Box 2"/>
          <p:cNvSpPr txBox="1">
            <a:spLocks noChangeArrowheads="1"/>
          </p:cNvSpPr>
          <p:nvPr/>
        </p:nvSpPr>
        <p:spPr bwMode="auto">
          <a:xfrm>
            <a:off x="5522" y="6443593"/>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4" name="Audio 3">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2151925466"/>
      </p:ext>
    </p:extLst>
  </p:cSld>
  <p:clrMapOvr>
    <a:masterClrMapping/>
  </p:clrMapOvr>
  <mc:AlternateContent xmlns:mc="http://schemas.openxmlformats.org/markup-compatibility/2006">
    <mc:Choice xmlns:p14="http://schemas.microsoft.com/office/powerpoint/2010/main" xmlns="" Requires="p14">
      <p:transition spd="slow" p14:dur="2000" advTm="24330">
        <p14:prism isContent="1"/>
      </p:transition>
    </mc:Choice>
    <mc:Fallback>
      <p:transition spd="slow" advTm="24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anim calcmode="lin" valueType="num">
                                      <p:cBhvr>
                                        <p:cTn id="12" dur="1000" fill="hold"/>
                                        <p:tgtEl>
                                          <p:spTgt spid="3">
                                            <p:bg/>
                                          </p:spTgt>
                                        </p:tgtEl>
                                        <p:attrNameLst>
                                          <p:attrName>ppt_x</p:attrName>
                                        </p:attrNameLst>
                                      </p:cBhvr>
                                      <p:tavLst>
                                        <p:tav tm="0">
                                          <p:val>
                                            <p:strVal val="#ppt_x"/>
                                          </p:val>
                                        </p:tav>
                                        <p:tav tm="100000">
                                          <p:val>
                                            <p:strVal val="#ppt_x"/>
                                          </p:val>
                                        </p:tav>
                                      </p:tavLst>
                                    </p:anim>
                                    <p:anim calcmode="lin" valueType="num">
                                      <p:cBhvr>
                                        <p:cTn id="13"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endCondLst>
                    <p:cond evt="onStopAudio" delay="0">
                      <p:tgtEl>
                        <p:sldTgt/>
                      </p:tgtEl>
                    </p:cond>
                  </p:endCondLst>
                </p:cTn>
                <p:tgtEl>
                  <p:spTgt spid="4"/>
                </p:tgtEl>
              </p:cMediaNode>
            </p:video>
          </p:childTnLst>
        </p:cTn>
      </p:par>
    </p:tnLst>
    <p:bldLst>
      <p:bldP spid="3" grpId="0" build="p"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4061" y="1598830"/>
            <a:ext cx="9138478" cy="5208105"/>
          </a:xfrm>
        </p:spPr>
        <p:txBody>
          <a:bodyPr/>
          <a:lstStyle/>
          <a:p>
            <a:pPr marL="0" indent="0">
              <a:buNone/>
            </a:pPr>
            <a:r>
              <a:rPr lang="fr-FR" sz="3200" dirty="0" smtClean="0"/>
              <a:t>                  </a:t>
            </a:r>
          </a:p>
          <a:p>
            <a:pPr marL="0" indent="0">
              <a:buNone/>
            </a:pPr>
            <a:r>
              <a:rPr lang="fr-FR" sz="3200" dirty="0" smtClean="0"/>
              <a:t>    </a:t>
            </a:r>
            <a:endParaRPr lang="fr-FR" sz="3200" dirty="0"/>
          </a:p>
          <a:p>
            <a:pPr marL="0" indent="0">
              <a:buNone/>
            </a:pPr>
            <a:endParaRPr lang="fr-FR" sz="3200" dirty="0" smtClean="0"/>
          </a:p>
          <a:p>
            <a:pPr marL="0" indent="0">
              <a:buNone/>
            </a:pPr>
            <a:endParaRPr lang="fr-FR" sz="3200" dirty="0"/>
          </a:p>
        </p:txBody>
      </p:sp>
      <p:sp>
        <p:nvSpPr>
          <p:cNvPr id="7" name="Text Box 2"/>
          <p:cNvSpPr txBox="1">
            <a:spLocks noGrp="1" noChangeArrowheads="1"/>
          </p:cNvSpPr>
          <p:nvPr>
            <p:ph type="title"/>
          </p:nvPr>
        </p:nvSpPr>
        <p:spPr bwMode="auto">
          <a:xfrm>
            <a:off x="425120" y="210978"/>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8" name="Rectangle 7"/>
          <p:cNvSpPr/>
          <p:nvPr/>
        </p:nvSpPr>
        <p:spPr>
          <a:xfrm>
            <a:off x="1294516" y="970519"/>
            <a:ext cx="6135013" cy="405047"/>
          </a:xfrm>
          <a:prstGeom prst="rect">
            <a:avLst/>
          </a:prstGeom>
          <a:solidFill>
            <a:schemeClr val="tx2"/>
          </a:solidFill>
          <a:ln>
            <a:solidFill>
              <a:srgbClr val="C00000"/>
            </a:solidFill>
          </a:ln>
        </p:spPr>
        <p:txBody>
          <a:bodyPr wrap="none">
            <a:spAutoFit/>
          </a:bodyPr>
          <a:lstStyle/>
          <a:p>
            <a:pPr algn="ctr">
              <a:lnSpc>
                <a:spcPct val="107000"/>
              </a:lnSpc>
              <a:spcAft>
                <a:spcPts val="0"/>
              </a:spcAft>
            </a:pPr>
            <a:r>
              <a:rPr lang="fr-FR" sz="2000" b="1" dirty="0">
                <a:solidFill>
                  <a:srgbClr val="7030A0"/>
                </a:solidFill>
                <a:latin typeface="TimesNewRomanPS-BoldMT-Identity"/>
                <a:ea typeface="Calibri" panose="020F0502020204030204" pitchFamily="34" charset="0"/>
              </a:rPr>
              <a:t>D</a:t>
            </a:r>
            <a:r>
              <a:rPr lang="fr-FR" sz="2000" b="1" dirty="0">
                <a:solidFill>
                  <a:srgbClr val="7030A0"/>
                </a:solidFill>
                <a:latin typeface="TimesNewRomanPS-BoldMT-Identity"/>
                <a:ea typeface="Calibri" panose="020F0502020204030204" pitchFamily="34" charset="0"/>
                <a:cs typeface="TimesNewRomanPS-BoldMT-Identity"/>
              </a:rPr>
              <a:t>é</a:t>
            </a:r>
            <a:r>
              <a:rPr lang="fr-FR" sz="2000" b="1" dirty="0">
                <a:solidFill>
                  <a:srgbClr val="7030A0"/>
                </a:solidFill>
                <a:latin typeface="TimesNewRomanPS-BoldMT-Identity"/>
                <a:ea typeface="Calibri" panose="020F0502020204030204" pitchFamily="34" charset="0"/>
              </a:rPr>
              <a:t>finition de la clause abusive en droit commun.</a:t>
            </a:r>
            <a:endParaRPr lang="fr-FR" sz="2000" dirty="0">
              <a:solidFill>
                <a:srgbClr val="7030A0"/>
              </a:solidFill>
              <a:latin typeface="Calibri" panose="020F0502020204030204" pitchFamily="34" charset="0"/>
              <a:ea typeface="Calibri" panose="020F0502020204030204" pitchFamily="34" charset="0"/>
            </a:endParaRPr>
          </a:p>
        </p:txBody>
      </p:sp>
      <p:sp>
        <p:nvSpPr>
          <p:cNvPr id="9" name="Rectangle 8"/>
          <p:cNvSpPr/>
          <p:nvPr/>
        </p:nvSpPr>
        <p:spPr>
          <a:xfrm>
            <a:off x="244061" y="2676940"/>
            <a:ext cx="8899939" cy="2200089"/>
          </a:xfrm>
          <a:prstGeom prst="rect">
            <a:avLst/>
          </a:prstGeom>
          <a:solidFill>
            <a:schemeClr val="accent2"/>
          </a:solidFill>
        </p:spPr>
        <p:txBody>
          <a:bodyPr wrap="square">
            <a:spAutoFit/>
          </a:bodyPr>
          <a:lstStyle/>
          <a:p>
            <a:pPr algn="l">
              <a:lnSpc>
                <a:spcPct val="107000"/>
              </a:lnSpc>
              <a:spcAft>
                <a:spcPts val="0"/>
              </a:spcAft>
            </a:pPr>
            <a:r>
              <a:rPr lang="fr-FR" sz="3200" dirty="0">
                <a:solidFill>
                  <a:srgbClr val="C00000"/>
                </a:solidFill>
                <a:ea typeface="Calibri" panose="020F0502020204030204" pitchFamily="34" charset="0"/>
                <a:cs typeface="Times New Roman" panose="02020603050405020304" pitchFamily="18" charset="0"/>
              </a:rPr>
              <a:t>Il n’existe pas de définition précise de la clause abusive en droit commun, mais il existe des conceptions similaires qui ont le même sens, en tenant compte de son effet de nuire : </a:t>
            </a:r>
          </a:p>
        </p:txBody>
      </p:sp>
      <p:sp>
        <p:nvSpPr>
          <p:cNvPr id="10" name="Flèche vers le bas 9"/>
          <p:cNvSpPr/>
          <p:nvPr/>
        </p:nvSpPr>
        <p:spPr bwMode="auto">
          <a:xfrm>
            <a:off x="3754477" y="1452445"/>
            <a:ext cx="795131" cy="1402745"/>
          </a:xfrm>
          <a:prstGeom prst="downArrow">
            <a:avLst/>
          </a:prstGeom>
          <a:solidFill>
            <a:schemeClr val="accent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1" name="Text Box 2"/>
          <p:cNvSpPr txBox="1">
            <a:spLocks noChangeArrowheads="1"/>
          </p:cNvSpPr>
          <p:nvPr/>
        </p:nvSpPr>
        <p:spPr bwMode="auto">
          <a:xfrm>
            <a:off x="32026" y="6446467"/>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4" name="Audio 3">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3351411624"/>
      </p:ext>
    </p:extLst>
  </p:cSld>
  <p:clrMapOvr>
    <a:masterClrMapping/>
  </p:clrMapOvr>
  <mc:AlternateContent xmlns:mc="http://schemas.openxmlformats.org/markup-compatibility/2006">
    <mc:Choice xmlns:p14="http://schemas.microsoft.com/office/powerpoint/2010/main" xmlns="" Requires="p14">
      <p:transition spd="slow" p14:dur="2000" advTm="18749">
        <p14:prism isContent="1"/>
      </p:transition>
    </mc:Choice>
    <mc:Fallback>
      <p:transition spd="slow" advTm="187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56" fill="hold" display="0">
                  <p:stCondLst>
                    <p:cond delay="indefinite"/>
                  </p:stCondLst>
                  <p:endCondLst>
                    <p:cond evt="onStopAudio" delay="0">
                      <p:tgtEl>
                        <p:sldTgt/>
                      </p:tgtEl>
                    </p:cond>
                  </p:endCondLst>
                </p:cTn>
                <p:tgtEl>
                  <p:spTgt spid="4"/>
                </p:tgtEl>
              </p:cMediaNode>
            </p:video>
          </p:childTnLst>
        </p:cTn>
      </p:par>
    </p:tnLst>
    <p:bldLst>
      <p:bldP spid="3" grpId="0" build="p"/>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173356"/>
            <a:ext cx="9138478" cy="3763617"/>
          </a:xfrm>
          <a:solidFill>
            <a:schemeClr val="accent2"/>
          </a:solidFill>
        </p:spPr>
        <p:txBody>
          <a:bodyPr/>
          <a:lstStyle/>
          <a:p>
            <a:pPr marL="0" indent="0">
              <a:buNone/>
            </a:pPr>
            <a:r>
              <a:rPr lang="fr-FR" sz="3200" dirty="0">
                <a:latin typeface="Times New Roman" panose="02020603050405020304" pitchFamily="18" charset="0"/>
                <a:cs typeface="Times New Roman" panose="02020603050405020304" pitchFamily="18" charset="0"/>
              </a:rPr>
              <a:t>Il s’agit tout d’abord de l’abus dans le contrat comme l’indique l’article 124 bis du code civil Algérien qui dispose «  l’exercice abusif d’un droit est constitutif d’une faute, notamment dans les cas suivants :</a:t>
            </a:r>
          </a:p>
          <a:p>
            <a:pPr marL="0" indent="0">
              <a:buNone/>
            </a:pPr>
            <a:endParaRPr lang="fr-FR" sz="3200" dirty="0"/>
          </a:p>
        </p:txBody>
      </p:sp>
      <p:sp>
        <p:nvSpPr>
          <p:cNvPr id="13" name="Text Box 2"/>
          <p:cNvSpPr txBox="1">
            <a:spLocks noGrp="1" noChangeArrowheads="1"/>
          </p:cNvSpPr>
          <p:nvPr>
            <p:ph type="title"/>
          </p:nvPr>
        </p:nvSpPr>
        <p:spPr bwMode="auto">
          <a:xfrm>
            <a:off x="336826" y="235846"/>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9" name="Flèche vers le bas 8"/>
          <p:cNvSpPr/>
          <p:nvPr/>
        </p:nvSpPr>
        <p:spPr bwMode="auto">
          <a:xfrm>
            <a:off x="3592168" y="845446"/>
            <a:ext cx="887895" cy="1457739"/>
          </a:xfrm>
          <a:prstGeom prst="downArrow">
            <a:avLst/>
          </a:prstGeom>
          <a:solidFill>
            <a:schemeClr val="accent4"/>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4" name="Flèche courbée vers la gauche 13"/>
          <p:cNvSpPr/>
          <p:nvPr/>
        </p:nvSpPr>
        <p:spPr bwMode="auto">
          <a:xfrm>
            <a:off x="1827889" y="4334840"/>
            <a:ext cx="592371" cy="1099931"/>
          </a:xfrm>
          <a:prstGeom prst="curvedLeftArrow">
            <a:avLst/>
          </a:prstGeom>
          <a:solidFill>
            <a:srgbClr val="A45A1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0" name="Text Box 2"/>
          <p:cNvSpPr txBox="1">
            <a:spLocks noChangeArrowheads="1"/>
          </p:cNvSpPr>
          <p:nvPr/>
        </p:nvSpPr>
        <p:spPr bwMode="auto">
          <a:xfrm>
            <a:off x="871"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4" name="Audio 3">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4039461363"/>
      </p:ext>
    </p:extLst>
  </p:cSld>
  <p:clrMapOvr>
    <a:masterClrMapping/>
  </p:clrMapOvr>
  <mc:AlternateContent xmlns:mc="http://schemas.openxmlformats.org/markup-compatibility/2006">
    <mc:Choice xmlns:p14="http://schemas.microsoft.com/office/powerpoint/2010/main" xmlns="" Requires="p14">
      <p:transition spd="slow" p14:dur="2000" advTm="18897">
        <p14:prism isContent="1"/>
      </p:transition>
    </mc:Choice>
    <mc:Fallback>
      <p:transition spd="slow" advTm="188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anim calcmode="lin" valueType="num">
                                      <p:cBhvr>
                                        <p:cTn id="12" dur="1000" fill="hold"/>
                                        <p:tgtEl>
                                          <p:spTgt spid="3">
                                            <p:bg/>
                                          </p:spTgt>
                                        </p:tgtEl>
                                        <p:attrNameLst>
                                          <p:attrName>ppt_x</p:attrName>
                                        </p:attrNameLst>
                                      </p:cBhvr>
                                      <p:tavLst>
                                        <p:tav tm="0">
                                          <p:val>
                                            <p:strVal val="#ppt_x"/>
                                          </p:val>
                                        </p:tav>
                                        <p:tav tm="100000">
                                          <p:val>
                                            <p:strVal val="#ppt_x"/>
                                          </p:val>
                                        </p:tav>
                                      </p:tavLst>
                                    </p:anim>
                                    <p:anim calcmode="lin" valueType="num">
                                      <p:cBhvr>
                                        <p:cTn id="13"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fill="hold" display="0">
                  <p:stCondLst>
                    <p:cond delay="indefinite"/>
                  </p:stCondLst>
                  <p:endCondLst>
                    <p:cond evt="onStopAudio" delay="0">
                      <p:tgtEl>
                        <p:sldTgt/>
                      </p:tgtEl>
                    </p:cond>
                  </p:endCondLst>
                </p:cTn>
                <p:tgtEl>
                  <p:spTgt spid="4"/>
                </p:tgtEl>
              </p:cMediaNode>
            </p:video>
          </p:childTnLst>
        </p:cTn>
      </p:par>
    </p:tnLst>
    <p:bldLst>
      <p:bldP spid="3" grpId="0" build="p" animBg="1"/>
      <p:bldP spid="13" grpId="0" animBg="1"/>
      <p:bldP spid="9" grpId="0" animBg="1"/>
      <p:bldP spid="14"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593" y="204272"/>
            <a:ext cx="7848600" cy="966098"/>
          </a:xfrm>
          <a:solidFill>
            <a:srgbClr val="336699"/>
          </a:solidFill>
        </p:spPr>
        <p:txBody>
          <a:bodyPr/>
          <a:lstStyle/>
          <a:p>
            <a:pPr algn="ctr"/>
            <a:r>
              <a:rPr lang="fr-FR" dirty="0" smtClean="0">
                <a:solidFill>
                  <a:schemeClr val="tx2"/>
                </a:solidFill>
              </a:rPr>
              <a:t>DIRECTION DE COMMERCE DE LA WILAYA DE CONSTANTINE </a:t>
            </a:r>
            <a:endParaRPr lang="fr-FR" dirty="0">
              <a:solidFill>
                <a:schemeClr val="tx2"/>
              </a:solidFill>
            </a:endParaRPr>
          </a:p>
        </p:txBody>
      </p:sp>
      <p:sp>
        <p:nvSpPr>
          <p:cNvPr id="3" name="Espace réservé du contenu 2"/>
          <p:cNvSpPr>
            <a:spLocks noGrp="1"/>
          </p:cNvSpPr>
          <p:nvPr>
            <p:ph idx="1"/>
          </p:nvPr>
        </p:nvSpPr>
        <p:spPr>
          <a:xfrm>
            <a:off x="238539" y="1252951"/>
            <a:ext cx="8759687" cy="2791377"/>
          </a:xfrm>
          <a:solidFill>
            <a:schemeClr val="accent1">
              <a:lumMod val="60000"/>
              <a:lumOff val="40000"/>
            </a:schemeClr>
          </a:solidFill>
          <a:ln>
            <a:solidFill>
              <a:srgbClr val="FF0000"/>
            </a:solidFill>
          </a:ln>
        </p:spPr>
        <p:txBody>
          <a:bodyPr/>
          <a:lstStyle/>
          <a:p>
            <a:pPr marL="0" indent="0" algn="ctr">
              <a:buNone/>
            </a:pPr>
            <a:r>
              <a:rPr lang="fr-FR" sz="4800" dirty="0">
                <a:solidFill>
                  <a:srgbClr val="002060"/>
                </a:solidFill>
                <a:latin typeface="Times New Roman" panose="02020603050405020304" pitchFamily="18" charset="0"/>
                <a:cs typeface="Times New Roman" panose="02020603050405020304" pitchFamily="18" charset="0"/>
              </a:rPr>
              <a:t>Journée de sensibilisation et d’information sur les clauses abusives </a:t>
            </a:r>
          </a:p>
        </p:txBody>
      </p:sp>
      <p:sp>
        <p:nvSpPr>
          <p:cNvPr id="4" name="Titre 1"/>
          <p:cNvSpPr txBox="1">
            <a:spLocks/>
          </p:cNvSpPr>
          <p:nvPr/>
        </p:nvSpPr>
        <p:spPr bwMode="black">
          <a:xfrm>
            <a:off x="0" y="3995394"/>
            <a:ext cx="9144000" cy="1396791"/>
          </a:xfrm>
          <a:prstGeom prst="rect">
            <a:avLst/>
          </a:prstGeom>
          <a:solidFill>
            <a:srgbClr val="0070C0"/>
          </a:solidFill>
          <a:ln w="9525">
            <a:solidFill>
              <a:srgbClr val="FF0000"/>
            </a:solid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kern="0" dirty="0" smtClean="0">
                <a:latin typeface="Times New Roman" panose="02020603050405020304" pitchFamily="18" charset="0"/>
                <a:cs typeface="Times New Roman" panose="02020603050405020304" pitchFamily="18" charset="0"/>
              </a:rPr>
              <a:t>En collaboration avec la chambre de commerce et d’industrie RHUMEL </a:t>
            </a:r>
            <a:r>
              <a:rPr lang="fr-FR" sz="2800" kern="0" dirty="0" smtClean="0">
                <a:latin typeface="Times New Roman" panose="02020603050405020304" pitchFamily="18" charset="0"/>
                <a:cs typeface="Times New Roman" panose="02020603050405020304" pitchFamily="18" charset="0"/>
              </a:rPr>
              <a:t>CONSTANTINE</a:t>
            </a:r>
            <a:endParaRPr lang="fr-FR" sz="2800" kern="0" dirty="0">
              <a:latin typeface="Times New Roman" panose="02020603050405020304" pitchFamily="18" charset="0"/>
              <a:cs typeface="Times New Roman" panose="02020603050405020304" pitchFamily="18" charset="0"/>
            </a:endParaRPr>
          </a:p>
        </p:txBody>
      </p:sp>
      <p:sp>
        <p:nvSpPr>
          <p:cNvPr id="5" name="Titre 1"/>
          <p:cNvSpPr txBox="1">
            <a:spLocks/>
          </p:cNvSpPr>
          <p:nvPr/>
        </p:nvSpPr>
        <p:spPr bwMode="black">
          <a:xfrm>
            <a:off x="694082" y="5499652"/>
            <a:ext cx="7848600" cy="1089785"/>
          </a:xfrm>
          <a:prstGeom prst="rect">
            <a:avLst/>
          </a:prstGeom>
          <a:solidFill>
            <a:srgbClr val="00B050"/>
          </a:solidFill>
          <a:ln w="9525">
            <a:solidFill>
              <a:srgbClr val="FF0000"/>
            </a:solid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sz="2800" kern="0" dirty="0" smtClean="0">
                <a:latin typeface="Comic Sans MS" panose="030F0702030302020204" pitchFamily="66" charset="0"/>
                <a:cs typeface="Times New Roman" panose="02020603050405020304" pitchFamily="18" charset="0"/>
              </a:rPr>
              <a:t>RESTAURANT LE GRANG BLEU                 </a:t>
            </a:r>
            <a:r>
              <a:rPr lang="fr-FR" sz="2800" kern="0" dirty="0" smtClean="0">
                <a:latin typeface="Times New Roman" panose="02020603050405020304" pitchFamily="18" charset="0"/>
                <a:cs typeface="Times New Roman" panose="02020603050405020304" pitchFamily="18" charset="0"/>
              </a:rPr>
              <a:t>ALI-MENDJELI W. CONSTANTINE</a:t>
            </a:r>
            <a:endParaRPr lang="fr-FR" sz="2800" kern="0"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2754456749"/>
      </p:ext>
    </p:extLst>
  </p:cSld>
  <p:clrMapOvr>
    <a:masterClrMapping/>
  </p:clrMapOvr>
  <mc:AlternateContent xmlns:mc="http://schemas.openxmlformats.org/markup-compatibility/2006">
    <mc:Choice xmlns:p14="http://schemas.microsoft.com/office/powerpoint/2010/main" xmlns="" Requires="p14">
      <p:transition spd="slow" p14:dur="2000" advTm="30803">
        <p14:prism isContent="1"/>
      </p:transition>
    </mc:Choice>
    <mc:Fallback>
      <p:transition spd="slow" advTm="308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1000"/>
                                        <p:tgtEl>
                                          <p:spTgt spid="3">
                                            <p:bg/>
                                          </p:spTgt>
                                        </p:tgtEl>
                                      </p:cBhvr>
                                    </p:animEffect>
                                    <p:anim calcmode="lin" valueType="num">
                                      <p:cBhvr>
                                        <p:cTn id="19" dur="1000" fill="hold"/>
                                        <p:tgtEl>
                                          <p:spTgt spid="3">
                                            <p:bg/>
                                          </p:spTgt>
                                        </p:tgtEl>
                                        <p:attrNameLst>
                                          <p:attrName>ppt_x</p:attrName>
                                        </p:attrNameLst>
                                      </p:cBhvr>
                                      <p:tavLst>
                                        <p:tav tm="0">
                                          <p:val>
                                            <p:strVal val="#ppt_x"/>
                                          </p:val>
                                        </p:tav>
                                        <p:tav tm="100000">
                                          <p:val>
                                            <p:strVal val="#ppt_x"/>
                                          </p:val>
                                        </p:tav>
                                      </p:tavLst>
                                    </p:anim>
                                    <p:anim calcmode="lin" valueType="num">
                                      <p:cBhvr>
                                        <p:cTn id="20"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endCondLst>
                    <p:cond evt="onStopAudio" delay="0">
                      <p:tgtEl>
                        <p:sldTgt/>
                      </p:tgtEl>
                    </p:cond>
                  </p:endCondLst>
                </p:cTn>
                <p:tgtEl>
                  <p:spTgt spid="7"/>
                </p:tgtEl>
              </p:cMediaNode>
            </p:video>
          </p:childTnLst>
        </p:cTn>
      </p:par>
    </p:tnLst>
    <p:bldLst>
      <p:bldP spid="2" grpId="0" animBg="1"/>
      <p:bldP spid="3" grpId="0" build="p"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522" y="1157771"/>
            <a:ext cx="9032461" cy="3560004"/>
          </a:xfrm>
          <a:solidFill>
            <a:schemeClr val="accent6">
              <a:lumMod val="75000"/>
            </a:schemeClr>
          </a:solidFill>
        </p:spPr>
        <p:txBody>
          <a:bodyPr/>
          <a:lstStyle/>
          <a:p>
            <a:pPr marL="0" lvl="0" indent="0">
              <a:buNone/>
            </a:pPr>
            <a:r>
              <a:rPr lang="fr-FR" sz="3200" dirty="0" smtClean="0">
                <a:latin typeface="Times New Roman" panose="02020603050405020304" pitchFamily="18" charset="0"/>
                <a:cs typeface="Times New Roman" panose="02020603050405020304" pitchFamily="18" charset="0"/>
              </a:rPr>
              <a:t>            S’il </a:t>
            </a:r>
            <a:r>
              <a:rPr lang="fr-FR" sz="3200" dirty="0">
                <a:latin typeface="Times New Roman" panose="02020603050405020304" pitchFamily="18" charset="0"/>
                <a:cs typeface="Times New Roman" panose="02020603050405020304" pitchFamily="18" charset="0"/>
              </a:rPr>
              <a:t>y a lieu de nuire à autrui </a:t>
            </a:r>
            <a:endParaRPr lang="fr-FR" sz="3200" dirty="0" smtClean="0">
              <a:latin typeface="Times New Roman" panose="02020603050405020304" pitchFamily="18" charset="0"/>
              <a:cs typeface="Times New Roman" panose="02020603050405020304" pitchFamily="18" charset="0"/>
            </a:endParaRPr>
          </a:p>
          <a:p>
            <a:pPr marL="0" lvl="0" indent="0">
              <a:buNone/>
            </a:pPr>
            <a:r>
              <a:rPr lang="fr-FR" sz="3200" dirty="0" smtClean="0">
                <a:latin typeface="Times New Roman" panose="02020603050405020304" pitchFamily="18" charset="0"/>
                <a:cs typeface="Times New Roman" panose="02020603050405020304" pitchFamily="18" charset="0"/>
              </a:rPr>
              <a:t>           S’il </a:t>
            </a:r>
            <a:r>
              <a:rPr lang="fr-FR" sz="3200" dirty="0">
                <a:latin typeface="Times New Roman" panose="02020603050405020304" pitchFamily="18" charset="0"/>
                <a:cs typeface="Times New Roman" panose="02020603050405020304" pitchFamily="18" charset="0"/>
              </a:rPr>
              <a:t>tend à la satisfaction d’un intérêt dont </a:t>
            </a:r>
            <a:endParaRPr lang="fr-FR" sz="3200" dirty="0" smtClean="0">
              <a:latin typeface="Times New Roman" panose="02020603050405020304" pitchFamily="18" charset="0"/>
              <a:cs typeface="Times New Roman" panose="02020603050405020304" pitchFamily="18" charset="0"/>
            </a:endParaRPr>
          </a:p>
          <a:p>
            <a:pPr marL="0" lvl="0" indent="0">
              <a:buNone/>
            </a:pPr>
            <a:r>
              <a:rPr lang="fr-FR" sz="3200" dirty="0" smtClean="0">
                <a:latin typeface="Times New Roman" panose="02020603050405020304" pitchFamily="18" charset="0"/>
                <a:cs typeface="Times New Roman" panose="02020603050405020304" pitchFamily="18" charset="0"/>
              </a:rPr>
              <a:t>l’importance </a:t>
            </a:r>
            <a:r>
              <a:rPr lang="fr-FR" sz="3200" dirty="0">
                <a:latin typeface="Times New Roman" panose="02020603050405020304" pitchFamily="18" charset="0"/>
                <a:cs typeface="Times New Roman" panose="02020603050405020304" pitchFamily="18" charset="0"/>
              </a:rPr>
              <a:t>est minime par rapport au préjudice qui résulte pour autrui. </a:t>
            </a:r>
          </a:p>
          <a:p>
            <a:pPr marL="0" lvl="0" indent="0">
              <a:buNone/>
            </a:pPr>
            <a:r>
              <a:rPr lang="fr-FR" sz="3200" dirty="0" smtClean="0">
                <a:latin typeface="Times New Roman" panose="02020603050405020304" pitchFamily="18" charset="0"/>
                <a:cs typeface="Times New Roman" panose="02020603050405020304" pitchFamily="18" charset="0"/>
              </a:rPr>
              <a:t>             S’il </a:t>
            </a:r>
            <a:r>
              <a:rPr lang="fr-FR" sz="3200" dirty="0">
                <a:latin typeface="Times New Roman" panose="02020603050405020304" pitchFamily="18" charset="0"/>
                <a:cs typeface="Times New Roman" panose="02020603050405020304" pitchFamily="18" charset="0"/>
              </a:rPr>
              <a:t>tend d’un intérêt illicite ». </a:t>
            </a:r>
          </a:p>
          <a:p>
            <a:pPr marL="0" indent="0">
              <a:buNone/>
            </a:pPr>
            <a:endParaRPr lang="fr-FR" sz="3200" dirty="0">
              <a:latin typeface="Times New Roman" panose="02020603050405020304" pitchFamily="18" charset="0"/>
              <a:cs typeface="Times New Roman" panose="02020603050405020304" pitchFamily="18" charset="0"/>
            </a:endParaRPr>
          </a:p>
        </p:txBody>
      </p:sp>
      <p:sp>
        <p:nvSpPr>
          <p:cNvPr id="12" name="Text Box 2"/>
          <p:cNvSpPr txBox="1">
            <a:spLocks noGrp="1" noChangeArrowheads="1"/>
          </p:cNvSpPr>
          <p:nvPr>
            <p:ph type="title"/>
          </p:nvPr>
        </p:nvSpPr>
        <p:spPr bwMode="auto">
          <a:xfrm>
            <a:off x="177800" y="259038"/>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8" name="Chevron 7"/>
          <p:cNvSpPr/>
          <p:nvPr/>
        </p:nvSpPr>
        <p:spPr bwMode="auto">
          <a:xfrm>
            <a:off x="420116" y="1251962"/>
            <a:ext cx="484632" cy="484632"/>
          </a:xfrm>
          <a:prstGeom prst="chevron">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0" name="Chevron 9"/>
          <p:cNvSpPr/>
          <p:nvPr/>
        </p:nvSpPr>
        <p:spPr bwMode="auto">
          <a:xfrm>
            <a:off x="177800" y="3856383"/>
            <a:ext cx="484632" cy="484632"/>
          </a:xfrm>
          <a:prstGeom prst="chevron">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6" name="Chevron 15"/>
          <p:cNvSpPr/>
          <p:nvPr/>
        </p:nvSpPr>
        <p:spPr bwMode="auto">
          <a:xfrm>
            <a:off x="420116" y="1877602"/>
            <a:ext cx="484632" cy="484632"/>
          </a:xfrm>
          <a:prstGeom prst="chevron">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7" name="Chevron 16"/>
          <p:cNvSpPr/>
          <p:nvPr/>
        </p:nvSpPr>
        <p:spPr bwMode="auto">
          <a:xfrm>
            <a:off x="808029" y="3519507"/>
            <a:ext cx="484632" cy="484632"/>
          </a:xfrm>
          <a:prstGeom prst="chevron">
            <a:avLst/>
          </a:prstGeom>
          <a:solidFill>
            <a:srgbClr val="A45A1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2" name="Soleil 1"/>
          <p:cNvSpPr/>
          <p:nvPr/>
        </p:nvSpPr>
        <p:spPr bwMode="auto">
          <a:xfrm>
            <a:off x="3969854" y="4717775"/>
            <a:ext cx="914400" cy="914400"/>
          </a:xfrm>
          <a:prstGeom prst="sun">
            <a:avLst/>
          </a:prstGeom>
          <a:solidFill>
            <a:schemeClr val="accent6">
              <a:lumMod val="75000"/>
            </a:schemeClr>
          </a:solidFill>
          <a:ln>
            <a:solidFill>
              <a:srgbClr val="C0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3" name="Text Box 2"/>
          <p:cNvSpPr txBox="1">
            <a:spLocks noChangeArrowheads="1"/>
          </p:cNvSpPr>
          <p:nvPr/>
        </p:nvSpPr>
        <p:spPr bwMode="auto">
          <a:xfrm>
            <a:off x="5522" y="6436967"/>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4" name="Audio 3">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4286654047"/>
      </p:ext>
    </p:extLst>
  </p:cSld>
  <p:clrMapOvr>
    <a:masterClrMapping/>
  </p:clrMapOvr>
  <mc:AlternateContent xmlns:mc="http://schemas.openxmlformats.org/markup-compatibility/2006">
    <mc:Choice xmlns:p14="http://schemas.microsoft.com/office/powerpoint/2010/main" xmlns="" Requires="p14">
      <p:transition spd="slow" p14:dur="2000" advTm="13170">
        <p14:prism isContent="1"/>
      </p:transition>
    </mc:Choice>
    <mc:Fallback>
      <p:transition spd="slow" advTm="131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endCondLst>
                    <p:cond evt="onStopAudio" delay="0">
                      <p:tgtEl>
                        <p:sldTgt/>
                      </p:tgtEl>
                    </p:cond>
                  </p:endCondLst>
                </p:cTn>
                <p:tgtEl>
                  <p:spTgt spid="4"/>
                </p:tgtEl>
              </p:cMediaNode>
            </p:video>
          </p:childTnLst>
        </p:cTn>
      </p:par>
    </p:tnLst>
    <p:bldLst>
      <p:bldP spid="12" grpId="0" animBg="1"/>
      <p:bldP spid="8" grpId="0" animBg="1"/>
      <p:bldP spid="16" grpId="0" animBg="1"/>
      <p:bldP spid="17"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990444"/>
            <a:ext cx="9144000" cy="2928731"/>
          </a:xfrm>
          <a:solidFill>
            <a:schemeClr val="tx2">
              <a:lumMod val="40000"/>
              <a:lumOff val="60000"/>
            </a:schemeClr>
          </a:solidFill>
          <a:ln>
            <a:solidFill>
              <a:srgbClr val="C00000"/>
            </a:solidFill>
          </a:ln>
        </p:spPr>
        <p:txBody>
          <a:bodyPr/>
          <a:lstStyle/>
          <a:p>
            <a:pPr marL="0" indent="0">
              <a:buNone/>
            </a:pPr>
            <a:r>
              <a:rPr lang="fr-FR" sz="3600" dirty="0" smtClean="0">
                <a:solidFill>
                  <a:srgbClr val="0066CC"/>
                </a:solidFill>
                <a:latin typeface="Times New Roman" panose="02020603050405020304" pitchFamily="18" charset="0"/>
                <a:cs typeface="Times New Roman" panose="02020603050405020304" pitchFamily="18" charset="0"/>
              </a:rPr>
              <a:t>Comme </a:t>
            </a:r>
            <a:r>
              <a:rPr lang="fr-FR" sz="3600" dirty="0">
                <a:solidFill>
                  <a:srgbClr val="0066CC"/>
                </a:solidFill>
                <a:latin typeface="Times New Roman" panose="02020603050405020304" pitchFamily="18" charset="0"/>
                <a:cs typeface="Times New Roman" panose="02020603050405020304" pitchFamily="18" charset="0"/>
              </a:rPr>
              <a:t>on peut rapprocher la clause abusive à l’enrichissement sans cause considérant que celui-ci constitue un abus pour la personne appauvrie.  </a:t>
            </a:r>
          </a:p>
          <a:p>
            <a:pPr marL="0" indent="0">
              <a:buNone/>
            </a:pPr>
            <a:endParaRPr lang="fr-FR" sz="3600" dirty="0">
              <a:solidFill>
                <a:srgbClr val="C00000"/>
              </a:solidFill>
              <a:latin typeface="Times New Roman" panose="02020603050405020304" pitchFamily="18" charset="0"/>
              <a:cs typeface="Times New Roman" panose="02020603050405020304" pitchFamily="18" charset="0"/>
            </a:endParaRPr>
          </a:p>
        </p:txBody>
      </p:sp>
      <p:sp>
        <p:nvSpPr>
          <p:cNvPr id="13" name="Text Box 2"/>
          <p:cNvSpPr txBox="1">
            <a:spLocks noGrp="1" noChangeArrowheads="1"/>
          </p:cNvSpPr>
          <p:nvPr>
            <p:ph type="title"/>
          </p:nvPr>
        </p:nvSpPr>
        <p:spPr bwMode="auto">
          <a:xfrm>
            <a:off x="177800" y="267519"/>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7" name="Text Box 2"/>
          <p:cNvSpPr txBox="1">
            <a:spLocks noChangeArrowheads="1"/>
          </p:cNvSpPr>
          <p:nvPr/>
        </p:nvSpPr>
        <p:spPr bwMode="auto">
          <a:xfrm>
            <a:off x="0" y="6389593"/>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4" name="Audio 3">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311197833"/>
      </p:ext>
    </p:extLst>
  </p:cSld>
  <p:clrMapOvr>
    <a:masterClrMapping/>
  </p:clrMapOvr>
  <mc:AlternateContent xmlns:mc="http://schemas.openxmlformats.org/markup-compatibility/2006">
    <mc:Choice xmlns:p14="http://schemas.microsoft.com/office/powerpoint/2010/main" xmlns="" Requires="p14">
      <p:transition spd="slow" p14:dur="2000" advTm="14999">
        <p14:prism isContent="1"/>
      </p:transition>
    </mc:Choice>
    <mc:Fallback>
      <p:transition spd="slow" advTm="14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1000"/>
                                        <p:tgtEl>
                                          <p:spTgt spid="3">
                                            <p:bg/>
                                          </p:spTgt>
                                        </p:tgtEl>
                                      </p:cBhvr>
                                    </p:animEffect>
                                    <p:anim calcmode="lin" valueType="num">
                                      <p:cBhvr>
                                        <p:cTn id="19" dur="1000" fill="hold"/>
                                        <p:tgtEl>
                                          <p:spTgt spid="3">
                                            <p:bg/>
                                          </p:spTgt>
                                        </p:tgtEl>
                                        <p:attrNameLst>
                                          <p:attrName>ppt_x</p:attrName>
                                        </p:attrNameLst>
                                      </p:cBhvr>
                                      <p:tavLst>
                                        <p:tav tm="0">
                                          <p:val>
                                            <p:strVal val="#ppt_x"/>
                                          </p:val>
                                        </p:tav>
                                        <p:tav tm="100000">
                                          <p:val>
                                            <p:strVal val="#ppt_x"/>
                                          </p:val>
                                        </p:tav>
                                      </p:tavLst>
                                    </p:anim>
                                    <p:anim calcmode="lin" valueType="num">
                                      <p:cBhvr>
                                        <p:cTn id="20"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5" fill="hold" display="0">
                  <p:stCondLst>
                    <p:cond delay="indefinite"/>
                  </p:stCondLst>
                  <p:endCondLst>
                    <p:cond evt="onStopAudio" delay="0">
                      <p:tgtEl>
                        <p:sldTgt/>
                      </p:tgtEl>
                    </p:cond>
                  </p:endCondLst>
                </p:cTn>
                <p:tgtEl>
                  <p:spTgt spid="4"/>
                </p:tgtEl>
              </p:cMediaNode>
            </p:video>
          </p:childTnLst>
        </p:cTn>
      </p:par>
    </p:tnLst>
    <p:bldLst>
      <p:bldP spid="3" grpId="0" build="p" animBg="1"/>
      <p:bldP spid="13"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Grp="1" noChangeArrowheads="1"/>
          </p:cNvSpPr>
          <p:nvPr>
            <p:ph type="title"/>
          </p:nvPr>
        </p:nvSpPr>
        <p:spPr bwMode="auto">
          <a:xfrm>
            <a:off x="291548" y="492806"/>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12" name="Rectangle 11"/>
          <p:cNvSpPr/>
          <p:nvPr/>
        </p:nvSpPr>
        <p:spPr>
          <a:xfrm>
            <a:off x="177800" y="1521823"/>
            <a:ext cx="8750300" cy="400110"/>
          </a:xfrm>
          <a:prstGeom prst="rect">
            <a:avLst/>
          </a:prstGeom>
          <a:solidFill>
            <a:srgbClr val="FFC000"/>
          </a:solidFill>
        </p:spPr>
        <p:txBody>
          <a:bodyPr wrap="square">
            <a:spAutoFit/>
          </a:bodyPr>
          <a:lstStyle/>
          <a:p>
            <a:pPr algn="ctr"/>
            <a:r>
              <a:rPr lang="fr-FR" sz="2000" b="1" dirty="0">
                <a:solidFill>
                  <a:srgbClr val="002060"/>
                </a:solidFill>
                <a:latin typeface="TimesNewRomanPS-BoldMT-Identity"/>
                <a:ea typeface="Calibri" panose="020F0502020204030204" pitchFamily="34" charset="0"/>
              </a:rPr>
              <a:t>La place des clauses abusives dans le droit des obligations </a:t>
            </a:r>
            <a:endParaRPr lang="fr-FR" sz="2000" dirty="0">
              <a:solidFill>
                <a:srgbClr val="002060"/>
              </a:solidFill>
            </a:endParaRPr>
          </a:p>
        </p:txBody>
      </p:sp>
      <p:sp>
        <p:nvSpPr>
          <p:cNvPr id="13" name="Rectangle 12"/>
          <p:cNvSpPr/>
          <p:nvPr/>
        </p:nvSpPr>
        <p:spPr>
          <a:xfrm>
            <a:off x="234674" y="2308572"/>
            <a:ext cx="8636552" cy="981423"/>
          </a:xfrm>
          <a:prstGeom prst="rect">
            <a:avLst/>
          </a:prstGeom>
          <a:solidFill>
            <a:srgbClr val="92D050"/>
          </a:solidFill>
        </p:spPr>
        <p:txBody>
          <a:bodyPr wrap="square">
            <a:spAutoFit/>
          </a:bodyPr>
          <a:lstStyle/>
          <a:p>
            <a:pPr algn="l">
              <a:lnSpc>
                <a:spcPct val="107000"/>
              </a:lnSpc>
              <a:spcAft>
                <a:spcPts val="800"/>
              </a:spcAft>
            </a:pPr>
            <a:r>
              <a:rPr lang="fr-FR" sz="1800" b="1" dirty="0">
                <a:solidFill>
                  <a:schemeClr val="tx1">
                    <a:lumMod val="50000"/>
                  </a:schemeClr>
                </a:solidFill>
                <a:ea typeface="Calibri" panose="020F0502020204030204" pitchFamily="34" charset="0"/>
              </a:rPr>
              <a:t>La victime d’un d’déséquilibre résultant d’une clause abusive ne subit-elle pas un abus de droit ou d’un enrichissement sans cause de son partenaire ou peut être d’une obligation sans contrepartie ou de lésion ou d’exploitation déloyale du contrat ? </a:t>
            </a:r>
            <a:endParaRPr lang="fr-FR" sz="1800" b="1" dirty="0">
              <a:solidFill>
                <a:schemeClr val="tx1">
                  <a:lumMod val="50000"/>
                </a:schemeClr>
              </a:solidFill>
              <a:latin typeface="Calibri" panose="020F0502020204030204" pitchFamily="34" charset="0"/>
              <a:ea typeface="Calibri" panose="020F0502020204030204" pitchFamily="34" charset="0"/>
            </a:endParaRPr>
          </a:p>
        </p:txBody>
      </p:sp>
      <p:sp>
        <p:nvSpPr>
          <p:cNvPr id="14" name="Rectangle 13"/>
          <p:cNvSpPr/>
          <p:nvPr/>
        </p:nvSpPr>
        <p:spPr>
          <a:xfrm>
            <a:off x="1006586" y="4413038"/>
            <a:ext cx="6332759" cy="584775"/>
          </a:xfrm>
          <a:prstGeom prst="rect">
            <a:avLst/>
          </a:prstGeom>
          <a:solidFill>
            <a:srgbClr val="C00000"/>
          </a:solidFill>
        </p:spPr>
        <p:txBody>
          <a:bodyPr wrap="none">
            <a:spAutoFit/>
          </a:bodyPr>
          <a:lstStyle/>
          <a:p>
            <a:pPr algn="ctr"/>
            <a:r>
              <a:rPr lang="fr-FR" sz="3200" b="1" dirty="0">
                <a:ea typeface="Calibri" panose="020F0502020204030204" pitchFamily="34" charset="0"/>
              </a:rPr>
              <a:t>La clause abusive et </a:t>
            </a:r>
            <a:r>
              <a:rPr lang="fr-FR" sz="3200" b="1" dirty="0" smtClean="0">
                <a:ea typeface="Calibri" panose="020F0502020204030204" pitchFamily="34" charset="0"/>
              </a:rPr>
              <a:t>l’abus </a:t>
            </a:r>
            <a:r>
              <a:rPr lang="fr-FR" sz="3200" b="1" dirty="0">
                <a:ea typeface="Calibri" panose="020F0502020204030204" pitchFamily="34" charset="0"/>
              </a:rPr>
              <a:t>de droit</a:t>
            </a:r>
            <a:endParaRPr lang="fr-FR" sz="3200" dirty="0"/>
          </a:p>
        </p:txBody>
      </p:sp>
      <p:sp>
        <p:nvSpPr>
          <p:cNvPr id="16" name="Text Box 2"/>
          <p:cNvSpPr txBox="1">
            <a:spLocks noChangeArrowheads="1"/>
          </p:cNvSpPr>
          <p:nvPr/>
        </p:nvSpPr>
        <p:spPr bwMode="auto">
          <a:xfrm>
            <a:off x="336826" y="458425"/>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sz="2400" kern="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17" name="Flèche vers le bas 16"/>
          <p:cNvSpPr/>
          <p:nvPr/>
        </p:nvSpPr>
        <p:spPr bwMode="auto">
          <a:xfrm>
            <a:off x="3930649" y="3362312"/>
            <a:ext cx="484632" cy="978408"/>
          </a:xfrm>
          <a:prstGeom prst="downArrow">
            <a:avLst/>
          </a:prstGeom>
          <a:solidFill>
            <a:schemeClr val="accent6">
              <a:lumMod val="7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23" name="Text Box 2"/>
          <p:cNvSpPr txBox="1">
            <a:spLocks noChangeArrowheads="1"/>
          </p:cNvSpPr>
          <p:nvPr/>
        </p:nvSpPr>
        <p:spPr bwMode="auto">
          <a:xfrm>
            <a:off x="9387" y="6389593"/>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732895082"/>
      </p:ext>
    </p:extLst>
  </p:cSld>
  <p:clrMapOvr>
    <a:masterClrMapping/>
  </p:clrMapOvr>
  <mc:AlternateContent xmlns:mc="http://schemas.openxmlformats.org/markup-compatibility/2006">
    <mc:Choice xmlns:p14="http://schemas.microsoft.com/office/powerpoint/2010/main" xmlns="" Requires="p14">
      <p:transition spd="slow" p14:dur="2000" advTm="27653">
        <p14:prism isContent="1"/>
      </p:transition>
    </mc:Choice>
    <mc:Fallback>
      <p:transition spd="slow" advTm="276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fill="hold" display="0">
                  <p:stCondLst>
                    <p:cond delay="indefinite"/>
                  </p:stCondLst>
                  <p:endCondLst>
                    <p:cond evt="onStopAudio" delay="0">
                      <p:tgtEl>
                        <p:sldTgt/>
                      </p:tgtEl>
                    </p:cond>
                  </p:endCondLst>
                </p:cTn>
                <p:tgtEl>
                  <p:spTgt spid="2"/>
                </p:tgtEl>
              </p:cMediaNode>
            </p:video>
          </p:childTnLst>
        </p:cTn>
      </p:par>
    </p:tnLst>
    <p:bldLst>
      <p:bldP spid="11" grpId="0" animBg="1"/>
      <p:bldP spid="12" grpId="0" animBg="1"/>
      <p:bldP spid="13" grpId="0" animBg="1"/>
      <p:bldP spid="14" grpId="0" animBg="1"/>
      <p:bldP spid="16"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8413" y="974428"/>
            <a:ext cx="8759687" cy="4907754"/>
          </a:xfrm>
          <a:prstGeom prst="rect">
            <a:avLst/>
          </a:prstGeom>
          <a:solidFill>
            <a:schemeClr val="tx2">
              <a:lumMod val="60000"/>
              <a:lumOff val="40000"/>
            </a:schemeClr>
          </a:solidFill>
        </p:spPr>
        <p:txBody>
          <a:bodyPr wrap="square">
            <a:spAutoFit/>
          </a:bodyPr>
          <a:lstStyle/>
          <a:p>
            <a:pPr algn="l">
              <a:lnSpc>
                <a:spcPct val="107000"/>
              </a:lnSpc>
              <a:spcAft>
                <a:spcPts val="800"/>
              </a:spcAft>
            </a:pPr>
            <a:r>
              <a:rPr lang="fr-FR" sz="2800" b="1" dirty="0">
                <a:solidFill>
                  <a:schemeClr val="tx1"/>
                </a:solidFill>
                <a:ea typeface="Calibri" panose="020F0502020204030204" pitchFamily="34" charset="0"/>
                <a:cs typeface="Times New Roman" panose="02020603050405020304" pitchFamily="18" charset="0"/>
              </a:rPr>
              <a:t>Il y a abus lorsqu’il y a un mauvais usage d’un contrat, ce qui constitue une atteinte directe à la justice contractuelle.</a:t>
            </a:r>
          </a:p>
          <a:p>
            <a:pPr algn="l">
              <a:lnSpc>
                <a:spcPct val="107000"/>
              </a:lnSpc>
              <a:spcAft>
                <a:spcPts val="800"/>
              </a:spcAft>
            </a:pPr>
            <a:r>
              <a:rPr lang="fr-FR" sz="2800" b="1" dirty="0">
                <a:solidFill>
                  <a:schemeClr val="tx1"/>
                </a:solidFill>
                <a:ea typeface="Calibri" panose="020F0502020204030204" pitchFamily="34" charset="0"/>
                <a:cs typeface="Times New Roman" panose="02020603050405020304" pitchFamily="18" charset="0"/>
              </a:rPr>
              <a:t>Celui qui tire un profit excessif de la convention, abuse de son droit de contracter.</a:t>
            </a:r>
          </a:p>
          <a:p>
            <a:pPr algn="l">
              <a:lnSpc>
                <a:spcPct val="107000"/>
              </a:lnSpc>
              <a:spcAft>
                <a:spcPts val="800"/>
              </a:spcAft>
            </a:pPr>
            <a:r>
              <a:rPr lang="fr-FR" sz="2800" b="1" dirty="0">
                <a:solidFill>
                  <a:schemeClr val="tx1"/>
                </a:solidFill>
                <a:ea typeface="Calibri" panose="020F0502020204030204" pitchFamily="34" charset="0"/>
                <a:cs typeface="Times New Roman" panose="02020603050405020304" pitchFamily="18" charset="0"/>
              </a:rPr>
              <a:t>La théorie de l’abus de droit permet de sanctionner tout usage d’un droit dépassant les limites de son usage raisonnable, cette théorie existe dans les droits français, algérien et dans la plus part des systèmes juridiques dits de droit civil.  </a:t>
            </a:r>
          </a:p>
        </p:txBody>
      </p:sp>
      <p:sp>
        <p:nvSpPr>
          <p:cNvPr id="13" name="Text Box 2"/>
          <p:cNvSpPr txBox="1">
            <a:spLocks noGrp="1" noChangeArrowheads="1"/>
          </p:cNvSpPr>
          <p:nvPr>
            <p:ph type="title"/>
          </p:nvPr>
        </p:nvSpPr>
        <p:spPr bwMode="auto">
          <a:xfrm>
            <a:off x="177800" y="214511"/>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15" name="Text Box 2"/>
          <p:cNvSpPr txBox="1">
            <a:spLocks noChangeArrowheads="1"/>
          </p:cNvSpPr>
          <p:nvPr/>
        </p:nvSpPr>
        <p:spPr bwMode="auto">
          <a:xfrm>
            <a:off x="0" y="6378412"/>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2616317131"/>
      </p:ext>
    </p:extLst>
  </p:cSld>
  <p:clrMapOvr>
    <a:masterClrMapping/>
  </p:clrMapOvr>
  <mc:AlternateContent xmlns:mc="http://schemas.openxmlformats.org/markup-compatibility/2006">
    <mc:Choice xmlns:p14="http://schemas.microsoft.com/office/powerpoint/2010/main" xmlns="" Requires="p14">
      <p:transition spd="slow" p14:dur="2000" advTm="42569">
        <p14:prism isContent="1"/>
      </p:transition>
    </mc:Choice>
    <mc:Fallback>
      <p:transition spd="slow" advTm="425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2"/>
                </p:tgtEl>
              </p:cMediaNode>
            </p:video>
          </p:childTnLst>
        </p:cTn>
      </p:par>
    </p:tnLst>
    <p:bldLst>
      <p:bldP spid="12" grpId="0" animBg="1"/>
      <p:bldP spid="13"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5421" y="831108"/>
            <a:ext cx="8383311" cy="4275138"/>
          </a:xfrm>
          <a:solidFill>
            <a:schemeClr val="accent5">
              <a:lumMod val="75000"/>
            </a:schemeClr>
          </a:solidFill>
        </p:spPr>
        <p:txBody>
          <a:bodyPr/>
          <a:lstStyle/>
          <a:p>
            <a:pPr marL="0" indent="0">
              <a:buNone/>
            </a:pPr>
            <a:r>
              <a:rPr lang="fr-FR" dirty="0" smtClean="0">
                <a:latin typeface="Times New Roman" panose="02020603050405020304" pitchFamily="18" charset="0"/>
                <a:cs typeface="Times New Roman" panose="02020603050405020304" pitchFamily="18" charset="0"/>
              </a:rPr>
              <a:t>DIRECTION DE COMMERCE DE LA WILAYA DE CONSTANTINE</a:t>
            </a:r>
            <a:endParaRPr lang="fr-FR" dirty="0">
              <a:latin typeface="Times New Roman" panose="02020603050405020304" pitchFamily="18" charset="0"/>
              <a:cs typeface="Times New Roman" panose="02020603050405020304" pitchFamily="18" charset="0"/>
            </a:endParaRPr>
          </a:p>
        </p:txBody>
      </p:sp>
      <p:sp>
        <p:nvSpPr>
          <p:cNvPr id="5" name="Text Box 2"/>
          <p:cNvSpPr txBox="1">
            <a:spLocks noGrp="1" noChangeArrowheads="1"/>
          </p:cNvSpPr>
          <p:nvPr>
            <p:ph type="title"/>
          </p:nvPr>
        </p:nvSpPr>
        <p:spPr bwMode="auto">
          <a:xfrm>
            <a:off x="222664" y="221508"/>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sz="2400" kern="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6" name="Ellipse 5"/>
          <p:cNvSpPr/>
          <p:nvPr/>
        </p:nvSpPr>
        <p:spPr bwMode="auto">
          <a:xfrm>
            <a:off x="1207673" y="1440708"/>
            <a:ext cx="5764696" cy="3127512"/>
          </a:xfrm>
          <a:prstGeom prst="ellipse">
            <a:avLst/>
          </a:prstGeom>
          <a:solidFill>
            <a:srgbClr val="328F03"/>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000" b="0" i="0"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rPr>
              <a:t>DEUXIEME</a:t>
            </a:r>
            <a:r>
              <a:rPr kumimoji="0" lang="fr-FR" sz="4000" b="0" i="0" u="none" strike="noStrike" cap="none" normalizeH="0" dirty="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rPr>
              <a:t>  PARTIE </a:t>
            </a:r>
            <a:endParaRPr kumimoji="0" lang="fr-FR" sz="4000" b="0" i="0"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8" name="Text Box 2"/>
          <p:cNvSpPr txBox="1">
            <a:spLocks noChangeArrowheads="1"/>
          </p:cNvSpPr>
          <p:nvPr/>
        </p:nvSpPr>
        <p:spPr bwMode="auto">
          <a:xfrm>
            <a:off x="0" y="6336585"/>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3618808938"/>
      </p:ext>
    </p:extLst>
  </p:cSld>
  <p:clrMapOvr>
    <a:masterClrMapping/>
  </p:clrMapOvr>
  <mc:AlternateContent xmlns:mc="http://schemas.openxmlformats.org/markup-compatibility/2006">
    <mc:Choice xmlns:p14="http://schemas.microsoft.com/office/powerpoint/2010/main" xmlns="" Requires="p14">
      <p:transition spd="slow" p14:dur="2000" advTm="6751">
        <p14:prism isContent="1"/>
      </p:transition>
    </mc:Choice>
    <mc:Fallback>
      <p:transition spd="slow" advTm="6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1000"/>
                                        <p:tgtEl>
                                          <p:spTgt spid="3">
                                            <p:bg/>
                                          </p:spTgt>
                                        </p:tgtEl>
                                      </p:cBhvr>
                                    </p:animEffect>
                                    <p:anim calcmode="lin" valueType="num">
                                      <p:cBhvr>
                                        <p:cTn id="19" dur="1000" fill="hold"/>
                                        <p:tgtEl>
                                          <p:spTgt spid="3">
                                            <p:bg/>
                                          </p:spTgt>
                                        </p:tgtEl>
                                        <p:attrNameLst>
                                          <p:attrName>ppt_x</p:attrName>
                                        </p:attrNameLst>
                                      </p:cBhvr>
                                      <p:tavLst>
                                        <p:tav tm="0">
                                          <p:val>
                                            <p:strVal val="#ppt_x"/>
                                          </p:val>
                                        </p:tav>
                                        <p:tav tm="100000">
                                          <p:val>
                                            <p:strVal val="#ppt_x"/>
                                          </p:val>
                                        </p:tav>
                                      </p:tavLst>
                                    </p:anim>
                                    <p:anim calcmode="lin" valueType="num">
                                      <p:cBhvr>
                                        <p:cTn id="20"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endCondLst>
                    <p:cond evt="onStopAudio" delay="0">
                      <p:tgtEl>
                        <p:sldTgt/>
                      </p:tgtEl>
                    </p:cond>
                  </p:endCondLst>
                </p:cTn>
                <p:tgtEl>
                  <p:spTgt spid="2"/>
                </p:tgtEl>
              </p:cMediaNode>
            </p:video>
          </p:childTnLst>
        </p:cTn>
      </p:par>
    </p:tnLst>
    <p:bldLst>
      <p:bldP spid="3" grpId="0" build="p" animBg="1"/>
      <p:bldP spid="5"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Grp="1" noChangeArrowheads="1"/>
          </p:cNvSpPr>
          <p:nvPr>
            <p:ph type="title"/>
          </p:nvPr>
        </p:nvSpPr>
        <p:spPr bwMode="auto">
          <a:xfrm>
            <a:off x="177800" y="241015"/>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8" name="Rectangle 7"/>
          <p:cNvSpPr/>
          <p:nvPr/>
        </p:nvSpPr>
        <p:spPr>
          <a:xfrm>
            <a:off x="866620" y="1160482"/>
            <a:ext cx="6553397" cy="468077"/>
          </a:xfrm>
          <a:prstGeom prst="rect">
            <a:avLst/>
          </a:prstGeom>
          <a:solidFill>
            <a:schemeClr val="tx2">
              <a:lumMod val="60000"/>
              <a:lumOff val="40000"/>
            </a:schemeClr>
          </a:solidFill>
        </p:spPr>
        <p:txBody>
          <a:bodyPr wrap="none">
            <a:spAutoFit/>
          </a:bodyPr>
          <a:lstStyle/>
          <a:p>
            <a:pPr algn="ctr">
              <a:lnSpc>
                <a:spcPct val="107000"/>
              </a:lnSpc>
              <a:spcAft>
                <a:spcPts val="800"/>
              </a:spcAft>
            </a:pPr>
            <a:r>
              <a:rPr lang="fr-FR" sz="2400" b="1" dirty="0">
                <a:solidFill>
                  <a:srgbClr val="7030A0"/>
                </a:solidFill>
                <a:ea typeface="Calibri" panose="020F0502020204030204" pitchFamily="34" charset="0"/>
              </a:rPr>
              <a:t>La clause abusive et l’enrichissement sans cause.</a:t>
            </a:r>
            <a:endParaRPr lang="fr-FR" sz="2400" b="1" dirty="0">
              <a:solidFill>
                <a:srgbClr val="7030A0"/>
              </a:solidFill>
              <a:latin typeface="Calibri" panose="020F0502020204030204" pitchFamily="34" charset="0"/>
              <a:ea typeface="Calibri" panose="020F0502020204030204" pitchFamily="34" charset="0"/>
            </a:endParaRPr>
          </a:p>
        </p:txBody>
      </p:sp>
      <p:sp>
        <p:nvSpPr>
          <p:cNvPr id="14" name="Rectangle 13"/>
          <p:cNvSpPr/>
          <p:nvPr/>
        </p:nvSpPr>
        <p:spPr>
          <a:xfrm>
            <a:off x="132455" y="1938426"/>
            <a:ext cx="8771312" cy="2149306"/>
          </a:xfrm>
          <a:prstGeom prst="rect">
            <a:avLst/>
          </a:prstGeom>
          <a:solidFill>
            <a:schemeClr val="tx2">
              <a:lumMod val="60000"/>
              <a:lumOff val="40000"/>
            </a:schemeClr>
          </a:solidFill>
        </p:spPr>
        <p:txBody>
          <a:bodyPr wrap="none">
            <a:spAutoFit/>
          </a:bodyPr>
          <a:lstStyle/>
          <a:p>
            <a:pPr algn="l">
              <a:lnSpc>
                <a:spcPct val="107000"/>
              </a:lnSpc>
              <a:spcAft>
                <a:spcPts val="800"/>
              </a:spcAft>
            </a:pPr>
            <a:r>
              <a:rPr lang="fr-FR" sz="2000" b="1" dirty="0" smtClean="0">
                <a:solidFill>
                  <a:srgbClr val="00B050"/>
                </a:solidFill>
                <a:ea typeface="Calibri" panose="020F0502020204030204" pitchFamily="34" charset="0"/>
              </a:rPr>
              <a:t>En introduisant dans le contrat de consommation des clauses lui permettant </a:t>
            </a:r>
          </a:p>
          <a:p>
            <a:pPr algn="l">
              <a:lnSpc>
                <a:spcPct val="107000"/>
              </a:lnSpc>
              <a:spcAft>
                <a:spcPts val="800"/>
              </a:spcAft>
            </a:pPr>
            <a:r>
              <a:rPr lang="fr-FR" sz="2000" b="1" dirty="0" smtClean="0">
                <a:solidFill>
                  <a:srgbClr val="00B050"/>
                </a:solidFill>
                <a:ea typeface="Calibri" panose="020F0502020204030204" pitchFamily="34" charset="0"/>
              </a:rPr>
              <a:t>d’en tirer   des avantages excessifs, le professionnel s’enrichit illégalement aux</a:t>
            </a:r>
          </a:p>
          <a:p>
            <a:pPr algn="l">
              <a:lnSpc>
                <a:spcPct val="107000"/>
              </a:lnSpc>
              <a:spcAft>
                <a:spcPts val="800"/>
              </a:spcAft>
            </a:pPr>
            <a:r>
              <a:rPr lang="fr-FR" sz="2000" b="1" dirty="0" smtClean="0">
                <a:solidFill>
                  <a:srgbClr val="00B050"/>
                </a:solidFill>
                <a:latin typeface="Calibri" panose="020F0502020204030204" pitchFamily="34" charset="0"/>
                <a:ea typeface="Calibri" panose="020F0502020204030204" pitchFamily="34" charset="0"/>
              </a:rPr>
              <a:t>Dépens «  détriment » du consommateur. Il s’avère donc opportun de vérifier si </a:t>
            </a:r>
          </a:p>
          <a:p>
            <a:pPr algn="l">
              <a:lnSpc>
                <a:spcPct val="107000"/>
              </a:lnSpc>
              <a:spcAft>
                <a:spcPts val="800"/>
              </a:spcAft>
            </a:pPr>
            <a:r>
              <a:rPr lang="fr-FR" sz="2000" b="1" dirty="0" smtClean="0">
                <a:solidFill>
                  <a:srgbClr val="00B050"/>
                </a:solidFill>
                <a:latin typeface="Calibri" panose="020F0502020204030204" pitchFamily="34" charset="0"/>
                <a:ea typeface="Calibri" panose="020F0502020204030204" pitchFamily="34" charset="0"/>
              </a:rPr>
              <a:t>La théorie de l’enrichissement sans cause peut prendre le même sens ou avoir le </a:t>
            </a:r>
          </a:p>
          <a:p>
            <a:pPr algn="l">
              <a:lnSpc>
                <a:spcPct val="107000"/>
              </a:lnSpc>
              <a:spcAft>
                <a:spcPts val="800"/>
              </a:spcAft>
            </a:pPr>
            <a:r>
              <a:rPr lang="fr-FR" sz="2000" b="1" dirty="0" smtClean="0">
                <a:solidFill>
                  <a:srgbClr val="00B050"/>
                </a:solidFill>
                <a:latin typeface="Calibri" panose="020F0502020204030204" pitchFamily="34" charset="0"/>
                <a:ea typeface="Calibri" panose="020F0502020204030204" pitchFamily="34" charset="0"/>
              </a:rPr>
              <a:t>Même effet que la clause abusive. </a:t>
            </a:r>
            <a:endParaRPr lang="fr-FR" sz="2000" b="1" dirty="0">
              <a:solidFill>
                <a:srgbClr val="00B050"/>
              </a:solidFill>
              <a:latin typeface="Calibri" panose="020F0502020204030204" pitchFamily="34" charset="0"/>
              <a:ea typeface="Calibri" panose="020F0502020204030204" pitchFamily="34" charset="0"/>
            </a:endParaRPr>
          </a:p>
        </p:txBody>
      </p:sp>
      <p:sp>
        <p:nvSpPr>
          <p:cNvPr id="16" name="Rectangle 15"/>
          <p:cNvSpPr/>
          <p:nvPr/>
        </p:nvSpPr>
        <p:spPr>
          <a:xfrm>
            <a:off x="81957" y="4336378"/>
            <a:ext cx="8814080" cy="853567"/>
          </a:xfrm>
          <a:prstGeom prst="rect">
            <a:avLst/>
          </a:prstGeom>
          <a:solidFill>
            <a:schemeClr val="tx2">
              <a:lumMod val="60000"/>
              <a:lumOff val="40000"/>
            </a:schemeClr>
          </a:solidFill>
        </p:spPr>
        <p:txBody>
          <a:bodyPr wrap="none">
            <a:spAutoFit/>
          </a:bodyPr>
          <a:lstStyle/>
          <a:p>
            <a:pPr algn="l">
              <a:lnSpc>
                <a:spcPct val="107000"/>
              </a:lnSpc>
              <a:spcAft>
                <a:spcPts val="800"/>
              </a:spcAft>
            </a:pPr>
            <a:r>
              <a:rPr lang="fr-FR" sz="2000" b="1" dirty="0" smtClean="0">
                <a:solidFill>
                  <a:srgbClr val="002060"/>
                </a:solidFill>
                <a:ea typeface="Calibri" panose="020F0502020204030204" pitchFamily="34" charset="0"/>
                <a:cs typeface="Times New Roman" panose="02020603050405020304" pitchFamily="18" charset="0"/>
              </a:rPr>
              <a:t>Selon l’article 141 du code civil Algérien, il est tenu à indemniser celui qui sans </a:t>
            </a:r>
          </a:p>
          <a:p>
            <a:pPr algn="l">
              <a:lnSpc>
                <a:spcPct val="107000"/>
              </a:lnSpc>
              <a:spcAft>
                <a:spcPts val="800"/>
              </a:spcAft>
            </a:pPr>
            <a:r>
              <a:rPr lang="fr-FR" sz="2000" b="1" dirty="0" smtClean="0">
                <a:solidFill>
                  <a:srgbClr val="002060"/>
                </a:solidFill>
                <a:ea typeface="Calibri" panose="020F0502020204030204" pitchFamily="34" charset="0"/>
                <a:cs typeface="Times New Roman" panose="02020603050405020304" pitchFamily="18" charset="0"/>
              </a:rPr>
              <a:t>Cause légitime, s’est enrichi aux dépens d’autrui. </a:t>
            </a:r>
            <a:endParaRPr lang="fr-FR" sz="2000" b="1" dirty="0">
              <a:solidFill>
                <a:srgbClr val="002060"/>
              </a:solidFill>
              <a:ea typeface="Calibri" panose="020F0502020204030204" pitchFamily="34" charset="0"/>
              <a:cs typeface="Times New Roman" panose="02020603050405020304" pitchFamily="18" charset="0"/>
            </a:endParaRPr>
          </a:p>
        </p:txBody>
      </p:sp>
      <p:sp>
        <p:nvSpPr>
          <p:cNvPr id="17" name="Text Box 2"/>
          <p:cNvSpPr txBox="1">
            <a:spLocks noChangeArrowheads="1"/>
          </p:cNvSpPr>
          <p:nvPr/>
        </p:nvSpPr>
        <p:spPr bwMode="auto">
          <a:xfrm>
            <a:off x="177800" y="22661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sz="2400" kern="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18" name="Text Box 2"/>
          <p:cNvSpPr txBox="1">
            <a:spLocks noChangeArrowheads="1"/>
          </p:cNvSpPr>
          <p:nvPr/>
        </p:nvSpPr>
        <p:spPr bwMode="auto">
          <a:xfrm>
            <a:off x="0" y="6462593"/>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499575240"/>
      </p:ext>
    </p:extLst>
  </p:cSld>
  <p:clrMapOvr>
    <a:masterClrMapping/>
  </p:clrMapOvr>
  <mc:AlternateContent xmlns:mc="http://schemas.openxmlformats.org/markup-compatibility/2006">
    <mc:Choice xmlns:p14="http://schemas.microsoft.com/office/powerpoint/2010/main" xmlns="" Requires="p14">
      <p:transition spd="slow" p14:dur="2000" advTm="30902">
        <p14:prism isContent="1"/>
      </p:transition>
    </mc:Choice>
    <mc:Fallback>
      <p:transition spd="slow" advTm="30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fill="hold" display="0">
                  <p:stCondLst>
                    <p:cond delay="indefinite"/>
                  </p:stCondLst>
                  <p:endCondLst>
                    <p:cond evt="onStopAudio" delay="0">
                      <p:tgtEl>
                        <p:sldTgt/>
                      </p:tgtEl>
                    </p:cond>
                  </p:endCondLst>
                </p:cTn>
                <p:tgtEl>
                  <p:spTgt spid="2"/>
                </p:tgtEl>
              </p:cMediaNode>
            </p:video>
          </p:childTnLst>
        </p:cTn>
      </p:par>
    </p:tnLst>
    <p:bldLst>
      <p:bldP spid="12" grpId="0" animBg="1"/>
      <p:bldP spid="8" grpId="0" animBg="1"/>
      <p:bldP spid="14"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1932" y="3241605"/>
            <a:ext cx="7340600" cy="1529177"/>
          </a:xfrm>
          <a:solidFill>
            <a:schemeClr val="tx2">
              <a:lumMod val="60000"/>
              <a:lumOff val="40000"/>
            </a:schemeClr>
          </a:solidFill>
          <a:ln>
            <a:solidFill>
              <a:srgbClr val="FF0000"/>
            </a:solidFill>
          </a:ln>
        </p:spPr>
        <p:txBody>
          <a:bodyPr/>
          <a:lstStyle/>
          <a:p>
            <a:pPr marL="0" indent="0">
              <a:buNone/>
            </a:pPr>
            <a:r>
              <a:rPr lang="fr-FR" dirty="0" smtClean="0">
                <a:solidFill>
                  <a:srgbClr val="002060"/>
                </a:solidFill>
                <a:latin typeface="Times New Roman" panose="02020603050405020304" pitchFamily="18" charset="0"/>
                <a:cs typeface="Times New Roman" panose="02020603050405020304" pitchFamily="18" charset="0"/>
              </a:rPr>
              <a:t>Donc selon la théorie de l’enrichissement sans cause, il existe un déséquilibre contractuel  qui doit être rétabli, et se déséquilibre peut être causé par l’insertion d’une clause abusive par l’un des contractant pour en tirer profit du contrat. </a:t>
            </a:r>
            <a:endParaRPr lang="fr-FR" dirty="0">
              <a:solidFill>
                <a:srgbClr val="002060"/>
              </a:solidFill>
              <a:latin typeface="Times New Roman" panose="02020603050405020304" pitchFamily="18" charset="0"/>
              <a:cs typeface="Times New Roman" panose="02020603050405020304" pitchFamily="18" charset="0"/>
            </a:endParaRPr>
          </a:p>
        </p:txBody>
      </p:sp>
      <p:sp>
        <p:nvSpPr>
          <p:cNvPr id="11" name="Text Box 2"/>
          <p:cNvSpPr txBox="1">
            <a:spLocks noGrp="1" noChangeArrowheads="1"/>
          </p:cNvSpPr>
          <p:nvPr>
            <p:ph type="title"/>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12" name="Text Box 2"/>
          <p:cNvSpPr txBox="1">
            <a:spLocks noChangeArrowheads="1"/>
          </p:cNvSpPr>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sz="2400" kern="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9" name="Flèche vers le bas 8"/>
          <p:cNvSpPr/>
          <p:nvPr/>
        </p:nvSpPr>
        <p:spPr bwMode="auto">
          <a:xfrm>
            <a:off x="3657600" y="1099707"/>
            <a:ext cx="484632" cy="2141898"/>
          </a:xfrm>
          <a:prstGeom prst="downArrow">
            <a:avLst/>
          </a:prstGeom>
          <a:solidFill>
            <a:srgbClr val="A45A1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i="0" u="none" strike="noStrike" normalizeH="0" baseline="0" smtClean="0">
              <a:ln w="0"/>
              <a:solidFill>
                <a:schemeClr val="tx1"/>
              </a:solidFill>
              <a:effectLst>
                <a:outerShdw blurRad="38100" dist="19050" dir="2700000" algn="tl" rotWithShape="0">
                  <a:schemeClr val="dk1">
                    <a:alpha val="40000"/>
                  </a:schemeClr>
                </a:outerShdw>
              </a:effectLst>
              <a:latin typeface="Times New Roman" pitchFamily="18" charset="0"/>
              <a:ea typeface="굴림" pitchFamily="34" charset="-127"/>
            </a:endParaRPr>
          </a:p>
        </p:txBody>
      </p:sp>
      <p:sp>
        <p:nvSpPr>
          <p:cNvPr id="15" name="Text Box 2"/>
          <p:cNvSpPr txBox="1">
            <a:spLocks noChangeArrowheads="1"/>
          </p:cNvSpPr>
          <p:nvPr/>
        </p:nvSpPr>
        <p:spPr bwMode="auto">
          <a:xfrm>
            <a:off x="0"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3772371018"/>
      </p:ext>
    </p:extLst>
  </p:cSld>
  <p:clrMapOvr>
    <a:masterClrMapping/>
  </p:clrMapOvr>
  <mc:AlternateContent xmlns:mc="http://schemas.openxmlformats.org/markup-compatibility/2006">
    <mc:Choice xmlns:p14="http://schemas.microsoft.com/office/powerpoint/2010/main" xmlns="" Requires="p14">
      <p:transition spd="slow" p14:dur="2000" advTm="29300">
        <p14:prism isContent="1"/>
      </p:transition>
    </mc:Choice>
    <mc:Fallback>
      <p:transition spd="slow" advTm="29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fade">
                                      <p:cBhvr>
                                        <p:cTn id="25" dur="1000"/>
                                        <p:tgtEl>
                                          <p:spTgt spid="3">
                                            <p:bg/>
                                          </p:spTgt>
                                        </p:tgtEl>
                                      </p:cBhvr>
                                    </p:animEffect>
                                    <p:anim calcmode="lin" valueType="num">
                                      <p:cBhvr>
                                        <p:cTn id="26" dur="1000" fill="hold"/>
                                        <p:tgtEl>
                                          <p:spTgt spid="3">
                                            <p:bg/>
                                          </p:spTgt>
                                        </p:tgtEl>
                                        <p:attrNameLst>
                                          <p:attrName>ppt_x</p:attrName>
                                        </p:attrNameLst>
                                      </p:cBhvr>
                                      <p:tavLst>
                                        <p:tav tm="0">
                                          <p:val>
                                            <p:strVal val="#ppt_x"/>
                                          </p:val>
                                        </p:tav>
                                        <p:tav tm="100000">
                                          <p:val>
                                            <p:strVal val="#ppt_x"/>
                                          </p:val>
                                        </p:tav>
                                      </p:tavLst>
                                    </p:anim>
                                    <p:anim calcmode="lin" valueType="num">
                                      <p:cBhvr>
                                        <p:cTn id="27"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1000"/>
                                        <p:tgtEl>
                                          <p:spTgt spid="3">
                                            <p:txEl>
                                              <p:pRg st="0" end="0"/>
                                            </p:txEl>
                                          </p:spTgt>
                                        </p:tgtEl>
                                      </p:cBhvr>
                                    </p:animEffect>
                                    <p:anim calcmode="lin" valueType="num">
                                      <p:cBhvr>
                                        <p:cTn id="3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endCondLst>
                    <p:cond evt="onStopAudio" delay="0">
                      <p:tgtEl>
                        <p:sldTgt/>
                      </p:tgtEl>
                    </p:cond>
                  </p:endCondLst>
                </p:cTn>
                <p:tgtEl>
                  <p:spTgt spid="2"/>
                </p:tgtEl>
              </p:cMediaNode>
            </p:video>
          </p:childTnLst>
        </p:cTn>
      </p:par>
    </p:tnLst>
    <p:bldLst>
      <p:bldP spid="3" grpId="0" build="p" animBg="1"/>
      <p:bldP spid="11" grpId="0" animBg="1"/>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177800" y="1293114"/>
            <a:ext cx="8750300" cy="2142021"/>
          </a:xfrm>
          <a:solidFill>
            <a:schemeClr val="tx2">
              <a:lumMod val="60000"/>
              <a:lumOff val="40000"/>
            </a:schemeClr>
          </a:solidFill>
        </p:spPr>
        <p:txBody>
          <a:bodyPr/>
          <a:lstStyle/>
          <a:p>
            <a:pPr marL="0" indent="0" algn="ctr">
              <a:buNone/>
            </a:pPr>
            <a:r>
              <a:rPr lang="fr-FR" sz="2800" dirty="0" smtClean="0">
                <a:solidFill>
                  <a:srgbClr val="C00000"/>
                </a:solidFill>
                <a:latin typeface="Times New Roman" panose="02020603050405020304" pitchFamily="18" charset="0"/>
                <a:cs typeface="Times New Roman" panose="02020603050405020304" pitchFamily="18" charset="0"/>
              </a:rPr>
              <a:t>Détermination des clauses abusives </a:t>
            </a:r>
          </a:p>
          <a:p>
            <a:pPr marL="0" indent="0">
              <a:buNone/>
            </a:pPr>
            <a:r>
              <a:rPr lang="fr-FR" dirty="0" smtClean="0">
                <a:latin typeface="Times New Roman" panose="02020603050405020304" pitchFamily="18" charset="0"/>
                <a:cs typeface="Times New Roman" panose="02020603050405020304" pitchFamily="18" charset="0"/>
              </a:rPr>
              <a:t>La définition générale fondée sur la notion de déséquilibre reste floue qu’elle doit être compléter par dispositions plus précises pour qu'on puisse l’appliquer à des cas particuliers, ce sont donc des moyens de la détermination de la clause abusive par lesquelles on peut constater et délimiter le caractère abusif de la clause: </a:t>
            </a:r>
          </a:p>
          <a:p>
            <a:pPr marL="0" indent="0">
              <a:buNone/>
            </a:pPr>
            <a:endParaRPr lang="fr-FR" dirty="0">
              <a:latin typeface="Times New Roman" panose="02020603050405020304" pitchFamily="18" charset="0"/>
              <a:cs typeface="Times New Roman" panose="02020603050405020304" pitchFamily="18" charset="0"/>
            </a:endParaRPr>
          </a:p>
        </p:txBody>
      </p:sp>
      <p:sp>
        <p:nvSpPr>
          <p:cNvPr id="11" name="Text Box 2"/>
          <p:cNvSpPr txBox="1">
            <a:spLocks noGrp="1" noChangeArrowheads="1"/>
          </p:cNvSpPr>
          <p:nvPr>
            <p:ph type="title"/>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rPr>
              <a:t>L’équilibre du contrat de consommation  </a:t>
            </a:r>
          </a:p>
        </p:txBody>
      </p:sp>
      <p:sp>
        <p:nvSpPr>
          <p:cNvPr id="15" name="Espace réservé du contenu 8"/>
          <p:cNvSpPr txBox="1">
            <a:spLocks/>
          </p:cNvSpPr>
          <p:nvPr/>
        </p:nvSpPr>
        <p:spPr bwMode="auto">
          <a:xfrm>
            <a:off x="456530" y="4880779"/>
            <a:ext cx="7340600" cy="933596"/>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solidFill>
                  <a:srgbClr val="C00000"/>
                </a:solidFill>
                <a:latin typeface="Times New Roman" panose="02020603050405020304" pitchFamily="18" charset="0"/>
                <a:cs typeface="Times New Roman" panose="02020603050405020304" pitchFamily="18" charset="0"/>
              </a:rPr>
              <a:t>Donc trois organes sont chargés de constater le caractère abusif de la clause </a:t>
            </a:r>
          </a:p>
          <a:p>
            <a:pPr marL="0" indent="0">
              <a:buFont typeface="Wingdings" pitchFamily="2" charset="2"/>
              <a:buNone/>
            </a:pPr>
            <a:endParaRPr lang="fr-FR" kern="0" dirty="0">
              <a:solidFill>
                <a:srgbClr val="C00000"/>
              </a:solidFill>
              <a:latin typeface="Times New Roman" panose="02020603050405020304" pitchFamily="18" charset="0"/>
              <a:cs typeface="Times New Roman" panose="02020603050405020304" pitchFamily="18" charset="0"/>
            </a:endParaRPr>
          </a:p>
        </p:txBody>
      </p:sp>
      <p:sp>
        <p:nvSpPr>
          <p:cNvPr id="16" name="Text Box 2"/>
          <p:cNvSpPr txBox="1">
            <a:spLocks noChangeArrowheads="1"/>
          </p:cNvSpPr>
          <p:nvPr/>
        </p:nvSpPr>
        <p:spPr bwMode="auto">
          <a:xfrm>
            <a:off x="225909" y="275324"/>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sz="2400" kern="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17" name="Flèche vers le bas 16"/>
          <p:cNvSpPr/>
          <p:nvPr/>
        </p:nvSpPr>
        <p:spPr bwMode="auto">
          <a:xfrm>
            <a:off x="3884514" y="3520275"/>
            <a:ext cx="484632" cy="1209897"/>
          </a:xfrm>
          <a:prstGeom prst="downArrow">
            <a:avLst/>
          </a:prstGeom>
          <a:solidFill>
            <a:schemeClr val="tx2"/>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9" name="Text Box 2"/>
          <p:cNvSpPr txBox="1">
            <a:spLocks noChangeArrowheads="1"/>
          </p:cNvSpPr>
          <p:nvPr/>
        </p:nvSpPr>
        <p:spPr bwMode="auto">
          <a:xfrm>
            <a:off x="177492" y="619647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255518092"/>
      </p:ext>
    </p:extLst>
  </p:cSld>
  <p:clrMapOvr>
    <a:masterClrMapping/>
  </p:clrMapOvr>
  <mc:AlternateContent xmlns:mc="http://schemas.openxmlformats.org/markup-compatibility/2006">
    <mc:Choice xmlns:p14="http://schemas.microsoft.com/office/powerpoint/2010/main" xmlns="" Requires="p14">
      <p:transition spd="slow" p14:dur="2000" advTm="30217">
        <p14:prism isContent="1"/>
      </p:transition>
    </mc:Choice>
    <mc:Fallback>
      <p:transition spd="slow" advTm="30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bg/>
                                          </p:spTgt>
                                        </p:tgtEl>
                                        <p:attrNameLst>
                                          <p:attrName>style.visibility</p:attrName>
                                        </p:attrNameLst>
                                      </p:cBhvr>
                                      <p:to>
                                        <p:strVal val="visible"/>
                                      </p:to>
                                    </p:set>
                                    <p:animEffect transition="in" filter="fade">
                                      <p:cBhvr>
                                        <p:cTn id="25" dur="1000"/>
                                        <p:tgtEl>
                                          <p:spTgt spid="9">
                                            <p:bg/>
                                          </p:spTgt>
                                        </p:tgtEl>
                                      </p:cBhvr>
                                    </p:animEffect>
                                    <p:anim calcmode="lin" valueType="num">
                                      <p:cBhvr>
                                        <p:cTn id="26" dur="1000" fill="hold"/>
                                        <p:tgtEl>
                                          <p:spTgt spid="9">
                                            <p:bg/>
                                          </p:spTgt>
                                        </p:tgtEl>
                                        <p:attrNameLst>
                                          <p:attrName>ppt_x</p:attrName>
                                        </p:attrNameLst>
                                      </p:cBhvr>
                                      <p:tavLst>
                                        <p:tav tm="0">
                                          <p:val>
                                            <p:strVal val="#ppt_x"/>
                                          </p:val>
                                        </p:tav>
                                        <p:tav tm="100000">
                                          <p:val>
                                            <p:strVal val="#ppt_x"/>
                                          </p:val>
                                        </p:tav>
                                      </p:tavLst>
                                    </p:anim>
                                    <p:anim calcmode="lin" valueType="num">
                                      <p:cBhvr>
                                        <p:cTn id="27"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anim calcmode="lin" valueType="num">
                                      <p:cBhvr>
                                        <p:cTn id="3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1000"/>
                                        <p:tgtEl>
                                          <p:spTgt spid="9">
                                            <p:txEl>
                                              <p:pRg st="1" end="1"/>
                                            </p:txEl>
                                          </p:spTgt>
                                        </p:tgtEl>
                                      </p:cBhvr>
                                    </p:animEffect>
                                    <p:anim calcmode="lin" valueType="num">
                                      <p:cBhvr>
                                        <p:cTn id="4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56" fill="hold" display="0">
                  <p:stCondLst>
                    <p:cond delay="indefinite"/>
                  </p:stCondLst>
                  <p:endCondLst>
                    <p:cond evt="onStopAudio" delay="0">
                      <p:tgtEl>
                        <p:sldTgt/>
                      </p:tgtEl>
                    </p:cond>
                  </p:endCondLst>
                </p:cTn>
                <p:tgtEl>
                  <p:spTgt spid="2"/>
                </p:tgtEl>
              </p:cMediaNode>
            </p:video>
          </p:childTnLst>
        </p:cTn>
      </p:par>
    </p:tnLst>
    <p:bldLst>
      <p:bldP spid="9" grpId="0" build="p" animBg="1"/>
      <p:bldP spid="11" grpId="0" animBg="1"/>
      <p:bldP spid="15" grpId="0" animBg="1"/>
      <p:bldP spid="16"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177800" y="1854210"/>
            <a:ext cx="8750300" cy="3626264"/>
          </a:xfrm>
          <a:solidFill>
            <a:schemeClr val="accent1">
              <a:lumMod val="40000"/>
              <a:lumOff val="60000"/>
            </a:schemeClr>
          </a:solidFill>
        </p:spPr>
        <p:txBody>
          <a:bodyPr/>
          <a:lstStyle/>
          <a:p>
            <a:pPr marL="0" indent="0">
              <a:buNone/>
            </a:pPr>
            <a:endParaRPr lang="fr-FR" dirty="0" smtClean="0"/>
          </a:p>
          <a:p>
            <a:pPr marL="0" indent="0">
              <a:buNone/>
            </a:pPr>
            <a:r>
              <a:rPr lang="fr-FR" dirty="0"/>
              <a:t> </a:t>
            </a:r>
            <a:r>
              <a:rPr lang="fr-FR" dirty="0" smtClean="0"/>
              <a:t>                </a:t>
            </a:r>
            <a:r>
              <a:rPr lang="fr-FR" dirty="0" smtClean="0">
                <a:latin typeface="Times New Roman" panose="02020603050405020304" pitchFamily="18" charset="0"/>
                <a:cs typeface="Times New Roman" panose="02020603050405020304" pitchFamily="18" charset="0"/>
              </a:rPr>
              <a:t>le pouvoir règlementaire: par l’élaborations des décrets.</a:t>
            </a:r>
          </a:p>
          <a:p>
            <a:pPr marL="0" indent="0">
              <a:buNone/>
            </a:pPr>
            <a:endParaRPr lang="fr-FR" dirty="0" smtClean="0">
              <a:latin typeface="Times New Roman" panose="02020603050405020304" pitchFamily="18" charset="0"/>
              <a:cs typeface="Times New Roman" panose="02020603050405020304" pitchFamily="18" charset="0"/>
            </a:endParaRPr>
          </a:p>
          <a:p>
            <a:pPr marL="0" indent="0">
              <a:buNone/>
            </a:pPr>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                       La commission des clauses abusives: par l’élaboration des avis et par des recommandations,</a:t>
            </a:r>
          </a:p>
          <a:p>
            <a:pPr marL="0" indent="0">
              <a:buNone/>
            </a:pPr>
            <a:endParaRPr lang="fr-FR" dirty="0" smtClean="0">
              <a:latin typeface="Times New Roman" panose="02020603050405020304" pitchFamily="18" charset="0"/>
              <a:cs typeface="Times New Roman" panose="02020603050405020304" pitchFamily="18" charset="0"/>
            </a:endParaRPr>
          </a:p>
          <a:p>
            <a:pPr marL="0" indent="0">
              <a:buNone/>
            </a:pPr>
            <a:r>
              <a:rPr lang="fr-FR" dirty="0" smtClean="0">
                <a:latin typeface="Times New Roman" panose="02020603050405020304" pitchFamily="18" charset="0"/>
                <a:cs typeface="Times New Roman" panose="02020603050405020304" pitchFamily="18" charset="0"/>
              </a:rPr>
              <a:t>                      Le pouvoir judiciaire: par déclaration qu’une clause abusive ou </a:t>
            </a:r>
          </a:p>
          <a:p>
            <a:pPr marL="0" indent="0">
              <a:buNone/>
            </a:pPr>
            <a:r>
              <a:rPr lang="fr-FR" dirty="0" smtClean="0">
                <a:latin typeface="Times New Roman" panose="02020603050405020304" pitchFamily="18" charset="0"/>
                <a:cs typeface="Times New Roman" panose="02020603050405020304" pitchFamily="18" charset="0"/>
              </a:rPr>
              <a:t>vérification de la clause si celle-ci n’est pas interdite, après l’appréciation de son caractère abusive. </a:t>
            </a:r>
            <a:endParaRPr lang="fr-FR" dirty="0"/>
          </a:p>
        </p:txBody>
      </p:sp>
      <p:sp>
        <p:nvSpPr>
          <p:cNvPr id="11" name="Text Box 2"/>
          <p:cNvSpPr txBox="1">
            <a:spLocks noGrp="1" noChangeArrowheads="1"/>
          </p:cNvSpPr>
          <p:nvPr>
            <p:ph type="title"/>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rPr>
              <a:t>L’équilibre du contrat de consommation  </a:t>
            </a:r>
          </a:p>
        </p:txBody>
      </p:sp>
      <p:sp>
        <p:nvSpPr>
          <p:cNvPr id="9" name="Flèche droite 8"/>
          <p:cNvSpPr/>
          <p:nvPr/>
        </p:nvSpPr>
        <p:spPr bwMode="auto">
          <a:xfrm>
            <a:off x="151361" y="2202985"/>
            <a:ext cx="1452152" cy="484632"/>
          </a:xfrm>
          <a:prstGeom prst="rightArrow">
            <a:avLst/>
          </a:prstGeom>
          <a:ln>
            <a:solidFill>
              <a:srgbClr val="FF0000"/>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2" name="Flèche droite 11"/>
          <p:cNvSpPr/>
          <p:nvPr/>
        </p:nvSpPr>
        <p:spPr bwMode="auto">
          <a:xfrm>
            <a:off x="225909" y="2845586"/>
            <a:ext cx="1452152" cy="484632"/>
          </a:xfrm>
          <a:prstGeom prst="rightArrow">
            <a:avLst/>
          </a:prstGeom>
          <a:ln>
            <a:solidFill>
              <a:srgbClr val="FF0000"/>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3" name="Flèche droite 12"/>
          <p:cNvSpPr/>
          <p:nvPr/>
        </p:nvSpPr>
        <p:spPr bwMode="auto">
          <a:xfrm>
            <a:off x="151361" y="3920714"/>
            <a:ext cx="1452152" cy="484632"/>
          </a:xfrm>
          <a:prstGeom prst="rightArrow">
            <a:avLst/>
          </a:prstGeom>
          <a:ln>
            <a:solidFill>
              <a:srgbClr val="FF0000"/>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4" name="Text Box 2"/>
          <p:cNvSpPr txBox="1">
            <a:spLocks noChangeArrowheads="1"/>
          </p:cNvSpPr>
          <p:nvPr/>
        </p:nvSpPr>
        <p:spPr bwMode="auto">
          <a:xfrm>
            <a:off x="225909" y="273844"/>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sz="2400" kern="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16" name="Text Box 2"/>
          <p:cNvSpPr txBox="1">
            <a:spLocks noChangeArrowheads="1"/>
          </p:cNvSpPr>
          <p:nvPr/>
        </p:nvSpPr>
        <p:spPr bwMode="auto">
          <a:xfrm>
            <a:off x="0" y="6383959"/>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3115893659"/>
      </p:ext>
    </p:extLst>
  </p:cSld>
  <p:clrMapOvr>
    <a:masterClrMapping/>
  </p:clrMapOvr>
  <mc:AlternateContent xmlns:mc="http://schemas.openxmlformats.org/markup-compatibility/2006">
    <mc:Choice xmlns:p14="http://schemas.microsoft.com/office/powerpoint/2010/main" xmlns="" Requires="p14">
      <p:transition spd="slow" p14:dur="2000" advTm="13522">
        <p14:prism isContent="1"/>
      </p:transition>
    </mc:Choice>
    <mc:Fallback>
      <p:transition spd="slow" advTm="135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bg/>
                                          </p:spTgt>
                                        </p:tgtEl>
                                        <p:attrNameLst>
                                          <p:attrName>style.visibility</p:attrName>
                                        </p:attrNameLst>
                                      </p:cBhvr>
                                      <p:to>
                                        <p:strVal val="visible"/>
                                      </p:to>
                                    </p:set>
                                    <p:animEffect transition="in" filter="fade">
                                      <p:cBhvr>
                                        <p:cTn id="25" dur="1000"/>
                                        <p:tgtEl>
                                          <p:spTgt spid="6">
                                            <p:bg/>
                                          </p:spTgt>
                                        </p:tgtEl>
                                      </p:cBhvr>
                                    </p:animEffect>
                                    <p:anim calcmode="lin" valueType="num">
                                      <p:cBhvr>
                                        <p:cTn id="26" dur="1000" fill="hold"/>
                                        <p:tgtEl>
                                          <p:spTgt spid="6">
                                            <p:bg/>
                                          </p:spTgt>
                                        </p:tgtEl>
                                        <p:attrNameLst>
                                          <p:attrName>ppt_x</p:attrName>
                                        </p:attrNameLst>
                                      </p:cBhvr>
                                      <p:tavLst>
                                        <p:tav tm="0">
                                          <p:val>
                                            <p:strVal val="#ppt_x"/>
                                          </p:val>
                                        </p:tav>
                                        <p:tav tm="100000">
                                          <p:val>
                                            <p:strVal val="#ppt_x"/>
                                          </p:val>
                                        </p:tav>
                                      </p:tavLst>
                                    </p:anim>
                                    <p:anim calcmode="lin" valueType="num">
                                      <p:cBhvr>
                                        <p:cTn id="27"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1000"/>
                                        <p:tgtEl>
                                          <p:spTgt spid="6">
                                            <p:txEl>
                                              <p:pRg st="3" end="3"/>
                                            </p:txEl>
                                          </p:spTgt>
                                        </p:tgtEl>
                                      </p:cBhvr>
                                    </p:animEffect>
                                    <p:anim calcmode="lin" valueType="num">
                                      <p:cBhvr>
                                        <p:cTn id="4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1000"/>
                                        <p:tgtEl>
                                          <p:spTgt spid="6">
                                            <p:txEl>
                                              <p:pRg st="5" end="5"/>
                                            </p:txEl>
                                          </p:spTgt>
                                        </p:tgtEl>
                                      </p:cBhvr>
                                    </p:animEffect>
                                    <p:anim calcmode="lin" valueType="num">
                                      <p:cBhvr>
                                        <p:cTn id="4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animEffect transition="in" filter="fade">
                                      <p:cBhvr>
                                        <p:cTn id="53" dur="1000"/>
                                        <p:tgtEl>
                                          <p:spTgt spid="6">
                                            <p:txEl>
                                              <p:pRg st="6" end="6"/>
                                            </p:txEl>
                                          </p:spTgt>
                                        </p:tgtEl>
                                      </p:cBhvr>
                                    </p:animEffect>
                                    <p:anim calcmode="lin" valueType="num">
                                      <p:cBhvr>
                                        <p:cTn id="5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84" fill="hold" display="0">
                  <p:stCondLst>
                    <p:cond delay="indefinite"/>
                  </p:stCondLst>
                  <p:endCondLst>
                    <p:cond evt="onStopAudio" delay="0">
                      <p:tgtEl>
                        <p:sldTgt/>
                      </p:tgtEl>
                    </p:cond>
                  </p:endCondLst>
                </p:cTn>
                <p:tgtEl>
                  <p:spTgt spid="2"/>
                </p:tgtEl>
              </p:cMediaNode>
            </p:video>
          </p:childTnLst>
        </p:cTn>
      </p:par>
    </p:tnLst>
    <p:bldLst>
      <p:bldP spid="6" grpId="0" build="p" animBg="1"/>
      <p:bldP spid="11" grpId="0" animBg="1"/>
      <p:bldP spid="9" grpId="0" animBg="1"/>
      <p:bldP spid="12" grpId="0" animBg="1"/>
      <p:bldP spid="13" grpId="0" animBg="1"/>
      <p:bldP spid="14"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173246" y="1524188"/>
            <a:ext cx="8877989" cy="684282"/>
          </a:xfrm>
          <a:solidFill>
            <a:schemeClr val="accent6">
              <a:lumMod val="60000"/>
              <a:lumOff val="40000"/>
            </a:schemeClr>
          </a:solidFill>
        </p:spPr>
        <p:txBody>
          <a:bodyPr/>
          <a:lstStyle/>
          <a:p>
            <a:pPr marL="0" indent="0">
              <a:buNone/>
            </a:pPr>
            <a:r>
              <a:rPr lang="fr-FR" dirty="0" smtClean="0"/>
              <a:t>L’obligation de la clarté                 le consentement …</a:t>
            </a:r>
            <a:r>
              <a:rPr lang="fr-FR" dirty="0" err="1" smtClean="0"/>
              <a:t>ect</a:t>
            </a:r>
            <a:endParaRPr lang="fr-FR" dirty="0"/>
          </a:p>
        </p:txBody>
      </p:sp>
      <p:sp>
        <p:nvSpPr>
          <p:cNvPr id="10" name="Text Box 2"/>
          <p:cNvSpPr txBox="1">
            <a:spLocks noGrp="1" noChangeArrowheads="1"/>
          </p:cNvSpPr>
          <p:nvPr>
            <p:ph type="title"/>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rPr>
              <a:t>L’équilibre du contrat de consommation  </a:t>
            </a:r>
          </a:p>
        </p:txBody>
      </p:sp>
      <p:sp>
        <p:nvSpPr>
          <p:cNvPr id="11" name="Flèche droite 10"/>
          <p:cNvSpPr/>
          <p:nvPr/>
        </p:nvSpPr>
        <p:spPr bwMode="auto">
          <a:xfrm>
            <a:off x="3879942" y="1524188"/>
            <a:ext cx="978408" cy="484632"/>
          </a:xfrm>
          <a:prstGeom prst="rightArrow">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2" name="Espace réservé du contenu 8"/>
          <p:cNvSpPr txBox="1">
            <a:spLocks/>
          </p:cNvSpPr>
          <p:nvPr/>
        </p:nvSpPr>
        <p:spPr bwMode="auto">
          <a:xfrm>
            <a:off x="173245" y="2626934"/>
            <a:ext cx="8877989" cy="2087469"/>
          </a:xfrm>
          <a:prstGeom prst="rect">
            <a:avLst/>
          </a:prstGeom>
          <a:solidFill>
            <a:schemeClr val="accent1"/>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solidFill>
                  <a:schemeClr val="bg1">
                    <a:lumMod val="95000"/>
                  </a:schemeClr>
                </a:solidFill>
              </a:rPr>
              <a:t>L’obligation générale d’information</a:t>
            </a:r>
          </a:p>
          <a:p>
            <a:pPr>
              <a:buFont typeface="Wingdings" panose="05000000000000000000" pitchFamily="2" charset="2"/>
              <a:buChar char="Ø"/>
            </a:pPr>
            <a:r>
              <a:rPr lang="fr-FR" kern="0" dirty="0" smtClean="0">
                <a:solidFill>
                  <a:schemeClr val="bg1">
                    <a:lumMod val="95000"/>
                  </a:schemeClr>
                </a:solidFill>
              </a:rPr>
              <a:t>Caractéristiques des biens et services</a:t>
            </a:r>
          </a:p>
          <a:p>
            <a:pPr>
              <a:buFont typeface="Wingdings" panose="05000000000000000000" pitchFamily="2" charset="2"/>
              <a:buChar char="Ø"/>
            </a:pPr>
            <a:r>
              <a:rPr lang="fr-FR" kern="0" dirty="0" smtClean="0">
                <a:solidFill>
                  <a:schemeClr val="bg1">
                    <a:lumMod val="95000"/>
                  </a:schemeClr>
                </a:solidFill>
              </a:rPr>
              <a:t>Les prix et les conditions de vente</a:t>
            </a:r>
          </a:p>
          <a:p>
            <a:pPr>
              <a:buFont typeface="Wingdings" panose="05000000000000000000" pitchFamily="2" charset="2"/>
              <a:buChar char="Ø"/>
            </a:pPr>
            <a:r>
              <a:rPr lang="fr-FR" kern="0" dirty="0" smtClean="0">
                <a:solidFill>
                  <a:schemeClr val="bg1">
                    <a:lumMod val="95000"/>
                  </a:schemeClr>
                </a:solidFill>
              </a:rPr>
              <a:t>La langue nationale </a:t>
            </a:r>
          </a:p>
          <a:p>
            <a:pPr>
              <a:buFont typeface="Wingdings" panose="05000000000000000000" pitchFamily="2" charset="2"/>
              <a:buChar char="Ø"/>
            </a:pPr>
            <a:r>
              <a:rPr lang="fr-FR" kern="0" dirty="0" smtClean="0">
                <a:solidFill>
                  <a:schemeClr val="bg1">
                    <a:lumMod val="95000"/>
                  </a:schemeClr>
                </a:solidFill>
              </a:rPr>
              <a:t>Le délai de réflexion  </a:t>
            </a:r>
          </a:p>
          <a:p>
            <a:pPr>
              <a:buFont typeface="Wingdings" panose="05000000000000000000" pitchFamily="2" charset="2"/>
              <a:buChar char="Ø"/>
            </a:pPr>
            <a:endParaRPr lang="fr-FR" kern="0" dirty="0">
              <a:solidFill>
                <a:schemeClr val="bg1">
                  <a:lumMod val="95000"/>
                </a:schemeClr>
              </a:solidFill>
            </a:endParaRPr>
          </a:p>
        </p:txBody>
      </p:sp>
      <p:sp>
        <p:nvSpPr>
          <p:cNvPr id="13" name="Rectangle 12"/>
          <p:cNvSpPr/>
          <p:nvPr/>
        </p:nvSpPr>
        <p:spPr>
          <a:xfrm>
            <a:off x="203270" y="5050286"/>
            <a:ext cx="8309113" cy="646331"/>
          </a:xfrm>
          <a:prstGeom prst="rect">
            <a:avLst/>
          </a:prstGeom>
          <a:solidFill>
            <a:schemeClr val="tx1"/>
          </a:solidFill>
          <a:ln>
            <a:solidFill>
              <a:srgbClr val="C00000"/>
            </a:solidFill>
          </a:ln>
        </p:spPr>
        <p:txBody>
          <a:bodyPr wrap="square">
            <a:spAutoFit/>
          </a:bodyPr>
          <a:lstStyle/>
          <a:p>
            <a:pPr algn="l"/>
            <a:r>
              <a:rPr lang="fr-FR" sz="1800" b="1" i="1" kern="0" dirty="0" smtClean="0">
                <a:solidFill>
                  <a:schemeClr val="bg1">
                    <a:lumMod val="95000"/>
                  </a:schemeClr>
                </a:solidFill>
              </a:rPr>
              <a:t>NB: Défaut d’information sur les prix et les tarifs, constitue une infraction punie par la loi: les amendes vont de 5000 à 100 000 DA </a:t>
            </a:r>
            <a:r>
              <a:rPr lang="fr-FR" sz="1800" b="1" i="1" kern="0" dirty="0" err="1" smtClean="0">
                <a:solidFill>
                  <a:schemeClr val="bg1">
                    <a:lumMod val="95000"/>
                  </a:schemeClr>
                </a:solidFill>
              </a:rPr>
              <a:t>cf</a:t>
            </a:r>
            <a:r>
              <a:rPr lang="fr-FR" sz="1800" b="1" i="1" kern="0" dirty="0" smtClean="0">
                <a:solidFill>
                  <a:schemeClr val="bg1">
                    <a:lumMod val="95000"/>
                  </a:schemeClr>
                </a:solidFill>
              </a:rPr>
              <a:t> l’article 31 de la loi 04-02. </a:t>
            </a:r>
            <a:endParaRPr lang="fr-FR" sz="1800" b="1" i="1" kern="0" dirty="0">
              <a:solidFill>
                <a:schemeClr val="bg1">
                  <a:lumMod val="95000"/>
                </a:schemeClr>
              </a:solidFill>
            </a:endParaRPr>
          </a:p>
        </p:txBody>
      </p:sp>
      <p:sp>
        <p:nvSpPr>
          <p:cNvPr id="14" name="Text Box 2"/>
          <p:cNvSpPr txBox="1">
            <a:spLocks noChangeArrowheads="1"/>
          </p:cNvSpPr>
          <p:nvPr/>
        </p:nvSpPr>
        <p:spPr bwMode="auto">
          <a:xfrm>
            <a:off x="173245" y="255540"/>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algn="ctr"/>
            <a:r>
              <a:rPr lang="fr-FR" sz="2400" kern="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16" name="Text Box 2"/>
          <p:cNvSpPr txBox="1">
            <a:spLocks noChangeArrowheads="1"/>
          </p:cNvSpPr>
          <p:nvPr/>
        </p:nvSpPr>
        <p:spPr bwMode="auto">
          <a:xfrm>
            <a:off x="0" y="6314397"/>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1007202004"/>
      </p:ext>
    </p:extLst>
  </p:cSld>
  <p:clrMapOvr>
    <a:masterClrMapping/>
  </p:clrMapOvr>
  <mc:AlternateContent xmlns:mc="http://schemas.openxmlformats.org/markup-compatibility/2006">
    <mc:Choice xmlns:p14="http://schemas.microsoft.com/office/powerpoint/2010/main" xmlns="" Requires="p14">
      <p:transition spd="slow" p14:dur="2000" advTm="30381">
        <p14:prism isContent="1"/>
      </p:transition>
    </mc:Choice>
    <mc:Fallback>
      <p:transition spd="slow" advTm="30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bg/>
                                          </p:spTgt>
                                        </p:tgtEl>
                                        <p:attrNameLst>
                                          <p:attrName>style.visibility</p:attrName>
                                        </p:attrNameLst>
                                      </p:cBhvr>
                                      <p:to>
                                        <p:strVal val="visible"/>
                                      </p:to>
                                    </p:set>
                                    <p:animEffect transition="in" filter="fade">
                                      <p:cBhvr>
                                        <p:cTn id="25" dur="1000"/>
                                        <p:tgtEl>
                                          <p:spTgt spid="9">
                                            <p:bg/>
                                          </p:spTgt>
                                        </p:tgtEl>
                                      </p:cBhvr>
                                    </p:animEffect>
                                    <p:anim calcmode="lin" valueType="num">
                                      <p:cBhvr>
                                        <p:cTn id="26" dur="1000" fill="hold"/>
                                        <p:tgtEl>
                                          <p:spTgt spid="9">
                                            <p:bg/>
                                          </p:spTgt>
                                        </p:tgtEl>
                                        <p:attrNameLst>
                                          <p:attrName>ppt_x</p:attrName>
                                        </p:attrNameLst>
                                      </p:cBhvr>
                                      <p:tavLst>
                                        <p:tav tm="0">
                                          <p:val>
                                            <p:strVal val="#ppt_x"/>
                                          </p:val>
                                        </p:tav>
                                        <p:tav tm="100000">
                                          <p:val>
                                            <p:strVal val="#ppt_x"/>
                                          </p:val>
                                        </p:tav>
                                      </p:tavLst>
                                    </p:anim>
                                    <p:anim calcmode="lin" valueType="num">
                                      <p:cBhvr>
                                        <p:cTn id="27"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anim calcmode="lin" valueType="num">
                                      <p:cBhvr>
                                        <p:cTn id="3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63" fill="hold" display="0">
                  <p:stCondLst>
                    <p:cond delay="indefinite"/>
                  </p:stCondLst>
                  <p:endCondLst>
                    <p:cond evt="onStopAudio" delay="0">
                      <p:tgtEl>
                        <p:sldTgt/>
                      </p:tgtEl>
                    </p:cond>
                  </p:endCondLst>
                </p:cTn>
                <p:tgtEl>
                  <p:spTgt spid="2"/>
                </p:tgtEl>
              </p:cMediaNode>
            </p:video>
          </p:childTnLst>
        </p:cTn>
      </p:par>
    </p:tnLst>
    <p:bldLst>
      <p:bldP spid="9" grpId="0" build="p" animBg="1"/>
      <p:bldP spid="10" grpId="0" animBg="1"/>
      <p:bldP spid="11" grpId="0" animBg="1"/>
      <p:bldP spid="12" grpId="0" animBg="1"/>
      <p:bldP spid="13"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516283" y="343196"/>
            <a:ext cx="8188655" cy="504437"/>
          </a:xfrm>
          <a:prstGeom prst="rect">
            <a:avLst/>
          </a:prstGeom>
          <a:solidFill>
            <a:srgbClr val="336699"/>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latin typeface="Arial" pitchFamily="34" charset="0"/>
                <a:ea typeface="Calibri" pitchFamily="34" charset="0"/>
              </a:rPr>
              <a:t>Quelques Testes règlementaires </a:t>
            </a:r>
          </a:p>
        </p:txBody>
      </p:sp>
      <p:sp>
        <p:nvSpPr>
          <p:cNvPr id="2049" name="Rectangle 1"/>
          <p:cNvSpPr>
            <a:spLocks noChangeArrowheads="1"/>
          </p:cNvSpPr>
          <p:nvPr/>
        </p:nvSpPr>
        <p:spPr bwMode="auto">
          <a:xfrm>
            <a:off x="224979" y="1147676"/>
            <a:ext cx="8790142" cy="707886"/>
          </a:xfrm>
          <a:prstGeom prst="rect">
            <a:avLst/>
          </a:prstGeom>
          <a:solidFill>
            <a:schemeClr val="accent5">
              <a:lumMod val="60000"/>
              <a:lumOff val="40000"/>
            </a:schemeClr>
          </a:solidFill>
          <a:ln w="9525">
            <a:solidFill>
              <a:schemeClr val="accent2">
                <a:lumMod val="2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algn="l"/>
            <a:r>
              <a:rPr lang="fr-FR" sz="2000" b="1" dirty="0">
                <a:solidFill>
                  <a:schemeClr val="tx1"/>
                </a:solidFill>
              </a:rPr>
              <a:t>Loi n</a:t>
            </a:r>
            <a:r>
              <a:rPr lang="fr-FR" sz="2000" dirty="0">
                <a:solidFill>
                  <a:schemeClr val="tx1"/>
                </a:solidFill>
              </a:rPr>
              <a:t>° </a:t>
            </a:r>
            <a:r>
              <a:rPr lang="fr-FR" sz="2000" b="1" dirty="0">
                <a:solidFill>
                  <a:schemeClr val="tx1"/>
                </a:solidFill>
              </a:rPr>
              <a:t>04-02 du </a:t>
            </a:r>
            <a:r>
              <a:rPr lang="fr-FR" sz="2000" b="1" dirty="0" smtClean="0">
                <a:solidFill>
                  <a:schemeClr val="tx1"/>
                </a:solidFill>
              </a:rPr>
              <a:t>23 </a:t>
            </a:r>
            <a:r>
              <a:rPr lang="fr-FR" sz="2000" b="1" dirty="0">
                <a:solidFill>
                  <a:schemeClr val="tx1"/>
                </a:solidFill>
              </a:rPr>
              <a:t>juin 2004 fixant les règles applicables </a:t>
            </a:r>
            <a:r>
              <a:rPr lang="fr-FR" sz="2000" b="1" dirty="0" smtClean="0">
                <a:solidFill>
                  <a:schemeClr val="tx1"/>
                </a:solidFill>
              </a:rPr>
              <a:t>aux pratiques </a:t>
            </a:r>
            <a:r>
              <a:rPr lang="fr-FR" sz="2000" b="1" dirty="0">
                <a:solidFill>
                  <a:schemeClr val="tx1"/>
                </a:solidFill>
              </a:rPr>
              <a:t>commerciales</a:t>
            </a:r>
            <a:r>
              <a:rPr lang="fr-FR" sz="2000" b="1" dirty="0" smtClean="0">
                <a:solidFill>
                  <a:schemeClr val="tx1"/>
                </a:solidFill>
              </a:rPr>
              <a:t>.</a:t>
            </a:r>
            <a:endParaRPr lang="fr-FR" sz="2000" b="1" dirty="0">
              <a:solidFill>
                <a:schemeClr val="tx1"/>
              </a:solidFill>
            </a:endParaRPr>
          </a:p>
        </p:txBody>
      </p:sp>
      <p:sp>
        <p:nvSpPr>
          <p:cNvPr id="6" name="Rectangle 5"/>
          <p:cNvSpPr/>
          <p:nvPr/>
        </p:nvSpPr>
        <p:spPr>
          <a:xfrm>
            <a:off x="206099" y="2155605"/>
            <a:ext cx="8809022" cy="707886"/>
          </a:xfrm>
          <a:prstGeom prst="rect">
            <a:avLst/>
          </a:prstGeom>
          <a:solidFill>
            <a:schemeClr val="accent6">
              <a:lumMod val="60000"/>
              <a:lumOff val="40000"/>
            </a:schemeClr>
          </a:solidFill>
          <a:ln>
            <a:solidFill>
              <a:schemeClr val="accent2">
                <a:lumMod val="25000"/>
              </a:schemeClr>
            </a:solidFill>
          </a:ln>
        </p:spPr>
        <p:txBody>
          <a:bodyPr wrap="square">
            <a:spAutoFit/>
          </a:bodyPr>
          <a:lstStyle/>
          <a:p>
            <a:pPr algn="l"/>
            <a:r>
              <a:rPr lang="fr-FR" sz="2000" dirty="0">
                <a:solidFill>
                  <a:schemeClr val="tx1"/>
                </a:solidFill>
                <a:cs typeface="Times New Roman" panose="02020603050405020304" pitchFamily="18" charset="0"/>
              </a:rPr>
              <a:t>Vu la loi n° 04-08 du </a:t>
            </a:r>
            <a:r>
              <a:rPr lang="fr-FR" sz="2000" dirty="0" smtClean="0">
                <a:solidFill>
                  <a:schemeClr val="tx1"/>
                </a:solidFill>
                <a:cs typeface="Times New Roman" panose="02020603050405020304" pitchFamily="18" charset="0"/>
              </a:rPr>
              <a:t>14 </a:t>
            </a:r>
            <a:r>
              <a:rPr lang="fr-FR" sz="2000" dirty="0">
                <a:solidFill>
                  <a:schemeClr val="tx1"/>
                </a:solidFill>
                <a:cs typeface="Times New Roman" panose="02020603050405020304" pitchFamily="18" charset="0"/>
              </a:rPr>
              <a:t>août 2004, modifiée et </a:t>
            </a:r>
            <a:r>
              <a:rPr lang="fr-FR" sz="2000" dirty="0" smtClean="0">
                <a:solidFill>
                  <a:schemeClr val="tx1"/>
                </a:solidFill>
                <a:cs typeface="Times New Roman" panose="02020603050405020304" pitchFamily="18" charset="0"/>
              </a:rPr>
              <a:t>complétée, relative </a:t>
            </a:r>
            <a:r>
              <a:rPr lang="fr-FR" sz="2000" dirty="0">
                <a:solidFill>
                  <a:schemeClr val="tx1"/>
                </a:solidFill>
                <a:cs typeface="Times New Roman" panose="02020603050405020304" pitchFamily="18" charset="0"/>
              </a:rPr>
              <a:t>aux conditions d’exercice des </a:t>
            </a:r>
            <a:r>
              <a:rPr lang="fr-FR" sz="2000" dirty="0" smtClean="0">
                <a:solidFill>
                  <a:schemeClr val="tx1"/>
                </a:solidFill>
                <a:cs typeface="Times New Roman" panose="02020603050405020304" pitchFamily="18" charset="0"/>
              </a:rPr>
              <a:t>activités commerciales </a:t>
            </a:r>
            <a:r>
              <a:rPr lang="fr-FR" sz="2000" dirty="0">
                <a:solidFill>
                  <a:schemeClr val="tx1"/>
                </a:solidFill>
                <a:cs typeface="Times New Roman" panose="02020603050405020304" pitchFamily="18" charset="0"/>
              </a:rPr>
              <a:t>;</a:t>
            </a:r>
          </a:p>
        </p:txBody>
      </p:sp>
      <p:sp>
        <p:nvSpPr>
          <p:cNvPr id="8" name="Rectangle 7"/>
          <p:cNvSpPr/>
          <p:nvPr/>
        </p:nvSpPr>
        <p:spPr>
          <a:xfrm>
            <a:off x="211983" y="4097139"/>
            <a:ext cx="8835014" cy="1015663"/>
          </a:xfrm>
          <a:prstGeom prst="rect">
            <a:avLst/>
          </a:prstGeom>
          <a:solidFill>
            <a:schemeClr val="accent5">
              <a:lumMod val="75000"/>
            </a:schemeClr>
          </a:solidFill>
          <a:ln>
            <a:solidFill>
              <a:schemeClr val="accent2">
                <a:lumMod val="25000"/>
              </a:schemeClr>
            </a:solidFill>
          </a:ln>
        </p:spPr>
        <p:txBody>
          <a:bodyPr wrap="square">
            <a:spAutoFit/>
          </a:bodyPr>
          <a:lstStyle/>
          <a:p>
            <a:pPr algn="l"/>
            <a:r>
              <a:rPr lang="fr-FR" sz="2000" dirty="0">
                <a:solidFill>
                  <a:srgbClr val="002060"/>
                </a:solidFill>
                <a:cs typeface="Times New Roman" panose="02020603050405020304" pitchFamily="18" charset="0"/>
              </a:rPr>
              <a:t>Vu le décret exécutif n° 05-468 </a:t>
            </a:r>
            <a:r>
              <a:rPr lang="fr-FR" sz="2000" dirty="0" smtClean="0">
                <a:solidFill>
                  <a:srgbClr val="002060"/>
                </a:solidFill>
                <a:cs typeface="Times New Roman" panose="02020603050405020304" pitchFamily="18" charset="0"/>
              </a:rPr>
              <a:t>du10 </a:t>
            </a:r>
            <a:r>
              <a:rPr lang="fr-FR" sz="2000" dirty="0">
                <a:solidFill>
                  <a:srgbClr val="002060"/>
                </a:solidFill>
                <a:cs typeface="Times New Roman" panose="02020603050405020304" pitchFamily="18" charset="0"/>
              </a:rPr>
              <a:t>décembre 2005 fixant </a:t>
            </a:r>
            <a:r>
              <a:rPr lang="fr-FR" sz="2000" dirty="0" smtClean="0">
                <a:solidFill>
                  <a:srgbClr val="002060"/>
                </a:solidFill>
                <a:cs typeface="Times New Roman" panose="02020603050405020304" pitchFamily="18" charset="0"/>
              </a:rPr>
              <a:t>les conditions </a:t>
            </a:r>
            <a:r>
              <a:rPr lang="fr-FR" sz="2000" dirty="0">
                <a:solidFill>
                  <a:srgbClr val="002060"/>
                </a:solidFill>
                <a:cs typeface="Times New Roman" panose="02020603050405020304" pitchFamily="18" charset="0"/>
              </a:rPr>
              <a:t>et les modalités d’établissement de la </a:t>
            </a:r>
            <a:r>
              <a:rPr lang="fr-FR" sz="2000" dirty="0" smtClean="0">
                <a:solidFill>
                  <a:srgbClr val="002060"/>
                </a:solidFill>
                <a:cs typeface="Times New Roman" panose="02020603050405020304" pitchFamily="18" charset="0"/>
              </a:rPr>
              <a:t>facture, du </a:t>
            </a:r>
            <a:r>
              <a:rPr lang="fr-FR" sz="2000" dirty="0">
                <a:solidFill>
                  <a:srgbClr val="002060"/>
                </a:solidFill>
                <a:cs typeface="Times New Roman" panose="02020603050405020304" pitchFamily="18" charset="0"/>
              </a:rPr>
              <a:t>bon de transfert, du bon de livraison et de la </a:t>
            </a:r>
            <a:r>
              <a:rPr lang="fr-FR" sz="2000" dirty="0" smtClean="0">
                <a:solidFill>
                  <a:srgbClr val="002060"/>
                </a:solidFill>
                <a:cs typeface="Times New Roman" panose="02020603050405020304" pitchFamily="18" charset="0"/>
              </a:rPr>
              <a:t>facture récapitulative </a:t>
            </a:r>
            <a:r>
              <a:rPr lang="fr-FR" sz="2000" dirty="0">
                <a:solidFill>
                  <a:srgbClr val="002060"/>
                </a:solidFill>
                <a:cs typeface="Times New Roman" panose="02020603050405020304" pitchFamily="18" charset="0"/>
              </a:rPr>
              <a:t>;</a:t>
            </a:r>
          </a:p>
        </p:txBody>
      </p:sp>
      <p:sp>
        <p:nvSpPr>
          <p:cNvPr id="10" name="Espace réservé du contenu 6"/>
          <p:cNvSpPr>
            <a:spLocks noGrp="1"/>
          </p:cNvSpPr>
          <p:nvPr>
            <p:ph idx="1"/>
          </p:nvPr>
        </p:nvSpPr>
        <p:spPr>
          <a:xfrm>
            <a:off x="224979" y="5259392"/>
            <a:ext cx="8869539" cy="1015663"/>
          </a:xfrm>
          <a:prstGeom prst="rect">
            <a:avLst/>
          </a:prstGeom>
          <a:solidFill>
            <a:schemeClr val="tx2">
              <a:lumMod val="40000"/>
              <a:lumOff val="60000"/>
            </a:schemeClr>
          </a:solidFill>
        </p:spPr>
        <p:txBody>
          <a:bodyPr wrap="square">
            <a:spAutoFit/>
          </a:bodyPr>
          <a:lstStyle/>
          <a:p>
            <a:pPr marL="0" indent="0">
              <a:buNone/>
            </a:pPr>
            <a:r>
              <a:rPr lang="fr-FR" b="0" dirty="0">
                <a:latin typeface="Times New Roman" panose="02020603050405020304" pitchFamily="18" charset="0"/>
                <a:cs typeface="Times New Roman" panose="02020603050405020304" pitchFamily="18" charset="0"/>
              </a:rPr>
              <a:t>Décret exécutif n°06.306 du 10 septembre 2006 fixant les éléments </a:t>
            </a:r>
            <a:r>
              <a:rPr lang="fr-FR" b="0" dirty="0" smtClean="0">
                <a:latin typeface="Times New Roman" panose="02020603050405020304" pitchFamily="18" charset="0"/>
                <a:cs typeface="Times New Roman" panose="02020603050405020304" pitchFamily="18" charset="0"/>
              </a:rPr>
              <a:t>essentiels des </a:t>
            </a:r>
            <a:r>
              <a:rPr lang="fr-FR" b="0" dirty="0">
                <a:latin typeface="Times New Roman" panose="02020603050405020304" pitchFamily="18" charset="0"/>
                <a:cs typeface="Times New Roman" panose="02020603050405020304" pitchFamily="18" charset="0"/>
              </a:rPr>
              <a:t>contrats conclus entre les agents économiques et les consommateurs et </a:t>
            </a:r>
            <a:r>
              <a:rPr lang="fr-FR" b="0" dirty="0" smtClean="0">
                <a:latin typeface="Times New Roman" panose="02020603050405020304" pitchFamily="18" charset="0"/>
                <a:cs typeface="Times New Roman" panose="02020603050405020304" pitchFamily="18" charset="0"/>
              </a:rPr>
              <a:t>les clauses </a:t>
            </a:r>
            <a:r>
              <a:rPr lang="fr-FR" b="0" dirty="0">
                <a:latin typeface="Times New Roman" panose="02020603050405020304" pitchFamily="18" charset="0"/>
                <a:cs typeface="Times New Roman" panose="02020603050405020304" pitchFamily="18" charset="0"/>
              </a:rPr>
              <a:t>considérées comme abusives</a:t>
            </a:r>
            <a:r>
              <a:rPr lang="fr-FR" b="0" dirty="0" smtClean="0">
                <a:latin typeface="Times New Roman" panose="02020603050405020304" pitchFamily="18" charset="0"/>
                <a:cs typeface="Times New Roman" panose="02020603050405020304" pitchFamily="18" charset="0"/>
              </a:rPr>
              <a:t>,</a:t>
            </a:r>
            <a:r>
              <a:rPr lang="fr-FR" b="0" dirty="0">
                <a:latin typeface="Times New Roman" panose="02020603050405020304" pitchFamily="18" charset="0"/>
                <a:cs typeface="Times New Roman" panose="02020603050405020304" pitchFamily="18" charset="0"/>
              </a:rPr>
              <a:t> </a:t>
            </a:r>
            <a:r>
              <a:rPr lang="fr-FR" b="0" dirty="0" smtClean="0">
                <a:latin typeface="Times New Roman" panose="02020603050405020304" pitchFamily="18" charset="0"/>
                <a:cs typeface="Times New Roman" panose="02020603050405020304" pitchFamily="18" charset="0"/>
              </a:rPr>
              <a:t>modifié par </a:t>
            </a:r>
            <a:r>
              <a:rPr lang="fr-FR" b="0" dirty="0">
                <a:latin typeface="Times New Roman" panose="02020603050405020304" pitchFamily="18" charset="0"/>
                <a:cs typeface="Times New Roman" panose="02020603050405020304" pitchFamily="18" charset="0"/>
              </a:rPr>
              <a:t>le décret exécutif n°08-44 du 03/02/2008</a:t>
            </a:r>
            <a:endParaRPr lang="fr-FR" b="1" dirty="0">
              <a:solidFill>
                <a:schemeClr val="tx1"/>
              </a:solidFill>
              <a:latin typeface="Times New Roman" panose="02020603050405020304" pitchFamily="18" charset="0"/>
              <a:cs typeface="Times New Roman" panose="02020603050405020304" pitchFamily="18" charset="0"/>
            </a:endParaRPr>
          </a:p>
        </p:txBody>
      </p:sp>
      <p:sp>
        <p:nvSpPr>
          <p:cNvPr id="11" name="Text Box 2"/>
          <p:cNvSpPr txBox="1">
            <a:spLocks noChangeArrowheads="1"/>
          </p:cNvSpPr>
          <p:nvPr/>
        </p:nvSpPr>
        <p:spPr bwMode="auto">
          <a:xfrm>
            <a:off x="787092" y="6421645"/>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
        <p:nvSpPr>
          <p:cNvPr id="12" name="Rectangle 11"/>
          <p:cNvSpPr/>
          <p:nvPr/>
        </p:nvSpPr>
        <p:spPr>
          <a:xfrm>
            <a:off x="211983" y="3089210"/>
            <a:ext cx="8869847" cy="707886"/>
          </a:xfrm>
          <a:prstGeom prst="rect">
            <a:avLst/>
          </a:prstGeom>
          <a:solidFill>
            <a:schemeClr val="accent6">
              <a:lumMod val="60000"/>
              <a:lumOff val="40000"/>
            </a:schemeClr>
          </a:solidFill>
          <a:ln>
            <a:solidFill>
              <a:schemeClr val="accent2">
                <a:lumMod val="25000"/>
              </a:schemeClr>
            </a:solidFill>
          </a:ln>
        </p:spPr>
        <p:txBody>
          <a:bodyPr wrap="square">
            <a:spAutoFit/>
          </a:bodyPr>
          <a:lstStyle/>
          <a:p>
            <a:pPr algn="l"/>
            <a:r>
              <a:rPr lang="fr-FR" sz="2000" dirty="0" smtClean="0">
                <a:solidFill>
                  <a:schemeClr val="tx1"/>
                </a:solidFill>
              </a:rPr>
              <a:t>La loi 04-07 du 13 mai 2007 modifiant les articles 53 au 123 de l’ordonnance 58-75 du 26-09-75 relative au code civil </a:t>
            </a:r>
            <a:endParaRPr lang="fr-FR" sz="2000" dirty="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59131">
        <p14:prism isContent="1"/>
      </p:transition>
    </mc:Choice>
    <mc:Fallback>
      <p:transition spd="slow" advTm="59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49"/>
                                        </p:tgtEl>
                                        <p:attrNameLst>
                                          <p:attrName>style.visibility</p:attrName>
                                        </p:attrNameLst>
                                      </p:cBhvr>
                                      <p:to>
                                        <p:strVal val="visible"/>
                                      </p:to>
                                    </p:set>
                                    <p:animEffect transition="in" filter="barn(inVertical)">
                                      <p:cBhvr>
                                        <p:cTn id="11" dur="500"/>
                                        <p:tgtEl>
                                          <p:spTgt spid="204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anim calcmode="lin" valueType="num">
                                      <p:cBhvr>
                                        <p:cTn id="31" dur="2000" fill="hold"/>
                                        <p:tgtEl>
                                          <p:spTgt spid="7"/>
                                        </p:tgtEl>
                                        <p:attrNameLst>
                                          <p:attrName>ppt_w</p:attrName>
                                        </p:attrNameLst>
                                      </p:cBhvr>
                                      <p:tavLst>
                                        <p:tav tm="0" fmla="#ppt_w*sin(2.5*pi*$)">
                                          <p:val>
                                            <p:fltVal val="0"/>
                                          </p:val>
                                        </p:tav>
                                        <p:tav tm="100000">
                                          <p:val>
                                            <p:fltVal val="1"/>
                                          </p:val>
                                        </p:tav>
                                      </p:tavLst>
                                    </p:anim>
                                    <p:anim calcmode="lin" valueType="num">
                                      <p:cBhvr>
                                        <p:cTn id="3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fade">
                                      <p:cBhvr>
                                        <p:cTn id="37" dur="1000"/>
                                        <p:tgtEl>
                                          <p:spTgt spid="10">
                                            <p:bg/>
                                          </p:spTgt>
                                        </p:tgtEl>
                                      </p:cBhvr>
                                    </p:animEffect>
                                    <p:anim calcmode="lin" valueType="num">
                                      <p:cBhvr>
                                        <p:cTn id="38" dur="1000" fill="hold"/>
                                        <p:tgtEl>
                                          <p:spTgt spid="10">
                                            <p:bg/>
                                          </p:spTgt>
                                        </p:tgtEl>
                                        <p:attrNameLst>
                                          <p:attrName>ppt_x</p:attrName>
                                        </p:attrNameLst>
                                      </p:cBhvr>
                                      <p:tavLst>
                                        <p:tav tm="0">
                                          <p:val>
                                            <p:strVal val="#ppt_x"/>
                                          </p:val>
                                        </p:tav>
                                        <p:tav tm="100000">
                                          <p:val>
                                            <p:strVal val="#ppt_x"/>
                                          </p:val>
                                        </p:tav>
                                      </p:tavLst>
                                    </p:anim>
                                    <p:anim calcmode="lin" valueType="num">
                                      <p:cBhvr>
                                        <p:cTn id="3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1000"/>
                                        <p:tgtEl>
                                          <p:spTgt spid="10">
                                            <p:txEl>
                                              <p:pRg st="0" end="0"/>
                                            </p:txEl>
                                          </p:spTgt>
                                        </p:tgtEl>
                                      </p:cBhvr>
                                    </p:animEffect>
                                    <p:anim calcmode="lin" valueType="num">
                                      <p:cBhvr>
                                        <p:cTn id="4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61" fill="hold" display="0">
                  <p:stCondLst>
                    <p:cond delay="indefinite"/>
                  </p:stCondLst>
                  <p:endCondLst>
                    <p:cond evt="onStopAudio" delay="0">
                      <p:tgtEl>
                        <p:sldTgt/>
                      </p:tgtEl>
                    </p:cond>
                  </p:endCondLst>
                </p:cTn>
                <p:tgtEl>
                  <p:spTgt spid="2"/>
                </p:tgtEl>
              </p:cMediaNode>
            </p:video>
          </p:childTnLst>
        </p:cTn>
      </p:par>
    </p:tnLst>
    <p:bldLst>
      <p:bldP spid="7" grpId="0" animBg="1"/>
      <p:bldP spid="2049" grpId="0" animBg="1"/>
      <p:bldP spid="6" grpId="0" animBg="1"/>
      <p:bldP spid="8" grpId="0" animBg="1"/>
      <p:bldP spid="10" grpId="0" build="p"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0" y="1489075"/>
            <a:ext cx="9144000" cy="2009499"/>
          </a:xfrm>
          <a:solidFill>
            <a:srgbClr val="002060"/>
          </a:solidFill>
        </p:spPr>
        <p:txBody>
          <a:bodyPr/>
          <a:lstStyle/>
          <a:p>
            <a:pPr marL="0" indent="0">
              <a:buNone/>
            </a:pPr>
            <a:r>
              <a:rPr lang="fr-FR" dirty="0" smtClean="0">
                <a:solidFill>
                  <a:schemeClr val="bg1">
                    <a:lumMod val="95000"/>
                  </a:schemeClr>
                </a:solidFill>
              </a:rPr>
              <a:t>Les clauses abusives sont engendrées par les contrats d’adhésion. Dès lors qu’un contrat est unilatéralement rédigé par l’une des parties, l’autre ne pouvant qu’adhérer ou refuser en bloc, sans possibilité de négociation. </a:t>
            </a:r>
          </a:p>
          <a:p>
            <a:pPr marL="0" indent="0">
              <a:buNone/>
            </a:pPr>
            <a:r>
              <a:rPr lang="fr-FR" dirty="0" smtClean="0">
                <a:solidFill>
                  <a:schemeClr val="bg1">
                    <a:lumMod val="95000"/>
                  </a:schemeClr>
                </a:solidFill>
              </a:rPr>
              <a:t>Mais les clauses qui lui confèrent un avantage excessif sont dites abusives. </a:t>
            </a:r>
            <a:endParaRPr lang="fr-FR" dirty="0">
              <a:solidFill>
                <a:schemeClr val="bg1">
                  <a:lumMod val="95000"/>
                </a:schemeClr>
              </a:solidFill>
            </a:endParaRPr>
          </a:p>
        </p:txBody>
      </p:sp>
      <p:sp>
        <p:nvSpPr>
          <p:cNvPr id="10" name="Text Box 2"/>
          <p:cNvSpPr txBox="1">
            <a:spLocks noGrp="1" noChangeArrowheads="1"/>
          </p:cNvSpPr>
          <p:nvPr>
            <p:ph type="title"/>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p>
        </p:txBody>
      </p:sp>
      <p:sp>
        <p:nvSpPr>
          <p:cNvPr id="11" name="ZoneTexte 10"/>
          <p:cNvSpPr txBox="1"/>
          <p:nvPr/>
        </p:nvSpPr>
        <p:spPr>
          <a:xfrm>
            <a:off x="177800" y="4554476"/>
            <a:ext cx="7889531" cy="461665"/>
          </a:xfrm>
          <a:prstGeom prst="rect">
            <a:avLst/>
          </a:prstGeom>
          <a:solidFill>
            <a:srgbClr val="7030A0"/>
          </a:solidFill>
          <a:ln>
            <a:solidFill>
              <a:srgbClr val="C00000"/>
            </a:solidFill>
          </a:ln>
        </p:spPr>
        <p:txBody>
          <a:bodyPr wrap="square" rtlCol="0">
            <a:spAutoFit/>
          </a:bodyPr>
          <a:lstStyle/>
          <a:p>
            <a:pPr algn="ctr"/>
            <a:r>
              <a:rPr lang="fr-FR" sz="2400" dirty="0" smtClean="0"/>
              <a:t>QUELQUES NOTIONS DES CLAUSES ABUSIVES </a:t>
            </a:r>
            <a:endParaRPr lang="fr-FR" sz="2400" dirty="0"/>
          </a:p>
        </p:txBody>
      </p:sp>
      <p:sp>
        <p:nvSpPr>
          <p:cNvPr id="12" name="Rectangle avec flèche vers le bas 11"/>
          <p:cNvSpPr/>
          <p:nvPr/>
        </p:nvSpPr>
        <p:spPr bwMode="auto">
          <a:xfrm>
            <a:off x="3657600" y="3640076"/>
            <a:ext cx="914400" cy="914400"/>
          </a:xfrm>
          <a:prstGeom prst="downArrowCallout">
            <a:avLst/>
          </a:prstGeom>
          <a:solidFill>
            <a:schemeClr val="accent6">
              <a:lumMod val="60000"/>
              <a:lumOff val="40000"/>
            </a:scheme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4" name="Text Box 2"/>
          <p:cNvSpPr txBox="1">
            <a:spLocks noChangeArrowheads="1"/>
          </p:cNvSpPr>
          <p:nvPr/>
        </p:nvSpPr>
        <p:spPr bwMode="auto">
          <a:xfrm>
            <a:off x="66303" y="6347076"/>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658858534"/>
      </p:ext>
    </p:extLst>
  </p:cSld>
  <p:clrMapOvr>
    <a:masterClrMapping/>
  </p:clrMapOvr>
  <mc:AlternateContent xmlns:mc="http://schemas.openxmlformats.org/markup-compatibility/2006">
    <mc:Choice xmlns:p14="http://schemas.microsoft.com/office/powerpoint/2010/main" xmlns="" Requires="p14">
      <p:transition spd="slow" p14:dur="2000" advTm="13950">
        <p14:prism isContent="1"/>
      </p:transition>
    </mc:Choice>
    <mc:Fallback>
      <p:transition spd="slow" advTm="13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1000"/>
                                        <p:tgtEl>
                                          <p:spTgt spid="8">
                                            <p:bg/>
                                          </p:spTgt>
                                        </p:tgtEl>
                                      </p:cBhvr>
                                    </p:animEffect>
                                    <p:anim calcmode="lin" valueType="num">
                                      <p:cBhvr>
                                        <p:cTn id="19" dur="1000" fill="hold"/>
                                        <p:tgtEl>
                                          <p:spTgt spid="8">
                                            <p:bg/>
                                          </p:spTgt>
                                        </p:tgtEl>
                                        <p:attrNameLst>
                                          <p:attrName>ppt_x</p:attrName>
                                        </p:attrNameLst>
                                      </p:cBhvr>
                                      <p:tavLst>
                                        <p:tav tm="0">
                                          <p:val>
                                            <p:strVal val="#ppt_x"/>
                                          </p:val>
                                        </p:tav>
                                        <p:tav tm="100000">
                                          <p:val>
                                            <p:strVal val="#ppt_x"/>
                                          </p:val>
                                        </p:tav>
                                      </p:tavLst>
                                    </p:anim>
                                    <p:anim calcmode="lin" valueType="num">
                                      <p:cBhvr>
                                        <p:cTn id="20"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1000"/>
                                        <p:tgtEl>
                                          <p:spTgt spid="8">
                                            <p:txEl>
                                              <p:pRg st="0" end="0"/>
                                            </p:txEl>
                                          </p:spTgt>
                                        </p:tgtEl>
                                      </p:cBhvr>
                                    </p:animEffect>
                                    <p:anim calcmode="lin" valueType="num">
                                      <p:cBhvr>
                                        <p:cTn id="2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1000"/>
                                        <p:tgtEl>
                                          <p:spTgt spid="8">
                                            <p:txEl>
                                              <p:pRg st="1" end="1"/>
                                            </p:txEl>
                                          </p:spTgt>
                                        </p:tgtEl>
                                      </p:cBhvr>
                                    </p:animEffect>
                                    <p:anim calcmode="lin" valueType="num">
                                      <p:cBhvr>
                                        <p:cTn id="3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fill="hold" display="0">
                  <p:stCondLst>
                    <p:cond delay="indefinite"/>
                  </p:stCondLst>
                  <p:endCondLst>
                    <p:cond evt="onStopAudio" delay="0">
                      <p:tgtEl>
                        <p:sldTgt/>
                      </p:tgtEl>
                    </p:cond>
                  </p:endCondLst>
                </p:cTn>
                <p:tgtEl>
                  <p:spTgt spid="2"/>
                </p:tgtEl>
              </p:cMediaNode>
            </p:video>
          </p:childTnLst>
        </p:cTn>
      </p:par>
    </p:tnLst>
    <p:bldLst>
      <p:bldP spid="8" grpId="0" build="p" animBg="1"/>
      <p:bldP spid="10" grpId="0" animBg="1"/>
      <p:bldP spid="11"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1092" y="1940545"/>
            <a:ext cx="8419828" cy="369332"/>
          </a:xfrm>
          <a:prstGeom prst="rect">
            <a:avLst/>
          </a:prstGeom>
        </p:spPr>
        <p:txBody>
          <a:bodyPr wrap="square">
            <a:spAutoFit/>
          </a:bodyPr>
          <a:lstStyle/>
          <a:p>
            <a:pPr algn="just" rtl="0"/>
            <a:r>
              <a:rPr lang="fr-FR" sz="1800" b="1" dirty="0" smtClean="0">
                <a:solidFill>
                  <a:srgbClr val="336699"/>
                </a:solidFill>
                <a:latin typeface="Arial" pitchFamily="34" charset="0"/>
              </a:rPr>
              <a:t> </a:t>
            </a:r>
            <a:endParaRPr lang="fr-FR" sz="1800" b="1" dirty="0">
              <a:solidFill>
                <a:srgbClr val="C00000"/>
              </a:solidFill>
              <a:latin typeface="Arial" pitchFamily="34" charset="0"/>
            </a:endParaRPr>
          </a:p>
        </p:txBody>
      </p:sp>
      <p:sp>
        <p:nvSpPr>
          <p:cNvPr id="9" name="Text Box 2"/>
          <p:cNvSpPr txBox="1">
            <a:spLocks noGrp="1" noChangeArrowheads="1"/>
          </p:cNvSpPr>
          <p:nvPr>
            <p:ph type="title"/>
          </p:nvPr>
        </p:nvSpPr>
        <p:spPr bwMode="auto">
          <a:xfrm>
            <a:off x="177800" y="190051"/>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p>
        </p:txBody>
      </p:sp>
      <p:sp>
        <p:nvSpPr>
          <p:cNvPr id="10" name="Espace réservé du contenu 7"/>
          <p:cNvSpPr>
            <a:spLocks noGrp="1"/>
          </p:cNvSpPr>
          <p:nvPr>
            <p:ph idx="1"/>
          </p:nvPr>
        </p:nvSpPr>
        <p:spPr>
          <a:xfrm>
            <a:off x="159910" y="991251"/>
            <a:ext cx="8702191" cy="1632989"/>
          </a:xfrm>
          <a:solidFill>
            <a:srgbClr val="002060"/>
          </a:solidFill>
          <a:ln>
            <a:solidFill>
              <a:srgbClr val="C00000"/>
            </a:solidFill>
          </a:ln>
        </p:spPr>
        <p:txBody>
          <a:bodyPr/>
          <a:lstStyle/>
          <a:p>
            <a:pPr marL="0" indent="0">
              <a:buNone/>
            </a:pPr>
            <a:r>
              <a:rPr lang="fr-FR" dirty="0" smtClean="0">
                <a:solidFill>
                  <a:schemeClr val="bg1">
                    <a:lumMod val="95000"/>
                  </a:schemeClr>
                </a:solidFill>
              </a:rPr>
              <a:t>La notion de clause abusive est connu depuis longtemps aux Etas unis: dès 1962 « l’Uniform Commercial Code », consacrant et clarifiant une jurisprudence de « Common Law » permettait au juge d’annuler toute clause qui apparaîtrait abusive.  </a:t>
            </a:r>
          </a:p>
        </p:txBody>
      </p:sp>
      <p:sp>
        <p:nvSpPr>
          <p:cNvPr id="11" name="Espace réservé du contenu 7"/>
          <p:cNvSpPr txBox="1">
            <a:spLocks/>
          </p:cNvSpPr>
          <p:nvPr/>
        </p:nvSpPr>
        <p:spPr bwMode="auto">
          <a:xfrm>
            <a:off x="138927" y="2862068"/>
            <a:ext cx="8702191" cy="1632989"/>
          </a:xfrm>
          <a:prstGeom prst="rect">
            <a:avLst/>
          </a:prstGeom>
          <a:solidFill>
            <a:srgbClr val="7030A0"/>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solidFill>
                  <a:schemeClr val="bg1">
                    <a:lumMod val="95000"/>
                  </a:schemeClr>
                </a:solidFill>
              </a:rPr>
              <a:t>Dans les pays européens, c’est seulement à partir de l’année 1970 que fut systématiquement organisée la lutte contre les clauses abusives, dans un souci de protection des consommateurs.    </a:t>
            </a:r>
          </a:p>
        </p:txBody>
      </p:sp>
      <p:sp>
        <p:nvSpPr>
          <p:cNvPr id="12" name="Espace réservé du contenu 7"/>
          <p:cNvSpPr txBox="1">
            <a:spLocks/>
          </p:cNvSpPr>
          <p:nvPr/>
        </p:nvSpPr>
        <p:spPr bwMode="auto">
          <a:xfrm>
            <a:off x="144449" y="4611305"/>
            <a:ext cx="8795271" cy="1537444"/>
          </a:xfrm>
          <a:prstGeom prst="rect">
            <a:avLst/>
          </a:prstGeom>
          <a:solidFill>
            <a:schemeClr val="accent1"/>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solidFill>
                  <a:srgbClr val="C00000"/>
                </a:solidFill>
              </a:rPr>
              <a:t>Des lois furent successivement promulguées en Allemagne (1976) en </a:t>
            </a:r>
            <a:r>
              <a:rPr lang="fr-FR" kern="0" dirty="0">
                <a:solidFill>
                  <a:srgbClr val="C00000"/>
                </a:solidFill>
              </a:rPr>
              <a:t>S</a:t>
            </a:r>
            <a:r>
              <a:rPr lang="fr-FR" kern="0" dirty="0" smtClean="0">
                <a:solidFill>
                  <a:srgbClr val="C00000"/>
                </a:solidFill>
              </a:rPr>
              <a:t>uède (1971) au Royaume uni (1973-1977) au Danemark (1974).   </a:t>
            </a:r>
          </a:p>
        </p:txBody>
      </p:sp>
      <p:sp>
        <p:nvSpPr>
          <p:cNvPr id="13" name="Text Box 2"/>
          <p:cNvSpPr txBox="1">
            <a:spLocks noChangeArrowheads="1"/>
          </p:cNvSpPr>
          <p:nvPr/>
        </p:nvSpPr>
        <p:spPr bwMode="auto">
          <a:xfrm>
            <a:off x="0" y="6433945"/>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26301">
        <p14:prism isContent="1"/>
      </p:transition>
    </mc:Choice>
    <mc:Fallback>
      <p:transition spd="slow" advTm="26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bg/>
                                          </p:spTgt>
                                        </p:tgtEl>
                                        <p:attrNameLst>
                                          <p:attrName>style.visibility</p:attrName>
                                        </p:attrNameLst>
                                      </p:cBhvr>
                                      <p:to>
                                        <p:strVal val="visible"/>
                                      </p:to>
                                    </p:set>
                                    <p:animEffect transition="in" filter="fade">
                                      <p:cBhvr>
                                        <p:cTn id="18" dur="1000"/>
                                        <p:tgtEl>
                                          <p:spTgt spid="10">
                                            <p:bg/>
                                          </p:spTgt>
                                        </p:tgtEl>
                                      </p:cBhvr>
                                    </p:animEffect>
                                    <p:anim calcmode="lin" valueType="num">
                                      <p:cBhvr>
                                        <p:cTn id="19" dur="1000" fill="hold"/>
                                        <p:tgtEl>
                                          <p:spTgt spid="10">
                                            <p:bg/>
                                          </p:spTgt>
                                        </p:tgtEl>
                                        <p:attrNameLst>
                                          <p:attrName>ppt_x</p:attrName>
                                        </p:attrNameLst>
                                      </p:cBhvr>
                                      <p:tavLst>
                                        <p:tav tm="0">
                                          <p:val>
                                            <p:strVal val="#ppt_x"/>
                                          </p:val>
                                        </p:tav>
                                        <p:tav tm="100000">
                                          <p:val>
                                            <p:strVal val="#ppt_x"/>
                                          </p:val>
                                        </p:tav>
                                      </p:tavLst>
                                    </p:anim>
                                    <p:anim calcmode="lin" valueType="num">
                                      <p:cBhvr>
                                        <p:cTn id="20"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fill="hold" display="0">
                  <p:stCondLst>
                    <p:cond delay="indefinite"/>
                  </p:stCondLst>
                  <p:endCondLst>
                    <p:cond evt="onStopAudio" delay="0">
                      <p:tgtEl>
                        <p:sldTgt/>
                      </p:tgtEl>
                    </p:cond>
                  </p:endCondLst>
                </p:cTn>
                <p:tgtEl>
                  <p:spTgt spid="2"/>
                </p:tgtEl>
              </p:cMediaNode>
            </p:video>
          </p:childTnLst>
        </p:cTn>
      </p:par>
    </p:tnLst>
    <p:bldLst>
      <p:bldP spid="9" grpId="0" animBg="1"/>
      <p:bldP spid="10" grpId="0" build="p"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Grp="1" noChangeArrowheads="1"/>
          </p:cNvSpPr>
          <p:nvPr>
            <p:ph type="title"/>
          </p:nvPr>
        </p:nvSpPr>
        <p:spPr bwMode="auto">
          <a:xfrm>
            <a:off x="324196" y="182311"/>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p>
        </p:txBody>
      </p:sp>
      <p:sp>
        <p:nvSpPr>
          <p:cNvPr id="7" name="Espace réservé du contenu 7"/>
          <p:cNvSpPr txBox="1">
            <a:spLocks/>
          </p:cNvSpPr>
          <p:nvPr/>
        </p:nvSpPr>
        <p:spPr bwMode="auto">
          <a:xfrm>
            <a:off x="116337" y="888302"/>
            <a:ext cx="8702191" cy="1632989"/>
          </a:xfrm>
          <a:prstGeom prst="rect">
            <a:avLst/>
          </a:prstGeom>
          <a:solidFill>
            <a:srgbClr val="7030A0"/>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solidFill>
                  <a:schemeClr val="bg1">
                    <a:lumMod val="95000"/>
                  </a:schemeClr>
                </a:solidFill>
              </a:rPr>
              <a:t>En France, c’est à partir de l’année 1978 que la première loi sur l’information et la protection du consommateur de produits et de services, qu’a été apparu un véritable système de lutte contre les clauses abusives.     </a:t>
            </a:r>
          </a:p>
        </p:txBody>
      </p:sp>
      <p:sp>
        <p:nvSpPr>
          <p:cNvPr id="9" name="Espace réservé du contenu 7"/>
          <p:cNvSpPr txBox="1">
            <a:spLocks/>
          </p:cNvSpPr>
          <p:nvPr/>
        </p:nvSpPr>
        <p:spPr bwMode="auto">
          <a:xfrm>
            <a:off x="116337" y="2617682"/>
            <a:ext cx="8702191" cy="2297668"/>
          </a:xfrm>
          <a:prstGeom prst="rect">
            <a:avLst/>
          </a:prstGeom>
          <a:solidFill>
            <a:srgbClr val="00B050"/>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solidFill>
                  <a:schemeClr val="bg1">
                    <a:lumMod val="95000"/>
                  </a:schemeClr>
                </a:solidFill>
              </a:rPr>
              <a:t>Le législateur Algérien  a signalé explicitement dans la loi 04-02, concernant les règles applicables aux pratiques commerciales, notamment l’article 3 alinéa 5 « toute clause ou condition qui à elle seule ou combinée avec une ou plusieurs autre clauses ou conditions, crée un déséquilibre manifeste entre les droits et obligations des parties au contrat ».  </a:t>
            </a:r>
          </a:p>
        </p:txBody>
      </p:sp>
      <p:sp>
        <p:nvSpPr>
          <p:cNvPr id="10" name="Text Box 2"/>
          <p:cNvSpPr txBox="1">
            <a:spLocks noChangeArrowheads="1"/>
          </p:cNvSpPr>
          <p:nvPr/>
        </p:nvSpPr>
        <p:spPr bwMode="auto">
          <a:xfrm>
            <a:off x="0"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2987">
        <p14:prism isContent="1"/>
      </p:transition>
    </mc:Choice>
    <mc:Fallback>
      <p:transition spd="slow" advTm="29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5" fill="hold" display="0">
                  <p:stCondLst>
                    <p:cond delay="indefinite"/>
                  </p:stCondLst>
                  <p:endCondLst>
                    <p:cond evt="onStopAudio" delay="0">
                      <p:tgtEl>
                        <p:sldTgt/>
                      </p:tgtEl>
                    </p:cond>
                  </p:endCondLst>
                </p:cTn>
                <p:tgtEl>
                  <p:spTgt spid="2"/>
                </p:tgtEl>
              </p:cMediaNode>
            </p:video>
          </p:childTnLst>
        </p:cTn>
      </p:par>
    </p:tnLst>
    <p:bldLst>
      <p:bldP spid="6" grpId="0" animBg="1"/>
      <p:bldP spid="7"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Grp="1" noChangeArrowheads="1"/>
          </p:cNvSpPr>
          <p:nvPr>
            <p:ph type="title"/>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rPr>
              <a:t>Lutte contre les clauses abusives   </a:t>
            </a:r>
          </a:p>
        </p:txBody>
      </p:sp>
      <p:sp>
        <p:nvSpPr>
          <p:cNvPr id="8" name="Espace réservé du contenu 7"/>
          <p:cNvSpPr txBox="1">
            <a:spLocks/>
          </p:cNvSpPr>
          <p:nvPr/>
        </p:nvSpPr>
        <p:spPr bwMode="auto">
          <a:xfrm>
            <a:off x="-20983" y="2202155"/>
            <a:ext cx="8953570" cy="1783805"/>
          </a:xfrm>
          <a:prstGeom prst="rect">
            <a:avLst/>
          </a:prstGeom>
          <a:solidFill>
            <a:srgbClr val="00B050"/>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solidFill>
                  <a:schemeClr val="bg1">
                    <a:lumMod val="95000"/>
                  </a:schemeClr>
                </a:solidFill>
              </a:rPr>
              <a:t>Une fois la notion de clause abusive étant introduite dans le système de protection des consommateurs, elle reste sans effet si elle ne sera pas identifié par une définition claire et précise en tenant compte de quelques critères bien définis afin d’éviter toutes complication en pratique. .  </a:t>
            </a:r>
          </a:p>
        </p:txBody>
      </p:sp>
      <p:sp>
        <p:nvSpPr>
          <p:cNvPr id="4" name="Flèche vers le bas 3"/>
          <p:cNvSpPr/>
          <p:nvPr/>
        </p:nvSpPr>
        <p:spPr bwMode="auto">
          <a:xfrm>
            <a:off x="3884514" y="1223747"/>
            <a:ext cx="484632" cy="978408"/>
          </a:xfrm>
          <a:prstGeom prst="downArrow">
            <a:avLst/>
          </a:prstGeom>
          <a:solidFill>
            <a:schemeClr val="accent6">
              <a:lumMod val="60000"/>
              <a:lumOff val="40000"/>
            </a:scheme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9" name="Flèche vers le bas 8"/>
          <p:cNvSpPr/>
          <p:nvPr/>
        </p:nvSpPr>
        <p:spPr bwMode="auto">
          <a:xfrm>
            <a:off x="3878293" y="3938218"/>
            <a:ext cx="484632" cy="978408"/>
          </a:xfrm>
          <a:prstGeom prst="downArrow">
            <a:avLst/>
          </a:prstGeom>
          <a:solidFill>
            <a:srgbClr val="A45A1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i="0" u="none" strike="noStrike" normalizeH="0" baseline="0" smtClean="0">
              <a:ln w="0"/>
              <a:solidFill>
                <a:schemeClr val="tx1"/>
              </a:solidFill>
              <a:effectLst>
                <a:outerShdw blurRad="38100" dist="19050" dir="2700000" algn="tl" rotWithShape="0">
                  <a:schemeClr val="dk1">
                    <a:alpha val="40000"/>
                  </a:schemeClr>
                </a:outerShdw>
              </a:effectLst>
              <a:latin typeface="Times New Roman" pitchFamily="18" charset="0"/>
              <a:ea typeface="굴림" pitchFamily="34" charset="-127"/>
            </a:endParaRPr>
          </a:p>
        </p:txBody>
      </p:sp>
      <p:pic>
        <p:nvPicPr>
          <p:cNvPr id="10" name="Audio 9">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
        <p:nvSpPr>
          <p:cNvPr id="11" name="Text Box 2"/>
          <p:cNvSpPr txBox="1">
            <a:spLocks noChangeArrowheads="1"/>
          </p:cNvSpPr>
          <p:nvPr/>
        </p:nvSpPr>
        <p:spPr bwMode="auto">
          <a:xfrm>
            <a:off x="0" y="6404916"/>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sp>
        <p:nvSpPr>
          <p:cNvPr id="12" name="ZoneTexte 11"/>
          <p:cNvSpPr txBox="1"/>
          <p:nvPr/>
        </p:nvSpPr>
        <p:spPr>
          <a:xfrm>
            <a:off x="3137883" y="5097687"/>
            <a:ext cx="1965452" cy="400110"/>
          </a:xfrm>
          <a:prstGeom prst="rect">
            <a:avLst/>
          </a:prstGeom>
          <a:solidFill>
            <a:schemeClr val="accent1">
              <a:lumMod val="60000"/>
              <a:lumOff val="40000"/>
            </a:schemeClr>
          </a:solidFill>
          <a:ln>
            <a:solidFill>
              <a:srgbClr val="FF0000"/>
            </a:solidFill>
          </a:ln>
        </p:spPr>
        <p:txBody>
          <a:bodyPr wrap="square" rtlCol="0">
            <a:spAutoFit/>
          </a:bodyPr>
          <a:lstStyle/>
          <a:p>
            <a:pPr algn="ctr"/>
            <a:r>
              <a:rPr lang="fr-FR" sz="2000" b="1" dirty="0" smtClean="0">
                <a:solidFill>
                  <a:srgbClr val="7030A0"/>
                </a:solidFill>
              </a:rPr>
              <a:t>CONCLUSION</a:t>
            </a:r>
            <a:endParaRPr lang="fr-FR" sz="2000" b="1" dirty="0">
              <a:solidFill>
                <a:srgbClr val="7030A0"/>
              </a:solidFill>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3638">
        <p14:prism isContent="1"/>
      </p:transition>
    </mc:Choice>
    <mc:Fallback>
      <p:transition spd="slow" advTm="3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10"/>
                </p:tgtEl>
              </p:cMediaNode>
            </p:video>
          </p:childTnLst>
        </p:cTn>
      </p:par>
    </p:tnLst>
    <p:bldLst>
      <p:bldP spid="6" grpId="0" animBg="1"/>
      <p:bldP spid="8"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Grp="1" noChangeArrowheads="1"/>
          </p:cNvSpPr>
          <p:nvPr>
            <p:ph type="title"/>
          </p:nvPr>
        </p:nvSpPr>
        <p:spPr bwMode="auto">
          <a:xfrm>
            <a:off x="225909" y="91926"/>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dirty="0" smtClean="0">
                <a:solidFill>
                  <a:srgbClr val="C00000"/>
                </a:solidFill>
                <a:latin typeface="Times New Roman" panose="02020603050405020304" pitchFamily="18" charset="0"/>
                <a:ea typeface="Calibri" pitchFamily="34" charset="0"/>
                <a:cs typeface="Times New Roman" panose="02020603050405020304" pitchFamily="18" charset="0"/>
              </a:rPr>
              <a:t>Conclusion </a:t>
            </a:r>
            <a:endPar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7" name="Espace réservé du contenu 7"/>
          <p:cNvSpPr txBox="1">
            <a:spLocks/>
          </p:cNvSpPr>
          <p:nvPr/>
        </p:nvSpPr>
        <p:spPr bwMode="auto">
          <a:xfrm>
            <a:off x="93426" y="940477"/>
            <a:ext cx="8953570" cy="591109"/>
          </a:xfrm>
          <a:prstGeom prst="rect">
            <a:avLst/>
          </a:prstGeom>
          <a:solidFill>
            <a:srgbClr val="00B050"/>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solidFill>
                  <a:schemeClr val="bg1">
                    <a:lumMod val="95000"/>
                  </a:schemeClr>
                </a:solidFill>
              </a:rPr>
              <a:t>Compte tenu de tout ce qui précède on peut conclure que: </a:t>
            </a:r>
          </a:p>
        </p:txBody>
      </p:sp>
      <p:sp>
        <p:nvSpPr>
          <p:cNvPr id="9" name="Text Box 2"/>
          <p:cNvSpPr txBox="1">
            <a:spLocks noChangeArrowheads="1"/>
          </p:cNvSpPr>
          <p:nvPr/>
        </p:nvSpPr>
        <p:spPr bwMode="auto">
          <a:xfrm>
            <a:off x="117480" y="1770537"/>
            <a:ext cx="8905461" cy="4004227"/>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pPr marL="342900" indent="-342900">
              <a:buFont typeface="Wingdings" panose="05000000000000000000" pitchFamily="2" charset="2"/>
              <a:buChar char="v"/>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Le contrat de consommation est un contrat déséquilibré de nature,</a:t>
            </a:r>
          </a:p>
          <a:p>
            <a:pPr marL="342900" indent="-342900">
              <a:buFont typeface="Wingdings" panose="05000000000000000000" pitchFamily="2" charset="2"/>
              <a:buChar char="v"/>
            </a:pPr>
            <a:r>
              <a:rPr lang="fr-FR" sz="2400" kern="0" dirty="0">
                <a:solidFill>
                  <a:srgbClr val="C00000"/>
                </a:solidFill>
                <a:latin typeface="Times New Roman" panose="02020603050405020304" pitchFamily="18" charset="0"/>
                <a:ea typeface="Calibri" pitchFamily="34" charset="0"/>
                <a:cs typeface="Times New Roman" panose="02020603050405020304" pitchFamily="18" charset="0"/>
              </a:rPr>
              <a:t> </a:t>
            </a: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il s’agit d’une véritable différence qui fait la distinction entre les eux parties contractantes: </a:t>
            </a:r>
          </a:p>
          <a:p>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a:p>
            <a:pPr marL="457200" indent="-457200">
              <a:buFont typeface="+mj-lt"/>
              <a:buAutoNum type="arabicPeriod"/>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Un professionnel qui se présente fort, par</a:t>
            </a:r>
          </a:p>
          <a:p>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a:p>
            <a:pPr marL="342900" indent="-342900">
              <a:buFont typeface="Wingdings" panose="05000000000000000000" pitchFamily="2" charset="2"/>
              <a:buChar char="ü"/>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Ses compétences techniques,</a:t>
            </a:r>
          </a:p>
          <a:p>
            <a:pPr marL="342900" indent="-342900">
              <a:buFont typeface="Wingdings" panose="05000000000000000000" pitchFamily="2" charset="2"/>
              <a:buChar char="ü"/>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Ses capacités financières.              Position dominante </a:t>
            </a:r>
          </a:p>
          <a:p>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3" name="Accolade fermante 2"/>
          <p:cNvSpPr/>
          <p:nvPr/>
        </p:nvSpPr>
        <p:spPr bwMode="auto">
          <a:xfrm>
            <a:off x="4492487" y="5334683"/>
            <a:ext cx="155448" cy="914400"/>
          </a:xfrm>
          <a:prstGeom prst="rightBrac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4" name="Accolade fermante 3"/>
          <p:cNvSpPr/>
          <p:nvPr/>
        </p:nvSpPr>
        <p:spPr bwMode="auto">
          <a:xfrm>
            <a:off x="4407903" y="4363471"/>
            <a:ext cx="480064" cy="1137899"/>
          </a:xfrm>
          <a:prstGeom prst="rightBrac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pic>
        <p:nvPicPr>
          <p:cNvPr id="10" name="Audio 9">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
        <p:nvSpPr>
          <p:cNvPr id="11" name="Text Box 2"/>
          <p:cNvSpPr txBox="1">
            <a:spLocks noChangeArrowheads="1"/>
          </p:cNvSpPr>
          <p:nvPr/>
        </p:nvSpPr>
        <p:spPr bwMode="auto">
          <a:xfrm>
            <a:off x="51841" y="6422377"/>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spTree>
    <p:custDataLst>
      <p:tags r:id="rId1"/>
    </p:custDataLst>
    <p:extLst>
      <p:ext uri="{BB962C8B-B14F-4D97-AF65-F5344CB8AC3E}">
        <p14:creationId xmlns:p14="http://schemas.microsoft.com/office/powerpoint/2010/main" xmlns="" val="2854070307"/>
      </p:ext>
    </p:extLst>
  </p:cSld>
  <p:clrMapOvr>
    <a:masterClrMapping/>
  </p:clrMapOvr>
  <mc:AlternateContent xmlns:mc="http://schemas.openxmlformats.org/markup-compatibility/2006">
    <mc:Choice xmlns:p14="http://schemas.microsoft.com/office/powerpoint/2010/main" xmlns="" Requires="p14">
      <p:transition spd="slow" p14:dur="2000" advTm="6270">
        <p14:prism isContent="1"/>
      </p:transition>
    </mc:Choice>
    <mc:Fallback>
      <p:transition spd="slow" advTm="6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endCondLst>
                    <p:cond evt="onStopAudio" delay="0">
                      <p:tgtEl>
                        <p:sldTgt/>
                      </p:tgtEl>
                    </p:cond>
                  </p:endCondLst>
                </p:cTn>
                <p:tgtEl>
                  <p:spTgt spid="10"/>
                </p:tgtEl>
              </p:cMediaNode>
            </p:video>
          </p:childTnLst>
        </p:cTn>
      </p:par>
    </p:tnLst>
    <p:bldLst>
      <p:bldP spid="6" grpId="0" animBg="1"/>
      <p:bldP spid="7" grpId="0" animBg="1"/>
      <p:bldP spid="9" grpId="0" animBg="1"/>
      <p:bldP spid="4"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Grp="1" noChangeArrowheads="1"/>
          </p:cNvSpPr>
          <p:nvPr>
            <p:ph type="title"/>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dirty="0" smtClean="0">
                <a:solidFill>
                  <a:srgbClr val="C00000"/>
                </a:solidFill>
                <a:latin typeface="Times New Roman" panose="02020603050405020304" pitchFamily="18" charset="0"/>
                <a:ea typeface="Calibri" pitchFamily="34" charset="0"/>
                <a:cs typeface="Times New Roman" panose="02020603050405020304" pitchFamily="18" charset="0"/>
              </a:rPr>
              <a:t>Conclusion </a:t>
            </a:r>
            <a:endPar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9" name="Text Box 2"/>
          <p:cNvSpPr txBox="1">
            <a:spLocks noChangeArrowheads="1"/>
          </p:cNvSpPr>
          <p:nvPr/>
        </p:nvSpPr>
        <p:spPr bwMode="auto">
          <a:xfrm>
            <a:off x="45278" y="1626010"/>
            <a:ext cx="8905461" cy="4004227"/>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Un consommateur qui se trouve en position faible par:</a:t>
            </a:r>
          </a:p>
          <a:p>
            <a:pPr marL="342900" indent="-342900">
              <a:buFont typeface="Wingdings" panose="05000000000000000000" pitchFamily="2" charset="2"/>
              <a:buChar char="v"/>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Son ignorance,</a:t>
            </a:r>
          </a:p>
          <a:p>
            <a:pPr marL="342900" indent="-342900">
              <a:buFont typeface="Wingdings" panose="05000000000000000000" pitchFamily="2" charset="2"/>
              <a:buChar char="v"/>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Ses facultés financières,</a:t>
            </a:r>
          </a:p>
          <a:p>
            <a:endPar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endParaRPr>
          </a:p>
          <a:p>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Cette situation de déséquilibre contractuel dans une économie de marche ouverte  une raison pour laquelle le législateur Algérien doit intervenir pour réadapter les textes règlementaires à chaque fois si nécessaires. </a:t>
            </a:r>
          </a:p>
        </p:txBody>
      </p:sp>
      <p:sp>
        <p:nvSpPr>
          <p:cNvPr id="3" name="Accolade fermante 2"/>
          <p:cNvSpPr/>
          <p:nvPr/>
        </p:nvSpPr>
        <p:spPr bwMode="auto">
          <a:xfrm>
            <a:off x="4492487" y="5334683"/>
            <a:ext cx="155448" cy="914400"/>
          </a:xfrm>
          <a:prstGeom prst="rightBrac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cxnSp>
        <p:nvCxnSpPr>
          <p:cNvPr id="10" name="Connecteur en arc 9"/>
          <p:cNvCxnSpPr/>
          <p:nvPr/>
        </p:nvCxnSpPr>
        <p:spPr bwMode="auto">
          <a:xfrm>
            <a:off x="3843130" y="1139686"/>
            <a:ext cx="804805" cy="251792"/>
          </a:xfrm>
          <a:prstGeom prst="curvedConnector3">
            <a:avLst/>
          </a:prstGeom>
          <a:noFill/>
          <a:ln w="9525" cap="flat" cmpd="sng" algn="ctr">
            <a:solidFill>
              <a:srgbClr val="FF0000"/>
            </a:solidFill>
            <a:prstDash val="solid"/>
            <a:round/>
            <a:headEnd type="none" w="med" len="med"/>
            <a:tailEnd type="none" w="med" len="med"/>
          </a:ln>
          <a:effectLst/>
        </p:spPr>
      </p:cxnSp>
      <p:cxnSp>
        <p:nvCxnSpPr>
          <p:cNvPr id="15" name="Connecteur en angle 14"/>
          <p:cNvCxnSpPr/>
          <p:nvPr/>
        </p:nvCxnSpPr>
        <p:spPr bwMode="auto">
          <a:xfrm>
            <a:off x="1150937" y="1007639"/>
            <a:ext cx="1378226" cy="501105"/>
          </a:xfrm>
          <a:prstGeom prst="bentConnector3">
            <a:avLst/>
          </a:prstGeom>
          <a:noFill/>
          <a:ln w="9525" cap="flat" cmpd="sng" algn="ctr">
            <a:solidFill>
              <a:srgbClr val="002060"/>
            </a:solidFill>
            <a:prstDash val="solid"/>
            <a:round/>
            <a:headEnd type="triangle"/>
            <a:tailEnd type="triangle"/>
          </a:ln>
          <a:effectLst/>
        </p:spPr>
      </p:cxnSp>
      <p:cxnSp>
        <p:nvCxnSpPr>
          <p:cNvPr id="20" name="Connecteur en arc 19"/>
          <p:cNvCxnSpPr/>
          <p:nvPr/>
        </p:nvCxnSpPr>
        <p:spPr bwMode="auto">
          <a:xfrm>
            <a:off x="6824870" y="1057168"/>
            <a:ext cx="675860" cy="451576"/>
          </a:xfrm>
          <a:prstGeom prst="curvedConnector3">
            <a:avLst/>
          </a:prstGeom>
          <a:noFill/>
          <a:ln w="9525" cap="flat" cmpd="sng" algn="ctr">
            <a:solidFill>
              <a:srgbClr val="2B7C02"/>
            </a:solidFill>
            <a:prstDash val="solid"/>
            <a:round/>
            <a:headEnd type="triangle"/>
            <a:tailEnd type="triangle"/>
          </a:ln>
          <a:effectLst/>
        </p:spPr>
      </p:cxnSp>
      <p:pic>
        <p:nvPicPr>
          <p:cNvPr id="22" name="Audio 2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
        <p:nvSpPr>
          <p:cNvPr id="23" name="Text Box 2"/>
          <p:cNvSpPr txBox="1">
            <a:spLocks noChangeArrowheads="1"/>
          </p:cNvSpPr>
          <p:nvPr/>
        </p:nvSpPr>
        <p:spPr bwMode="auto">
          <a:xfrm>
            <a:off x="0"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spTree>
    <p:custDataLst>
      <p:tags r:id="rId1"/>
    </p:custDataLst>
    <p:extLst>
      <p:ext uri="{BB962C8B-B14F-4D97-AF65-F5344CB8AC3E}">
        <p14:creationId xmlns:p14="http://schemas.microsoft.com/office/powerpoint/2010/main" xmlns="" val="4050966323"/>
      </p:ext>
    </p:extLst>
  </p:cSld>
  <p:clrMapOvr>
    <a:masterClrMapping/>
  </p:clrMapOvr>
  <mc:AlternateContent xmlns:mc="http://schemas.openxmlformats.org/markup-compatibility/2006">
    <mc:Choice xmlns:p14="http://schemas.microsoft.com/office/powerpoint/2010/main" xmlns="" Requires="p14">
      <p:transition spd="slow" p14:dur="2000" advTm="4260">
        <p14:prism isContent="1"/>
      </p:transition>
    </mc:Choice>
    <mc:Fallback>
      <p:transition spd="slow" advTm="4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22"/>
                </p:tgtEl>
              </p:cMediaNode>
            </p:video>
          </p:childTnLst>
        </p:cTn>
      </p:par>
    </p:tnLst>
    <p:bldLst>
      <p:bldP spid="6" grpId="0" animBg="1"/>
      <p:bldP spid="9"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Grp="1" noChangeArrowheads="1"/>
          </p:cNvSpPr>
          <p:nvPr>
            <p:ph type="title"/>
          </p:nvPr>
        </p:nvSpPr>
        <p:spPr bwMode="auto">
          <a:xfrm>
            <a:off x="117480" y="134999"/>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dirty="0" smtClean="0">
                <a:solidFill>
                  <a:srgbClr val="C00000"/>
                </a:solidFill>
                <a:latin typeface="Times New Roman" panose="02020603050405020304" pitchFamily="18" charset="0"/>
                <a:ea typeface="Calibri" pitchFamily="34" charset="0"/>
                <a:cs typeface="Times New Roman" panose="02020603050405020304" pitchFamily="18" charset="0"/>
              </a:rPr>
              <a:t>Conclusion </a:t>
            </a:r>
            <a:endPar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9" name="Text Box 2"/>
          <p:cNvSpPr txBox="1">
            <a:spLocks noChangeArrowheads="1"/>
          </p:cNvSpPr>
          <p:nvPr/>
        </p:nvSpPr>
        <p:spPr bwMode="auto">
          <a:xfrm>
            <a:off x="39756" y="1196212"/>
            <a:ext cx="8905461" cy="4384675"/>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Remarques:</a:t>
            </a:r>
          </a:p>
          <a:p>
            <a:pPr marL="457200" indent="-457200">
              <a:buFont typeface="+mj-lt"/>
              <a:buAutoNum type="arabicPeriod"/>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Les règles de droit à la consommation ne bouleversent pas l’économie par contre, elles cherchent à lutter contre les abus que celles-ci pouvait engendrer,</a:t>
            </a:r>
          </a:p>
          <a:p>
            <a:pPr marL="457200" indent="-457200">
              <a:buFont typeface="+mj-lt"/>
              <a:buAutoNum type="arabicPeriod"/>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Elles ne suppriment pas les principes du droit civil, mais elles les complètent par des règles de nature à rétablir le déséquilibre figurant dans les relations naturellement inégales,</a:t>
            </a:r>
          </a:p>
          <a:p>
            <a:pPr marL="457200" indent="-457200">
              <a:buFont typeface="+mj-lt"/>
              <a:buAutoNum type="arabicPeriod"/>
            </a:pPr>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Le législateur doit octroyer des attributions beaucoup plus larges aux associations des consommateurs afin qu’elles puissent jouer le rôle de protecteur      </a:t>
            </a:r>
          </a:p>
        </p:txBody>
      </p:sp>
      <p:sp>
        <p:nvSpPr>
          <p:cNvPr id="3" name="Accolade fermante 2"/>
          <p:cNvSpPr/>
          <p:nvPr/>
        </p:nvSpPr>
        <p:spPr bwMode="auto">
          <a:xfrm>
            <a:off x="4492487" y="5334683"/>
            <a:ext cx="155448" cy="914400"/>
          </a:xfrm>
          <a:prstGeom prst="rightBrac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pic>
        <p:nvPicPr>
          <p:cNvPr id="4" name="Audio 3">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
        <p:nvSpPr>
          <p:cNvPr id="10" name="Text Box 2"/>
          <p:cNvSpPr txBox="1">
            <a:spLocks noChangeArrowheads="1"/>
          </p:cNvSpPr>
          <p:nvPr/>
        </p:nvSpPr>
        <p:spPr bwMode="auto">
          <a:xfrm>
            <a:off x="39756" y="6365875"/>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spTree>
    <p:custDataLst>
      <p:tags r:id="rId1"/>
    </p:custDataLst>
    <p:extLst>
      <p:ext uri="{BB962C8B-B14F-4D97-AF65-F5344CB8AC3E}">
        <p14:creationId xmlns:p14="http://schemas.microsoft.com/office/powerpoint/2010/main" xmlns="" val="984481490"/>
      </p:ext>
    </p:extLst>
  </p:cSld>
  <p:clrMapOvr>
    <a:masterClrMapping/>
  </p:clrMapOvr>
  <mc:AlternateContent xmlns:mc="http://schemas.openxmlformats.org/markup-compatibility/2006">
    <mc:Choice xmlns:p14="http://schemas.microsoft.com/office/powerpoint/2010/main" xmlns="" Requires="p14">
      <p:transition spd="slow" p14:dur="2000" advTm="2640">
        <p14:prism isContent="1"/>
      </p:transition>
    </mc:Choice>
    <mc:Fallback>
      <p:transition spd="slow" advTm="2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4"/>
                </p:tgtEl>
              </p:cMediaNode>
            </p:video>
          </p:childTnLst>
        </p:cTn>
      </p:par>
    </p:tnLst>
    <p:bldLst>
      <p:bldP spid="6"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Grp="1" noChangeArrowheads="1"/>
          </p:cNvSpPr>
          <p:nvPr>
            <p:ph type="title"/>
          </p:nvPr>
        </p:nvSpPr>
        <p:spPr bwMode="auto">
          <a:xfrm>
            <a:off x="225909" y="280773"/>
            <a:ext cx="8286474"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dirty="0" smtClean="0">
                <a:solidFill>
                  <a:srgbClr val="C00000"/>
                </a:solidFill>
                <a:latin typeface="Times New Roman" panose="02020603050405020304" pitchFamily="18" charset="0"/>
                <a:ea typeface="Calibri" pitchFamily="34" charset="0"/>
                <a:cs typeface="Times New Roman" panose="02020603050405020304" pitchFamily="18" charset="0"/>
              </a:rPr>
              <a:t>Conclusion </a:t>
            </a:r>
            <a:endParaRPr lang="fr-FR" sz="2400" b="1" dirty="0" smtClean="0">
              <a:solidFill>
                <a:srgbClr val="C00000"/>
              </a:solidFill>
              <a:latin typeface="Times New Roman" panose="02020603050405020304" pitchFamily="18" charset="0"/>
              <a:ea typeface="Calibri" pitchFamily="34" charset="0"/>
              <a:cs typeface="Times New Roman" panose="02020603050405020304" pitchFamily="18" charset="0"/>
            </a:endParaRPr>
          </a:p>
        </p:txBody>
      </p:sp>
      <p:sp>
        <p:nvSpPr>
          <p:cNvPr id="9" name="Text Box 2"/>
          <p:cNvSpPr txBox="1">
            <a:spLocks noChangeArrowheads="1"/>
          </p:cNvSpPr>
          <p:nvPr/>
        </p:nvSpPr>
        <p:spPr bwMode="auto">
          <a:xfrm>
            <a:off x="117480" y="2336582"/>
            <a:ext cx="8905461" cy="2998101"/>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200" b="1">
                <a:solidFill>
                  <a:srgbClr val="111111"/>
                </a:solidFill>
                <a:latin typeface="+mj-lt"/>
                <a:ea typeface="+mj-ea"/>
                <a:cs typeface="+mj-cs"/>
              </a:defRPr>
            </a:lvl1pPr>
            <a:lvl2pPr algn="l" rtl="0" fontAlgn="base">
              <a:spcBef>
                <a:spcPct val="0"/>
              </a:spcBef>
              <a:spcAft>
                <a:spcPct val="0"/>
              </a:spcAft>
              <a:defRPr sz="3200" b="1">
                <a:solidFill>
                  <a:srgbClr val="111111"/>
                </a:solidFill>
                <a:latin typeface="Verdana" pitchFamily="34" charset="0"/>
              </a:defRPr>
            </a:lvl2pPr>
            <a:lvl3pPr algn="l" rtl="0" fontAlgn="base">
              <a:spcBef>
                <a:spcPct val="0"/>
              </a:spcBef>
              <a:spcAft>
                <a:spcPct val="0"/>
              </a:spcAft>
              <a:defRPr sz="3200" b="1">
                <a:solidFill>
                  <a:srgbClr val="111111"/>
                </a:solidFill>
                <a:latin typeface="Verdana" pitchFamily="34" charset="0"/>
              </a:defRPr>
            </a:lvl3pPr>
            <a:lvl4pPr algn="l" rtl="0" fontAlgn="base">
              <a:spcBef>
                <a:spcPct val="0"/>
              </a:spcBef>
              <a:spcAft>
                <a:spcPct val="0"/>
              </a:spcAft>
              <a:defRPr sz="3200" b="1">
                <a:solidFill>
                  <a:srgbClr val="111111"/>
                </a:solidFill>
                <a:latin typeface="Verdana" pitchFamily="34" charset="0"/>
              </a:defRPr>
            </a:lvl4pPr>
            <a:lvl5pPr algn="l" rtl="0" fontAlgn="base">
              <a:spcBef>
                <a:spcPct val="0"/>
              </a:spcBef>
              <a:spcAft>
                <a:spcPct val="0"/>
              </a:spcAft>
              <a:defRPr sz="3200" b="1">
                <a:solidFill>
                  <a:srgbClr val="111111"/>
                </a:solidFill>
                <a:latin typeface="Verdana" pitchFamily="34" charset="0"/>
              </a:defRPr>
            </a:lvl5pPr>
            <a:lvl6pPr marL="457200" algn="l" rtl="0" eaLnBrk="1" fontAlgn="base" hangingPunct="1">
              <a:spcBef>
                <a:spcPct val="0"/>
              </a:spcBef>
              <a:spcAft>
                <a:spcPct val="0"/>
              </a:spcAft>
              <a:defRPr sz="3200" b="1">
                <a:solidFill>
                  <a:srgbClr val="111111"/>
                </a:solidFill>
                <a:latin typeface="Verdana" pitchFamily="34" charset="0"/>
              </a:defRPr>
            </a:lvl6pPr>
            <a:lvl7pPr marL="914400" algn="l" rtl="0" eaLnBrk="1" fontAlgn="base" hangingPunct="1">
              <a:spcBef>
                <a:spcPct val="0"/>
              </a:spcBef>
              <a:spcAft>
                <a:spcPct val="0"/>
              </a:spcAft>
              <a:defRPr sz="3200" b="1">
                <a:solidFill>
                  <a:srgbClr val="111111"/>
                </a:solidFill>
                <a:latin typeface="Verdana" pitchFamily="34" charset="0"/>
              </a:defRPr>
            </a:lvl7pPr>
            <a:lvl8pPr marL="1371600" algn="l" rtl="0" eaLnBrk="1" fontAlgn="base" hangingPunct="1">
              <a:spcBef>
                <a:spcPct val="0"/>
              </a:spcBef>
              <a:spcAft>
                <a:spcPct val="0"/>
              </a:spcAft>
              <a:defRPr sz="3200" b="1">
                <a:solidFill>
                  <a:srgbClr val="111111"/>
                </a:solidFill>
                <a:latin typeface="Verdana" pitchFamily="34" charset="0"/>
              </a:defRPr>
            </a:lvl8pPr>
            <a:lvl9pPr marL="1828800" algn="l" rtl="0" eaLnBrk="1" fontAlgn="base" hangingPunct="1">
              <a:spcBef>
                <a:spcPct val="0"/>
              </a:spcBef>
              <a:spcAft>
                <a:spcPct val="0"/>
              </a:spcAft>
              <a:defRPr sz="3200" b="1">
                <a:solidFill>
                  <a:srgbClr val="111111"/>
                </a:solidFill>
                <a:latin typeface="Verdana" pitchFamily="34" charset="0"/>
              </a:defRPr>
            </a:lvl9pPr>
          </a:lstStyle>
          <a:p>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Recommandation: </a:t>
            </a:r>
          </a:p>
          <a:p>
            <a:r>
              <a:rPr lang="fr-FR" sz="2400" kern="0" dirty="0" smtClean="0">
                <a:solidFill>
                  <a:srgbClr val="C00000"/>
                </a:solidFill>
                <a:latin typeface="Times New Roman" panose="02020603050405020304" pitchFamily="18" charset="0"/>
                <a:ea typeface="Calibri" pitchFamily="34" charset="0"/>
                <a:cs typeface="Times New Roman" panose="02020603050405020304" pitchFamily="18" charset="0"/>
              </a:rPr>
              <a:t>Il serait plus concevable d’élargir le contrôle du juge judiciaire sur les contrats de consommations, contenant des clauses abusives, par la concrétisation de l’office du juge en matière de consommation, en lui permettant de relever d’office toute clause contractuelle qui lui parait abusive et opposable aux intérêts légitimes du consommateur.    </a:t>
            </a:r>
          </a:p>
        </p:txBody>
      </p:sp>
      <p:sp>
        <p:nvSpPr>
          <p:cNvPr id="3" name="Accolade fermante 2"/>
          <p:cNvSpPr/>
          <p:nvPr/>
        </p:nvSpPr>
        <p:spPr bwMode="auto">
          <a:xfrm>
            <a:off x="4492487" y="5334683"/>
            <a:ext cx="155448" cy="914400"/>
          </a:xfrm>
          <a:prstGeom prst="rightBrac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4" name="Flèche vers le bas 3"/>
          <p:cNvSpPr/>
          <p:nvPr/>
        </p:nvSpPr>
        <p:spPr bwMode="auto">
          <a:xfrm>
            <a:off x="4007855" y="1035707"/>
            <a:ext cx="484632" cy="978408"/>
          </a:xfrm>
          <a:prstGeom prst="downArrow">
            <a:avLst/>
          </a:prstGeom>
          <a:solidFill>
            <a:schemeClr val="tx2">
              <a:lumMod val="75000"/>
            </a:schemeClr>
          </a:solidFill>
          <a:ln w="9525" cap="flat" cmpd="sng" algn="ctr">
            <a:solidFill>
              <a:srgbClr val="2B7C0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pic>
        <p:nvPicPr>
          <p:cNvPr id="8" name="Audio 7">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
        <p:nvSpPr>
          <p:cNvPr id="10" name="Text Box 2"/>
          <p:cNvSpPr txBox="1">
            <a:spLocks noChangeArrowheads="1"/>
          </p:cNvSpPr>
          <p:nvPr/>
        </p:nvSpPr>
        <p:spPr bwMode="auto">
          <a:xfrm>
            <a:off x="0" y="6395864"/>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spTree>
    <p:custDataLst>
      <p:tags r:id="rId1"/>
    </p:custDataLst>
    <p:extLst>
      <p:ext uri="{BB962C8B-B14F-4D97-AF65-F5344CB8AC3E}">
        <p14:creationId xmlns:p14="http://schemas.microsoft.com/office/powerpoint/2010/main" xmlns="" val="3917386226"/>
      </p:ext>
    </p:extLst>
  </p:cSld>
  <p:clrMapOvr>
    <a:masterClrMapping/>
  </p:clrMapOvr>
  <mc:AlternateContent xmlns:mc="http://schemas.openxmlformats.org/markup-compatibility/2006">
    <mc:Choice xmlns:p14="http://schemas.microsoft.com/office/powerpoint/2010/main" xmlns="" Requires="p14">
      <p:transition spd="slow" p14:dur="2000" advTm="2936">
        <p14:prism isContent="1"/>
      </p:transition>
    </mc:Choice>
    <mc:Fallback>
      <p:transition spd="slow" advTm="29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8"/>
                </p:tgtEl>
              </p:cMediaNode>
            </p:video>
          </p:childTnLst>
        </p:cTn>
      </p:par>
    </p:tnLst>
    <p:bldLst>
      <p:bldP spid="6"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
        <p:nvSpPr>
          <p:cNvPr id="8" name="Text Box 2"/>
          <p:cNvSpPr txBox="1">
            <a:spLocks noChangeArrowheads="1"/>
          </p:cNvSpPr>
          <p:nvPr/>
        </p:nvSpPr>
        <p:spPr bwMode="auto">
          <a:xfrm>
            <a:off x="1073363" y="6337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sp>
        <p:nvSpPr>
          <p:cNvPr id="9" name="Titre 8"/>
          <p:cNvSpPr>
            <a:spLocks noGrp="1"/>
          </p:cNvSpPr>
          <p:nvPr>
            <p:ph type="title"/>
          </p:nvPr>
        </p:nvSpPr>
        <p:spPr>
          <a:xfrm>
            <a:off x="122987" y="465138"/>
            <a:ext cx="8928248" cy="609600"/>
          </a:xfrm>
          <a:solidFill>
            <a:srgbClr val="A45A10"/>
          </a:solidFill>
        </p:spPr>
        <p:txBody>
          <a:bodyPr/>
          <a:lstStyle/>
          <a:p>
            <a:r>
              <a:rPr lang="fr-FR" sz="2800" dirty="0" smtClean="0">
                <a:solidFill>
                  <a:srgbClr val="002060"/>
                </a:solidFill>
                <a:latin typeface="Times New Roman" panose="02020603050405020304" pitchFamily="18" charset="0"/>
                <a:cs typeface="Times New Roman" panose="02020603050405020304" pitchFamily="18" charset="0"/>
              </a:rPr>
              <a:t>DIRECTION DE COMMERCE W. CONSTANTINE</a:t>
            </a:r>
            <a:endParaRPr lang="fr-FR" sz="2800" dirty="0">
              <a:solidFill>
                <a:srgbClr val="002060"/>
              </a:solidFill>
              <a:latin typeface="Times New Roman" panose="02020603050405020304" pitchFamily="18" charset="0"/>
              <a:cs typeface="Times New Roman" panose="02020603050405020304" pitchFamily="18" charset="0"/>
            </a:endParaRPr>
          </a:p>
        </p:txBody>
      </p:sp>
      <p:sp>
        <p:nvSpPr>
          <p:cNvPr id="11" name="Espace réservé du contenu 2"/>
          <p:cNvSpPr txBox="1">
            <a:spLocks noGrp="1"/>
          </p:cNvSpPr>
          <p:nvPr>
            <p:ph idx="1"/>
          </p:nvPr>
        </p:nvSpPr>
        <p:spPr>
          <a:xfrm>
            <a:off x="778358" y="1271587"/>
            <a:ext cx="7340600" cy="4275138"/>
          </a:xfrm>
          <a:prstGeom prst="rect">
            <a:avLst/>
          </a:prstGeom>
          <a:solidFill>
            <a:schemeClr val="accent2">
              <a:lumMod val="90000"/>
            </a:schemeClr>
          </a:solidFill>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just"/>
            <a:endParaRPr lang="fr-FR" dirty="0" smtClean="0"/>
          </a:p>
          <a:p>
            <a:pPr lvl="0" algn="ctr">
              <a:buNone/>
              <a:defRPr/>
            </a:pPr>
            <a:r>
              <a:rPr lang="fr-FR" sz="3600" b="0" dirty="0" smtClean="0">
                <a:ln w="10541" cmpd="sng">
                  <a:solidFill>
                    <a:schemeClr val="accent1">
                      <a:shade val="88000"/>
                      <a:satMod val="110000"/>
                    </a:schemeClr>
                  </a:solidFill>
                  <a:prstDash val="solid"/>
                </a:ln>
                <a:solidFill>
                  <a:srgbClr val="002060"/>
                </a:solidFill>
                <a:latin typeface="Arial Black" panose="020B0A04020102020204" pitchFamily="34" charset="0"/>
                <a:cs typeface="Times New Roman" panose="02020603050405020304" pitchFamily="18" charset="0"/>
              </a:rPr>
              <a:t>ON </a:t>
            </a:r>
            <a:r>
              <a:rPr lang="fr-FR" sz="3600" b="0" dirty="0">
                <a:ln w="10541" cmpd="sng">
                  <a:solidFill>
                    <a:schemeClr val="accent1">
                      <a:shade val="88000"/>
                      <a:satMod val="110000"/>
                    </a:schemeClr>
                  </a:solidFill>
                  <a:prstDash val="solid"/>
                </a:ln>
                <a:solidFill>
                  <a:srgbClr val="002060"/>
                </a:solidFill>
                <a:latin typeface="Arial Black" panose="020B0A04020102020204" pitchFamily="34" charset="0"/>
                <a:cs typeface="Times New Roman" panose="02020603050405020304" pitchFamily="18" charset="0"/>
              </a:rPr>
              <a:t>VOUS REMERCIE POUR </a:t>
            </a:r>
          </a:p>
          <a:p>
            <a:pPr lvl="0" algn="ctr">
              <a:buNone/>
              <a:defRPr/>
            </a:pPr>
            <a:endParaRPr lang="fr-FR" sz="3600" b="0" dirty="0">
              <a:ln w="10541" cmpd="sng">
                <a:solidFill>
                  <a:schemeClr val="accent1">
                    <a:shade val="88000"/>
                    <a:satMod val="110000"/>
                  </a:schemeClr>
                </a:solidFill>
                <a:prstDash val="solid"/>
              </a:ln>
              <a:solidFill>
                <a:srgbClr val="002060"/>
              </a:solidFill>
              <a:latin typeface="Arial Black" panose="020B0A04020102020204" pitchFamily="34" charset="0"/>
              <a:cs typeface="Times New Roman" panose="02020603050405020304" pitchFamily="18" charset="0"/>
            </a:endParaRPr>
          </a:p>
          <a:p>
            <a:pPr lvl="0" algn="ctr">
              <a:buNone/>
              <a:defRPr/>
            </a:pPr>
            <a:r>
              <a:rPr lang="fr-FR" sz="3600" b="0" dirty="0">
                <a:ln w="10541" cmpd="sng">
                  <a:solidFill>
                    <a:schemeClr val="accent1">
                      <a:shade val="88000"/>
                      <a:satMod val="110000"/>
                    </a:schemeClr>
                  </a:solidFill>
                  <a:prstDash val="solid"/>
                </a:ln>
                <a:solidFill>
                  <a:srgbClr val="002060"/>
                </a:solidFill>
                <a:latin typeface="Arial Black" panose="020B0A04020102020204" pitchFamily="34" charset="0"/>
                <a:cs typeface="Times New Roman" panose="02020603050405020304" pitchFamily="18" charset="0"/>
              </a:rPr>
              <a:t>VOTRE AIMABLE </a:t>
            </a:r>
            <a:endParaRPr lang="fr-FR" sz="3600" b="0" dirty="0" smtClean="0">
              <a:ln w="10541" cmpd="sng">
                <a:solidFill>
                  <a:schemeClr val="accent1">
                    <a:shade val="88000"/>
                    <a:satMod val="110000"/>
                  </a:schemeClr>
                </a:solidFill>
                <a:prstDash val="solid"/>
              </a:ln>
              <a:solidFill>
                <a:srgbClr val="002060"/>
              </a:solidFill>
              <a:latin typeface="Arial Black" panose="020B0A04020102020204" pitchFamily="34" charset="0"/>
              <a:cs typeface="Times New Roman" panose="02020603050405020304" pitchFamily="18" charset="0"/>
            </a:endParaRPr>
          </a:p>
          <a:p>
            <a:pPr lvl="0" algn="ctr">
              <a:buNone/>
              <a:defRPr/>
            </a:pPr>
            <a:endParaRPr lang="fr-FR" sz="3600" b="0" dirty="0">
              <a:ln w="10541" cmpd="sng">
                <a:solidFill>
                  <a:schemeClr val="accent1">
                    <a:shade val="88000"/>
                    <a:satMod val="110000"/>
                  </a:schemeClr>
                </a:solidFill>
                <a:prstDash val="solid"/>
              </a:ln>
              <a:solidFill>
                <a:srgbClr val="002060"/>
              </a:solidFill>
              <a:latin typeface="Arial Black" panose="020B0A04020102020204" pitchFamily="34" charset="0"/>
              <a:cs typeface="Times New Roman" panose="02020603050405020304" pitchFamily="18" charset="0"/>
            </a:endParaRPr>
          </a:p>
          <a:p>
            <a:pPr lvl="0" algn="ctr">
              <a:buNone/>
              <a:defRPr/>
            </a:pPr>
            <a:r>
              <a:rPr lang="fr-FR" sz="3600" b="0" dirty="0" smtClean="0">
                <a:ln w="10541" cmpd="sng">
                  <a:solidFill>
                    <a:schemeClr val="accent1">
                      <a:shade val="88000"/>
                      <a:satMod val="110000"/>
                    </a:schemeClr>
                  </a:solidFill>
                  <a:prstDash val="solid"/>
                </a:ln>
                <a:solidFill>
                  <a:srgbClr val="002060"/>
                </a:solidFill>
                <a:latin typeface="Arial Black" panose="020B0A04020102020204" pitchFamily="34" charset="0"/>
                <a:cs typeface="Times New Roman" panose="02020603050405020304" pitchFamily="18" charset="0"/>
              </a:rPr>
              <a:t>ATTENTION</a:t>
            </a:r>
            <a:endParaRPr lang="fr-FR" sz="3600" b="0" dirty="0">
              <a:ln w="10541" cmpd="sng">
                <a:solidFill>
                  <a:schemeClr val="accent1">
                    <a:shade val="88000"/>
                    <a:satMod val="110000"/>
                  </a:schemeClr>
                </a:solidFill>
                <a:prstDash val="solid"/>
              </a:ln>
              <a:solidFill>
                <a:srgbClr val="002060"/>
              </a:solidFill>
              <a:latin typeface="Arial Black" panose="020B0A04020102020204" pitchFamily="34" charset="0"/>
              <a:cs typeface="Times New Roman" panose="02020603050405020304" pitchFamily="18" charset="0"/>
            </a:endParaRPr>
          </a:p>
          <a:p>
            <a:pPr algn="ctr">
              <a:buFont typeface="Wingdings 2"/>
              <a:buNone/>
            </a:pPr>
            <a:r>
              <a:rPr lang="fr-FR"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rPr>
              <a:t/>
            </a:r>
            <a:br>
              <a:rPr lang="fr-FR"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rPr>
            </a:br>
            <a:endParaRPr lang="fr-FR" sz="3600" dirty="0" smtClean="0">
              <a:latin typeface="Arial Black" panose="020B0A04020102020204" pitchFamily="34" charset="0"/>
            </a:endParaRPr>
          </a:p>
          <a:p>
            <a:pPr algn="just">
              <a:buFont typeface="Wingdings 2"/>
              <a:buNone/>
            </a:pPr>
            <a:endParaRPr lang="fr-FR" dirty="0"/>
          </a:p>
        </p:txBody>
      </p:sp>
      <p:pic>
        <p:nvPicPr>
          <p:cNvPr id="12" name="Picture 11" descr="C:\Users\acer\AppData\Local\Microsoft\Windows\Temporary Internet Files\Content.IE5\JW0M1902\MC900434479[1].wmf"/>
          <p:cNvPicPr>
            <a:picLocks noChangeAspect="1" noChangeArrowheads="1"/>
          </p:cNvPicPr>
          <p:nvPr/>
        </p:nvPicPr>
        <p:blipFill>
          <a:blip r:embed="rId7"/>
          <a:srcRect/>
          <a:stretch>
            <a:fillRect/>
          </a:stretch>
        </p:blipFill>
        <p:spPr bwMode="auto">
          <a:xfrm>
            <a:off x="122987" y="5546725"/>
            <a:ext cx="1828800" cy="7905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4878">
        <p14:prism isContent="1"/>
      </p:transition>
    </mc:Choice>
    <mc:Fallback>
      <p:transition spd="slow" advTm="4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bg/>
                                          </p:spTgt>
                                        </p:tgtEl>
                                        <p:attrNameLst>
                                          <p:attrName>style.visibility</p:attrName>
                                        </p:attrNameLst>
                                      </p:cBhvr>
                                      <p:to>
                                        <p:strVal val="visible"/>
                                      </p:to>
                                    </p:set>
                                    <p:animEffect transition="in" filter="fade">
                                      <p:cBhvr>
                                        <p:cTn id="25" dur="1000"/>
                                        <p:tgtEl>
                                          <p:spTgt spid="11">
                                            <p:bg/>
                                          </p:spTgt>
                                        </p:tgtEl>
                                      </p:cBhvr>
                                    </p:animEffect>
                                    <p:anim calcmode="lin" valueType="num">
                                      <p:cBhvr>
                                        <p:cTn id="26" dur="1000" fill="hold"/>
                                        <p:tgtEl>
                                          <p:spTgt spid="11">
                                            <p:bg/>
                                          </p:spTgt>
                                        </p:tgtEl>
                                        <p:attrNameLst>
                                          <p:attrName>ppt_x</p:attrName>
                                        </p:attrNameLst>
                                      </p:cBhvr>
                                      <p:tavLst>
                                        <p:tav tm="0">
                                          <p:val>
                                            <p:strVal val="#ppt_x"/>
                                          </p:val>
                                        </p:tav>
                                        <p:tav tm="100000">
                                          <p:val>
                                            <p:strVal val="#ppt_x"/>
                                          </p:val>
                                        </p:tav>
                                      </p:tavLst>
                                    </p:anim>
                                    <p:anim calcmode="lin" valueType="num">
                                      <p:cBhvr>
                                        <p:cTn id="27" dur="100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1000"/>
                                        <p:tgtEl>
                                          <p:spTgt spid="11">
                                            <p:txEl>
                                              <p:pRg st="1" end="1"/>
                                            </p:txEl>
                                          </p:spTgt>
                                        </p:tgtEl>
                                      </p:cBhvr>
                                    </p:animEffect>
                                    <p:anim calcmode="lin" valueType="num">
                                      <p:cBhvr>
                                        <p:cTn id="3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1000"/>
                                        <p:tgtEl>
                                          <p:spTgt spid="11">
                                            <p:txEl>
                                              <p:pRg st="3" end="3"/>
                                            </p:txEl>
                                          </p:spTgt>
                                        </p:tgtEl>
                                      </p:cBhvr>
                                    </p:animEffect>
                                    <p:anim calcmode="lin" valueType="num">
                                      <p:cBhvr>
                                        <p:cTn id="4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xEl>
                                              <p:pRg st="5" end="5"/>
                                            </p:txEl>
                                          </p:spTgt>
                                        </p:tgtEl>
                                        <p:attrNameLst>
                                          <p:attrName>style.visibility</p:attrName>
                                        </p:attrNameLst>
                                      </p:cBhvr>
                                      <p:to>
                                        <p:strVal val="visible"/>
                                      </p:to>
                                    </p:set>
                                    <p:animEffect transition="in" filter="fade">
                                      <p:cBhvr>
                                        <p:cTn id="46" dur="1000"/>
                                        <p:tgtEl>
                                          <p:spTgt spid="11">
                                            <p:txEl>
                                              <p:pRg st="5" end="5"/>
                                            </p:txEl>
                                          </p:spTgt>
                                        </p:tgtEl>
                                      </p:cBhvr>
                                    </p:animEffect>
                                    <p:anim calcmode="lin" valueType="num">
                                      <p:cBhvr>
                                        <p:cTn id="47"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xEl>
                                              <p:pRg st="6" end="6"/>
                                            </p:txEl>
                                          </p:spTgt>
                                        </p:tgtEl>
                                        <p:attrNameLst>
                                          <p:attrName>style.visibility</p:attrName>
                                        </p:attrNameLst>
                                      </p:cBhvr>
                                      <p:to>
                                        <p:strVal val="visible"/>
                                      </p:to>
                                    </p:set>
                                    <p:animEffect transition="in" filter="fade">
                                      <p:cBhvr>
                                        <p:cTn id="53" dur="1000"/>
                                        <p:tgtEl>
                                          <p:spTgt spid="11">
                                            <p:txEl>
                                              <p:pRg st="6" end="6"/>
                                            </p:txEl>
                                          </p:spTgt>
                                        </p:tgtEl>
                                      </p:cBhvr>
                                    </p:animEffect>
                                    <p:anim calcmode="lin" valueType="num">
                                      <p:cBhvr>
                                        <p:cTn id="54"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63" fill="hold" display="0">
                  <p:stCondLst>
                    <p:cond delay="indefinite"/>
                  </p:stCondLst>
                  <p:endCondLst>
                    <p:cond evt="onStopAudio" delay="0">
                      <p:tgtEl>
                        <p:sldTgt/>
                      </p:tgtEl>
                    </p:cond>
                  </p:endCondLst>
                </p:cTn>
                <p:tgtEl>
                  <p:spTgt spid="7"/>
                </p:tgtEl>
              </p:cMediaNode>
            </p:video>
          </p:childTnLst>
        </p:cTn>
      </p:par>
    </p:tnLst>
    <p:bldLst>
      <p:bldP spid="8" grpId="0" animBg="1"/>
      <p:bldP spid="9" grpId="0" animBg="1"/>
      <p:bldP spid="11"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Grp="1" noChangeArrowheads="1"/>
          </p:cNvSpPr>
          <p:nvPr>
            <p:ph type="title"/>
          </p:nvPr>
        </p:nvSpPr>
        <p:spPr bwMode="auto">
          <a:xfrm>
            <a:off x="774700" y="197373"/>
            <a:ext cx="7848600" cy="609600"/>
          </a:xfrm>
          <a:prstGeom prst="rect">
            <a:avLst/>
          </a:prstGeom>
          <a:solidFill>
            <a:srgbClr val="336699"/>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latin typeface="Arial" pitchFamily="34" charset="0"/>
                <a:ea typeface="Calibri" pitchFamily="34" charset="0"/>
              </a:rPr>
              <a:t>Quelques Testes règlementaires </a:t>
            </a:r>
          </a:p>
        </p:txBody>
      </p:sp>
      <p:sp>
        <p:nvSpPr>
          <p:cNvPr id="8" name="Rectangle 7"/>
          <p:cNvSpPr/>
          <p:nvPr/>
        </p:nvSpPr>
        <p:spPr>
          <a:xfrm>
            <a:off x="88346" y="1940428"/>
            <a:ext cx="8839754" cy="707886"/>
          </a:xfrm>
          <a:prstGeom prst="rect">
            <a:avLst/>
          </a:prstGeom>
          <a:solidFill>
            <a:schemeClr val="accent2"/>
          </a:solidFill>
          <a:ln>
            <a:solidFill>
              <a:schemeClr val="accent2">
                <a:lumMod val="25000"/>
              </a:schemeClr>
            </a:solidFill>
          </a:ln>
        </p:spPr>
        <p:txBody>
          <a:bodyPr wrap="square">
            <a:spAutoFit/>
          </a:bodyPr>
          <a:lstStyle/>
          <a:p>
            <a:pPr algn="l"/>
            <a:r>
              <a:rPr lang="fr-FR" sz="2000" dirty="0">
                <a:solidFill>
                  <a:srgbClr val="002060"/>
                </a:solidFill>
              </a:rPr>
              <a:t>Loi n°09-03 du 25 février 2009 relative à la protection du consommateur et à la</a:t>
            </a:r>
          </a:p>
          <a:p>
            <a:pPr algn="l"/>
            <a:r>
              <a:rPr lang="fr-FR" sz="2000" dirty="0">
                <a:solidFill>
                  <a:srgbClr val="002060"/>
                </a:solidFill>
              </a:rPr>
              <a:t>répression des </a:t>
            </a:r>
            <a:r>
              <a:rPr lang="fr-FR" sz="2000" dirty="0" smtClean="0">
                <a:solidFill>
                  <a:srgbClr val="002060"/>
                </a:solidFill>
              </a:rPr>
              <a:t>fraudes. </a:t>
            </a:r>
            <a:endParaRPr lang="fr-FR" sz="2000" dirty="0">
              <a:solidFill>
                <a:srgbClr val="002060"/>
              </a:solidFill>
              <a:cs typeface="Times New Roman" panose="02020603050405020304" pitchFamily="18" charset="0"/>
            </a:endParaRPr>
          </a:p>
        </p:txBody>
      </p:sp>
      <p:sp>
        <p:nvSpPr>
          <p:cNvPr id="9" name="Rectangle 8"/>
          <p:cNvSpPr/>
          <p:nvPr/>
        </p:nvSpPr>
        <p:spPr>
          <a:xfrm>
            <a:off x="102749" y="1057664"/>
            <a:ext cx="8869847" cy="707886"/>
          </a:xfrm>
          <a:prstGeom prst="rect">
            <a:avLst/>
          </a:prstGeom>
          <a:solidFill>
            <a:schemeClr val="accent6">
              <a:lumMod val="60000"/>
              <a:lumOff val="40000"/>
            </a:schemeClr>
          </a:solidFill>
          <a:ln>
            <a:solidFill>
              <a:schemeClr val="accent2">
                <a:lumMod val="25000"/>
              </a:schemeClr>
            </a:solidFill>
          </a:ln>
        </p:spPr>
        <p:txBody>
          <a:bodyPr wrap="square">
            <a:spAutoFit/>
          </a:bodyPr>
          <a:lstStyle/>
          <a:p>
            <a:pPr algn="l"/>
            <a:r>
              <a:rPr lang="fr-FR" sz="2000" dirty="0" smtClean="0">
                <a:solidFill>
                  <a:schemeClr val="tx1"/>
                </a:solidFill>
              </a:rPr>
              <a:t>La loi 04-07 du 13 mai 2007 modifiant les articles 53 au 123 de l’ordonnance 58-75 du 26-09-75 relative au code civil </a:t>
            </a:r>
            <a:endParaRPr lang="fr-FR" sz="2000" dirty="0">
              <a:solidFill>
                <a:schemeClr val="tx1"/>
              </a:solidFill>
            </a:endParaRPr>
          </a:p>
        </p:txBody>
      </p:sp>
      <p:sp>
        <p:nvSpPr>
          <p:cNvPr id="11" name="Espace réservé du contenu 6"/>
          <p:cNvSpPr txBox="1">
            <a:spLocks/>
          </p:cNvSpPr>
          <p:nvPr/>
        </p:nvSpPr>
        <p:spPr bwMode="auto">
          <a:xfrm>
            <a:off x="75186" y="2770544"/>
            <a:ext cx="8924972" cy="1015663"/>
          </a:xfrm>
          <a:prstGeom prst="rect">
            <a:avLst/>
          </a:prstGeom>
          <a:solidFill>
            <a:schemeClr val="tx2">
              <a:lumMod val="75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buFont typeface="Wingdings" pitchFamily="2" charset="2"/>
              <a:buNone/>
            </a:pPr>
            <a:r>
              <a:rPr lang="fr-FR" b="0" kern="0" dirty="0" smtClean="0">
                <a:solidFill>
                  <a:schemeClr val="tx1"/>
                </a:solidFill>
                <a:latin typeface="Times New Roman" panose="02020603050405020304" pitchFamily="18" charset="0"/>
                <a:cs typeface="Times New Roman" panose="02020603050405020304" pitchFamily="18" charset="0"/>
              </a:rPr>
              <a:t>Décret exécutif n°09-65 du 07-02-2009 fixant les modalités d’application relatives à l’information des prix applicables dans certains secteurs d’activités, des biens et services. </a:t>
            </a:r>
            <a:endParaRPr lang="fr-FR" b="0" kern="0" dirty="0">
              <a:solidFill>
                <a:schemeClr val="tx1"/>
              </a:solidFill>
              <a:latin typeface="Times New Roman" panose="02020603050405020304" pitchFamily="18" charset="0"/>
              <a:cs typeface="Times New Roman" panose="02020603050405020304" pitchFamily="18" charset="0"/>
            </a:endParaRPr>
          </a:p>
        </p:txBody>
      </p:sp>
      <p:pic>
        <p:nvPicPr>
          <p:cNvPr id="10" name="Imag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62539" y="3653308"/>
            <a:ext cx="5075583" cy="2763015"/>
          </a:xfrm>
          <a:prstGeom prst="rect">
            <a:avLst/>
          </a:prstGeom>
        </p:spPr>
      </p:pic>
      <p:sp>
        <p:nvSpPr>
          <p:cNvPr id="12" name="Text Box 2"/>
          <p:cNvSpPr txBox="1">
            <a:spLocks noChangeArrowheads="1"/>
          </p:cNvSpPr>
          <p:nvPr/>
        </p:nvSpPr>
        <p:spPr bwMode="auto">
          <a:xfrm>
            <a:off x="774700" y="6508875"/>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1936196151"/>
      </p:ext>
    </p:extLst>
  </p:cSld>
  <p:clrMapOvr>
    <a:masterClrMapping/>
  </p:clrMapOvr>
  <mc:AlternateContent xmlns:mc="http://schemas.openxmlformats.org/markup-compatibility/2006">
    <mc:Choice xmlns:p14="http://schemas.microsoft.com/office/powerpoint/2010/main" xmlns="" Requires="p14">
      <p:transition spd="slow" p14:dur="2000" advTm="30226">
        <p14:prism isContent="1"/>
      </p:transition>
    </mc:Choice>
    <mc:Fallback>
      <p:transition spd="slow" advTm="30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fill="hold" display="0">
                  <p:stCondLst>
                    <p:cond delay="indefinite"/>
                  </p:stCondLst>
                  <p:endCondLst>
                    <p:cond evt="onStopAudio" delay="0">
                      <p:tgtEl>
                        <p:sldTgt/>
                      </p:tgtEl>
                    </p:cond>
                  </p:endCondLst>
                </p:cTn>
                <p:tgtEl>
                  <p:spTgt spid="2"/>
                </p:tgtEl>
              </p:cMediaNode>
            </p:video>
          </p:childTnLst>
        </p:cTn>
      </p:par>
    </p:tnLst>
    <p:bldLst>
      <p:bldP spid="5" grpId="0" animBg="1"/>
      <p:bldP spid="8" grpId="0" animBg="1"/>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52" y="1392513"/>
            <a:ext cx="9144000" cy="4275138"/>
          </a:xfrm>
          <a:solidFill>
            <a:schemeClr val="accent1">
              <a:lumMod val="60000"/>
              <a:lumOff val="40000"/>
            </a:schemeClr>
          </a:solidFill>
        </p:spPr>
        <p:txBody>
          <a:bodyPr/>
          <a:lstStyle/>
          <a:p>
            <a:pPr marL="0" indent="0">
              <a:buNone/>
            </a:pPr>
            <a:r>
              <a:rPr lang="fr-FR" dirty="0" smtClean="0"/>
              <a:t>DIRECTION DE COMMERCE DE LA WILAYA DE CONSTANTINE </a:t>
            </a:r>
            <a:endParaRPr lang="fr-FR" dirty="0"/>
          </a:p>
        </p:txBody>
      </p:sp>
      <p:sp>
        <p:nvSpPr>
          <p:cNvPr id="5" name="Ellipse 4"/>
          <p:cNvSpPr/>
          <p:nvPr/>
        </p:nvSpPr>
        <p:spPr bwMode="auto">
          <a:xfrm>
            <a:off x="2292626" y="2319130"/>
            <a:ext cx="5208104" cy="2756451"/>
          </a:xfrm>
          <a:prstGeom prst="ellipse">
            <a:avLst/>
          </a:prstGeom>
          <a:solidFill>
            <a:srgbClr val="00B05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4400" b="0" i="0"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rPr>
              <a:t>PREMIERE PARTIE </a:t>
            </a:r>
          </a:p>
        </p:txBody>
      </p:sp>
      <p:sp>
        <p:nvSpPr>
          <p:cNvPr id="6" name="Text Box 2"/>
          <p:cNvSpPr txBox="1">
            <a:spLocks noGrp="1" noChangeArrowheads="1"/>
          </p:cNvSpPr>
          <p:nvPr>
            <p:ph type="title"/>
          </p:nvPr>
        </p:nvSpPr>
        <p:spPr bwMode="auto">
          <a:xfrm>
            <a:off x="818115" y="418065"/>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10" name="Text Box 2"/>
          <p:cNvSpPr txBox="1">
            <a:spLocks noChangeArrowheads="1"/>
          </p:cNvSpPr>
          <p:nvPr/>
        </p:nvSpPr>
        <p:spPr bwMode="auto">
          <a:xfrm>
            <a:off x="818115" y="6480300"/>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2756397676"/>
      </p:ext>
    </p:extLst>
  </p:cSld>
  <p:clrMapOvr>
    <a:masterClrMapping/>
  </p:clrMapOvr>
  <mc:AlternateContent xmlns:mc="http://schemas.openxmlformats.org/markup-compatibility/2006">
    <mc:Choice xmlns:p14="http://schemas.microsoft.com/office/powerpoint/2010/main" xmlns="" Requires="p14">
      <p:transition spd="slow" p14:dur="2000" advTm="8698">
        <p14:prism isContent="1"/>
      </p:transition>
    </mc:Choice>
    <mc:Fallback>
      <p:transition spd="slow" advTm="8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1000"/>
                                        <p:tgtEl>
                                          <p:spTgt spid="3">
                                            <p:bg/>
                                          </p:spTgt>
                                        </p:tgtEl>
                                      </p:cBhvr>
                                    </p:animEffect>
                                    <p:anim calcmode="lin" valueType="num">
                                      <p:cBhvr>
                                        <p:cTn id="17" dur="1000" fill="hold"/>
                                        <p:tgtEl>
                                          <p:spTgt spid="3">
                                            <p:bg/>
                                          </p:spTgt>
                                        </p:tgtEl>
                                        <p:attrNameLst>
                                          <p:attrName>ppt_x</p:attrName>
                                        </p:attrNameLst>
                                      </p:cBhvr>
                                      <p:tavLst>
                                        <p:tav tm="0">
                                          <p:val>
                                            <p:strVal val="#ppt_x"/>
                                          </p:val>
                                        </p:tav>
                                        <p:tav tm="100000">
                                          <p:val>
                                            <p:strVal val="#ppt_x"/>
                                          </p:val>
                                        </p:tav>
                                      </p:tavLst>
                                    </p:anim>
                                    <p:anim calcmode="lin" valueType="num">
                                      <p:cBhvr>
                                        <p:cTn id="18"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0" fill="hold" display="0">
                  <p:stCondLst>
                    <p:cond delay="indefinite"/>
                  </p:stCondLst>
                  <p:endCondLst>
                    <p:cond evt="onStopAudio" delay="0">
                      <p:tgtEl>
                        <p:sldTgt/>
                      </p:tgtEl>
                    </p:cond>
                  </p:endCondLst>
                </p:cTn>
                <p:tgtEl>
                  <p:spTgt spid="2"/>
                </p:tgtEl>
              </p:cMediaNode>
            </p:video>
          </p:childTnLst>
        </p:cTn>
      </p:par>
    </p:tnLst>
    <p:bldLst>
      <p:bldP spid="3" grpId="0" build="p" animBg="1"/>
      <p:bldP spid="5" grpId="0" animBg="1"/>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Grp="1" noChangeArrowheads="1"/>
          </p:cNvSpPr>
          <p:nvPr>
            <p:ph type="title"/>
          </p:nvPr>
        </p:nvSpPr>
        <p:spPr bwMode="auto">
          <a:xfrm>
            <a:off x="441786" y="275793"/>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10" name="Espace réservé du contenu 6"/>
          <p:cNvSpPr txBox="1">
            <a:spLocks/>
          </p:cNvSpPr>
          <p:nvPr/>
        </p:nvSpPr>
        <p:spPr bwMode="auto">
          <a:xfrm>
            <a:off x="648345" y="885393"/>
            <a:ext cx="7435482" cy="5607689"/>
          </a:xfrm>
          <a:prstGeom prst="rect">
            <a:avLst/>
          </a:prstGeom>
          <a:solidFill>
            <a:schemeClr val="tx2">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lr>
                <a:schemeClr val="folHlink"/>
              </a:buClr>
              <a:buFont typeface="Wingdings" pitchFamily="2" charset="2"/>
              <a:buChar char="u"/>
              <a:defRPr sz="2000" b="1">
                <a:solidFill>
                  <a:srgbClr val="026974"/>
                </a:solidFill>
                <a:latin typeface="+mn-lt"/>
                <a:ea typeface="+mn-ea"/>
                <a:cs typeface="+mn-cs"/>
              </a:defRPr>
            </a:lvl1pPr>
            <a:lvl2pPr marL="742950" indent="-285750" algn="l" rtl="0" fontAlgn="base">
              <a:spcBef>
                <a:spcPct val="20000"/>
              </a:spcBef>
              <a:spcAft>
                <a:spcPct val="0"/>
              </a:spcAft>
              <a:buClr>
                <a:schemeClr val="accent1"/>
              </a:buClr>
              <a:buSzPct val="6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fontAlgn="base">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a:lstStyle>
          <a:p>
            <a:pPr marL="0" indent="0" algn="ctr">
              <a:buNone/>
            </a:pPr>
            <a:r>
              <a:rPr lang="ar-DZ" sz="4000" dirty="0">
                <a:latin typeface="Times New Roman" panose="02020603050405020304" pitchFamily="18" charset="0"/>
                <a:cs typeface="Times New Roman" panose="02020603050405020304" pitchFamily="18" charset="0"/>
              </a:rPr>
              <a:t>بسم الله الرحمان </a:t>
            </a:r>
            <a:r>
              <a:rPr lang="ar-DZ" sz="4000" dirty="0" smtClean="0">
                <a:latin typeface="Times New Roman" panose="02020603050405020304" pitchFamily="18" charset="0"/>
                <a:cs typeface="Times New Roman" panose="02020603050405020304" pitchFamily="18" charset="0"/>
              </a:rPr>
              <a:t>الرحيم</a:t>
            </a:r>
            <a:endParaRPr lang="fr-FR" sz="4000" dirty="0" smtClean="0">
              <a:latin typeface="Times New Roman" panose="02020603050405020304" pitchFamily="18" charset="0"/>
              <a:cs typeface="Times New Roman" panose="02020603050405020304" pitchFamily="18" charset="0"/>
            </a:endParaRPr>
          </a:p>
          <a:p>
            <a:pPr marL="0" indent="0">
              <a:buNone/>
            </a:pPr>
            <a:r>
              <a:rPr lang="fr-FR" sz="3200" dirty="0" smtClean="0"/>
              <a:t> </a:t>
            </a:r>
            <a:r>
              <a:rPr lang="ar-DZ" sz="3200" dirty="0" err="1" smtClean="0"/>
              <a:t>ياأيها</a:t>
            </a:r>
            <a:r>
              <a:rPr lang="ar-DZ" sz="3200" dirty="0" smtClean="0"/>
              <a:t> الذين امنوا أوفوا بالعقود.......</a:t>
            </a:r>
            <a:r>
              <a:rPr lang="fr-FR" sz="3200" dirty="0" smtClean="0"/>
              <a:t>}</a:t>
            </a:r>
          </a:p>
          <a:p>
            <a:pPr marL="0" indent="0">
              <a:buNone/>
            </a:pPr>
            <a:r>
              <a:rPr lang="ar-DZ" sz="3200" u="sng" dirty="0">
                <a:solidFill>
                  <a:srgbClr val="C00000"/>
                </a:solidFill>
                <a:effectLst>
                  <a:outerShdw blurRad="38100" dist="38100" dir="2700000" algn="tl">
                    <a:srgbClr val="000000">
                      <a:alpha val="43137"/>
                    </a:srgbClr>
                  </a:outerShdw>
                </a:effectLst>
              </a:rPr>
              <a:t>سورة المائدة، </a:t>
            </a:r>
            <a:r>
              <a:rPr lang="ar-DZ" sz="3200" u="sng" dirty="0" err="1">
                <a:solidFill>
                  <a:srgbClr val="C00000"/>
                </a:solidFill>
                <a:effectLst>
                  <a:outerShdw blurRad="38100" dist="38100" dir="2700000" algn="tl">
                    <a:srgbClr val="000000">
                      <a:alpha val="43137"/>
                    </a:srgbClr>
                  </a:outerShdw>
                </a:effectLst>
              </a:rPr>
              <a:t>الاية</a:t>
            </a:r>
            <a:r>
              <a:rPr lang="ar-DZ" sz="3200" u="sng" dirty="0">
                <a:solidFill>
                  <a:srgbClr val="C00000"/>
                </a:solidFill>
                <a:effectLst>
                  <a:outerShdw blurRad="38100" dist="38100" dir="2700000" algn="tl">
                    <a:srgbClr val="000000">
                      <a:alpha val="43137"/>
                    </a:srgbClr>
                  </a:outerShdw>
                </a:effectLst>
              </a:rPr>
              <a:t> 1</a:t>
            </a:r>
            <a:endParaRPr lang="fr-FR" sz="3200" u="sng" dirty="0">
              <a:solidFill>
                <a:srgbClr val="C00000"/>
              </a:solidFill>
              <a:effectLst>
                <a:outerShdw blurRad="38100" dist="38100" dir="2700000" algn="tl">
                  <a:srgbClr val="000000">
                    <a:alpha val="43137"/>
                  </a:srgbClr>
                </a:outerShdw>
              </a:effectLst>
            </a:endParaRPr>
          </a:p>
          <a:p>
            <a:pPr marL="0" indent="0">
              <a:buNone/>
            </a:pPr>
            <a:r>
              <a:rPr lang="ar-DZ" sz="3200" dirty="0"/>
              <a:t>عن حكيم بن حزام عن النبي صلى الله عليه وسلم أنه قال : </a:t>
            </a:r>
            <a:endParaRPr lang="fr-FR" sz="3200" dirty="0"/>
          </a:p>
          <a:p>
            <a:pPr marL="0" indent="0">
              <a:buNone/>
            </a:pPr>
            <a:r>
              <a:rPr lang="ar-DZ" sz="3200" dirty="0">
                <a:solidFill>
                  <a:srgbClr val="002060"/>
                </a:solidFill>
              </a:rPr>
              <a:t>البيعان بالخيار ما لم يتفرقا، فإن صدقا </a:t>
            </a:r>
            <a:r>
              <a:rPr lang="ar-DZ" sz="3200" dirty="0" err="1">
                <a:solidFill>
                  <a:srgbClr val="002060"/>
                </a:solidFill>
              </a:rPr>
              <a:t>وبينا،بورك</a:t>
            </a:r>
            <a:r>
              <a:rPr lang="ar-DZ" sz="3200" dirty="0">
                <a:solidFill>
                  <a:srgbClr val="002060"/>
                </a:solidFill>
              </a:rPr>
              <a:t> لهما في بيعهما وإن كذبا وكتما محقت بركة</a:t>
            </a:r>
            <a:r>
              <a:rPr lang="fr-FR" sz="3200" dirty="0">
                <a:solidFill>
                  <a:srgbClr val="002060"/>
                </a:solidFill>
              </a:rPr>
              <a:t> » </a:t>
            </a:r>
            <a:endParaRPr lang="fr-FR" sz="3200" dirty="0" smtClean="0">
              <a:solidFill>
                <a:srgbClr val="002060"/>
              </a:solidFill>
            </a:endParaRPr>
          </a:p>
          <a:p>
            <a:pPr marL="0" indent="0">
              <a:buNone/>
            </a:pPr>
            <a:r>
              <a:rPr lang="fr-FR" sz="3200" dirty="0">
                <a:solidFill>
                  <a:srgbClr val="002060"/>
                </a:solidFill>
              </a:rPr>
              <a:t>« </a:t>
            </a:r>
            <a:r>
              <a:rPr lang="ar-DZ" sz="3200" dirty="0">
                <a:solidFill>
                  <a:srgbClr val="002060"/>
                </a:solidFill>
              </a:rPr>
              <a:t>بيعهما</a:t>
            </a:r>
            <a:r>
              <a:rPr lang="fr-FR" sz="3200" dirty="0">
                <a:solidFill>
                  <a:srgbClr val="002060"/>
                </a:solidFill>
              </a:rPr>
              <a:t> </a:t>
            </a:r>
            <a:r>
              <a:rPr lang="fr-FR" sz="3200" dirty="0"/>
              <a:t>   </a:t>
            </a:r>
            <a:endParaRPr lang="fr-FR" sz="3200" dirty="0" smtClean="0"/>
          </a:p>
          <a:p>
            <a:pPr marL="0" indent="0">
              <a:buNone/>
            </a:pPr>
            <a:r>
              <a:rPr lang="ar-DZ" sz="3200" u="sng" dirty="0">
                <a:solidFill>
                  <a:srgbClr val="C00000"/>
                </a:solidFill>
                <a:effectLst>
                  <a:outerShdw blurRad="38100" dist="38100" dir="2700000" algn="tl">
                    <a:srgbClr val="000000">
                      <a:alpha val="43137"/>
                    </a:srgbClr>
                  </a:outerShdw>
                </a:effectLst>
              </a:rPr>
              <a:t>صحيح مسلم بشرح النووي</a:t>
            </a:r>
            <a:endParaRPr lang="fr-FR" sz="3200" u="sng" dirty="0">
              <a:solidFill>
                <a:srgbClr val="C00000"/>
              </a:solidFill>
              <a:effectLst>
                <a:outerShdw blurRad="38100" dist="38100" dir="2700000" algn="tl">
                  <a:srgbClr val="000000">
                    <a:alpha val="43137"/>
                  </a:srgbClr>
                </a:outerShdw>
              </a:effectLst>
            </a:endParaRPr>
          </a:p>
          <a:p>
            <a:pPr marL="0" indent="0">
              <a:buNone/>
            </a:pPr>
            <a:endParaRPr lang="fr-FR" kern="0" dirty="0">
              <a:solidFill>
                <a:schemeClr val="tx1"/>
              </a:solidFill>
              <a:cs typeface="Times New Roman" panose="02020603050405020304" pitchFamily="18" charset="0"/>
            </a:endParaRPr>
          </a:p>
        </p:txBody>
      </p:sp>
      <p:sp>
        <p:nvSpPr>
          <p:cNvPr id="9" name="Text Box 2"/>
          <p:cNvSpPr txBox="1">
            <a:spLocks noChangeArrowheads="1"/>
          </p:cNvSpPr>
          <p:nvPr/>
        </p:nvSpPr>
        <p:spPr bwMode="auto">
          <a:xfrm>
            <a:off x="774789" y="6361018"/>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xmlns="" val="2049335710"/>
      </p:ext>
    </p:extLst>
  </p:cSld>
  <p:clrMapOvr>
    <a:masterClrMapping/>
  </p:clrMapOvr>
  <mc:AlternateContent xmlns:mc="http://schemas.openxmlformats.org/markup-compatibility/2006">
    <mc:Choice xmlns:p14="http://schemas.microsoft.com/office/powerpoint/2010/main" xmlns="" Requires="p14">
      <p:transition spd="slow" p14:dur="2000" advTm="30914">
        <p14:prism isContent="1"/>
      </p:transition>
    </mc:Choice>
    <mc:Fallback>
      <p:transition spd="slow" advTm="30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2"/>
                </p:tgtEl>
              </p:cMediaNode>
            </p:video>
          </p:childTnLst>
        </p:cTn>
      </p:par>
    </p:tnLst>
    <p:bldLst>
      <p:bldP spid="5" grpId="0" animBg="1"/>
      <p:bldP spid="10"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8023" y="1349117"/>
            <a:ext cx="7980477" cy="5016758"/>
          </a:xfrm>
          <a:prstGeom prst="rect">
            <a:avLst/>
          </a:prstGeom>
          <a:solidFill>
            <a:schemeClr val="tx2">
              <a:lumMod val="40000"/>
              <a:lumOff val="60000"/>
            </a:schemeClr>
          </a:solidFill>
        </p:spPr>
        <p:txBody>
          <a:bodyPr wrap="square">
            <a:spAutoFit/>
          </a:bodyPr>
          <a:lstStyle/>
          <a:p>
            <a:r>
              <a:rPr lang="ar-DZ" sz="3200" b="1" dirty="0">
                <a:solidFill>
                  <a:srgbClr val="C00000"/>
                </a:solidFill>
                <a:cs typeface="Times New Roman" panose="02020603050405020304" pitchFamily="18" charset="0"/>
              </a:rPr>
              <a:t> إن حرية التعاقد من حيث المبدأ، هي التي ترخص للمتعاقدين إدراج الشروط العقدية المرغوب فيها في العقد. وبالتالي فإن هذه الشروط تنتج </a:t>
            </a:r>
            <a:r>
              <a:rPr lang="ar-DZ" sz="3200" b="1" dirty="0" smtClean="0">
                <a:solidFill>
                  <a:srgbClr val="C00000"/>
                </a:solidFill>
                <a:cs typeface="Times New Roman" panose="02020603050405020304" pitchFamily="18" charset="0"/>
              </a:rPr>
              <a:t>عن الإرادة </a:t>
            </a:r>
            <a:r>
              <a:rPr lang="ar-DZ" sz="3200" b="1" dirty="0">
                <a:solidFill>
                  <a:srgbClr val="C00000"/>
                </a:solidFill>
                <a:cs typeface="Times New Roman" panose="02020603050405020304" pitchFamily="18" charset="0"/>
              </a:rPr>
              <a:t>الحرة للطرفين المتعاقدين، وأن هذه </a:t>
            </a:r>
            <a:r>
              <a:rPr lang="ar-DZ" sz="3200" b="1" dirty="0" smtClean="0">
                <a:solidFill>
                  <a:srgbClr val="C00000"/>
                </a:solidFill>
                <a:cs typeface="Times New Roman" panose="02020603050405020304" pitchFamily="18" charset="0"/>
              </a:rPr>
              <a:t>الإرادة </a:t>
            </a:r>
            <a:r>
              <a:rPr lang="ar-DZ" sz="3200" b="1" dirty="0">
                <a:solidFill>
                  <a:srgbClr val="C00000"/>
                </a:solidFill>
                <a:cs typeface="Times New Roman" panose="02020603050405020304" pitchFamily="18" charset="0"/>
              </a:rPr>
              <a:t>هي الوحيدة التي تستطيع ضمان العدالة العقدية، والتكافؤ بين حقوق والتزامات الأطراف.</a:t>
            </a:r>
            <a:endParaRPr lang="fr-FR" sz="3200" b="1" dirty="0">
              <a:solidFill>
                <a:srgbClr val="C00000"/>
              </a:solidFill>
              <a:cs typeface="Times New Roman" panose="02020603050405020304" pitchFamily="18" charset="0"/>
            </a:endParaRPr>
          </a:p>
          <a:p>
            <a:r>
              <a:rPr lang="ar-DZ" sz="3200" b="1" dirty="0">
                <a:solidFill>
                  <a:srgbClr val="C00000"/>
                </a:solidFill>
                <a:cs typeface="Times New Roman" panose="02020603050405020304" pitchFamily="18" charset="0"/>
              </a:rPr>
              <a:t>       غير أن تطور الحياة الاقتصادية والاجتماعية أثر على العلاقات التعاقدية، بأن ساهم في تغيير نظام التعاقد الكلاسيكي تغيرا جذريا. وعلى اثر تطور العلاقات التعاقدية تولد نموذج جديد للعقد، والذي بموجبه أصبح المتعاقدان في أوضاع تعاقدية غير متساوية. </a:t>
            </a:r>
            <a:endParaRPr lang="fr-FR" sz="3200" b="1" dirty="0">
              <a:solidFill>
                <a:srgbClr val="C00000"/>
              </a:solidFill>
              <a:cs typeface="Times New Roman" panose="02020603050405020304" pitchFamily="18" charset="0"/>
            </a:endParaRPr>
          </a:p>
        </p:txBody>
      </p:sp>
      <p:sp>
        <p:nvSpPr>
          <p:cNvPr id="6" name="Text Box 2"/>
          <p:cNvSpPr txBox="1">
            <a:spLocks noGrp="1" noChangeArrowheads="1"/>
          </p:cNvSpPr>
          <p:nvPr>
            <p:ph type="title"/>
          </p:nvPr>
        </p:nvSpPr>
        <p:spPr bwMode="auto">
          <a:xfrm>
            <a:off x="467898" y="366217"/>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dirty="0" smtClean="0">
                <a:solidFill>
                  <a:srgbClr val="C00000"/>
                </a:solidFill>
                <a:latin typeface="Arial" pitchFamily="34" charset="0"/>
                <a:ea typeface="Calibri" pitchFamily="34" charset="0"/>
              </a:rPr>
              <a:t>L’équilibre du contrat de consommation  </a:t>
            </a:r>
          </a:p>
        </p:txBody>
      </p:sp>
      <p:sp>
        <p:nvSpPr>
          <p:cNvPr id="9" name="Text Box 2"/>
          <p:cNvSpPr txBox="1">
            <a:spLocks noChangeArrowheads="1"/>
          </p:cNvSpPr>
          <p:nvPr/>
        </p:nvSpPr>
        <p:spPr bwMode="auto">
          <a:xfrm>
            <a:off x="0" y="6534401"/>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46068">
        <p14:prism isContent="1"/>
      </p:transition>
    </mc:Choice>
    <mc:Fallback>
      <p:transition spd="slow" advTm="46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2"/>
                </p:tgtEl>
              </p:cMediaNode>
            </p:video>
          </p:childTnLst>
        </p:cTn>
      </p:par>
    </p:tnLst>
    <p:bldLst>
      <p:bldP spid="3" grpId="0" animBg="1"/>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614148" y="3231485"/>
            <a:ext cx="7874759"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pitchFamily="34" charset="0"/>
                <a:ea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endParaRPr>
          </a:p>
        </p:txBody>
      </p:sp>
      <p:sp>
        <p:nvSpPr>
          <p:cNvPr id="3" name="Rectangle 2"/>
          <p:cNvSpPr/>
          <p:nvPr/>
        </p:nvSpPr>
        <p:spPr>
          <a:xfrm>
            <a:off x="226944" y="1041340"/>
            <a:ext cx="8640417" cy="5324535"/>
          </a:xfrm>
          <a:prstGeom prst="rect">
            <a:avLst/>
          </a:prstGeom>
          <a:solidFill>
            <a:schemeClr val="tx2">
              <a:lumMod val="40000"/>
              <a:lumOff val="60000"/>
            </a:schemeClr>
          </a:solidFill>
        </p:spPr>
        <p:txBody>
          <a:bodyPr wrap="square">
            <a:spAutoFit/>
          </a:bodyPr>
          <a:lstStyle/>
          <a:p>
            <a:pPr algn="l"/>
            <a:r>
              <a:rPr lang="fr-FR" sz="3600" dirty="0" smtClean="0">
                <a:solidFill>
                  <a:srgbClr val="C00000"/>
                </a:solidFill>
              </a:rPr>
              <a:t>                     </a:t>
            </a:r>
            <a:r>
              <a:rPr lang="fr-FR" sz="3600" b="1" dirty="0" smtClean="0">
                <a:solidFill>
                  <a:srgbClr val="002060"/>
                </a:solidFill>
              </a:rPr>
              <a:t>Introduction </a:t>
            </a:r>
          </a:p>
          <a:p>
            <a:pPr algn="l"/>
            <a:r>
              <a:rPr lang="fr-FR" sz="3600" dirty="0" smtClean="0">
                <a:solidFill>
                  <a:srgbClr val="C00000"/>
                </a:solidFill>
              </a:rPr>
              <a:t>Il </a:t>
            </a:r>
            <a:r>
              <a:rPr lang="fr-FR" sz="3600" dirty="0">
                <a:solidFill>
                  <a:srgbClr val="C00000"/>
                </a:solidFill>
              </a:rPr>
              <a:t>est tout à fait clair que la </a:t>
            </a:r>
            <a:r>
              <a:rPr lang="fr-FR" sz="3600" dirty="0" smtClean="0">
                <a:solidFill>
                  <a:srgbClr val="C00000"/>
                </a:solidFill>
              </a:rPr>
              <a:t>consommation</a:t>
            </a:r>
            <a:r>
              <a:rPr lang="fr-FR" sz="3600" dirty="0" smtClean="0"/>
              <a:t> </a:t>
            </a:r>
            <a:endParaRPr lang="fr-FR" sz="3600" dirty="0">
              <a:solidFill>
                <a:srgbClr val="C00000"/>
              </a:solidFill>
            </a:endParaRPr>
          </a:p>
          <a:p>
            <a:pPr algn="l"/>
            <a:r>
              <a:rPr lang="fr-FR" sz="3600" dirty="0" smtClean="0">
                <a:solidFill>
                  <a:srgbClr val="C00000"/>
                </a:solidFill>
              </a:rPr>
              <a:t>on </a:t>
            </a:r>
            <a:r>
              <a:rPr lang="fr-FR" sz="3600" dirty="0">
                <a:solidFill>
                  <a:srgbClr val="C00000"/>
                </a:solidFill>
              </a:rPr>
              <a:t>d’un bien ou/et un service nous semble une opération simple dans sa forme, mais en réalité, elle est très complexe pour ses multiples formes, leurs dimensionnements et l’importance de ses impacts, parce que la consommation se caractérise par ses différents aspects :</a:t>
            </a:r>
          </a:p>
          <a:p>
            <a:pPr algn="l"/>
            <a:endParaRPr lang="fr-FR" sz="1600" dirty="0">
              <a:solidFill>
                <a:schemeClr val="accent1">
                  <a:lumMod val="50000"/>
                </a:schemeClr>
              </a:solidFill>
            </a:endParaRPr>
          </a:p>
        </p:txBody>
      </p:sp>
      <p:sp>
        <p:nvSpPr>
          <p:cNvPr id="8" name="Text Box 2"/>
          <p:cNvSpPr txBox="1">
            <a:spLocks noGrp="1" noChangeArrowheads="1"/>
          </p:cNvSpPr>
          <p:nvPr>
            <p:ph type="title"/>
          </p:nvPr>
        </p:nvSpPr>
        <p:spPr bwMode="auto">
          <a:xfrm>
            <a:off x="555579" y="186842"/>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10" name="Text Box 2"/>
          <p:cNvSpPr txBox="1">
            <a:spLocks noChangeArrowheads="1"/>
          </p:cNvSpPr>
          <p:nvPr/>
        </p:nvSpPr>
        <p:spPr bwMode="auto">
          <a:xfrm>
            <a:off x="0" y="6610773"/>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35344">
        <p14:prism isContent="1"/>
      </p:transition>
    </mc:Choice>
    <mc:Fallback>
      <p:transition spd="slow" advTm="35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8" fill="hold" display="0">
                  <p:stCondLst>
                    <p:cond delay="indefinite"/>
                  </p:stCondLst>
                  <p:endCondLst>
                    <p:cond evt="onStopAudio" delay="0">
                      <p:tgtEl>
                        <p:sldTgt/>
                      </p:tgtEl>
                    </p:cond>
                  </p:endCondLst>
                </p:cTn>
                <p:tgtEl>
                  <p:spTgt spid="2"/>
                </p:tgtEl>
              </p:cMediaNode>
            </p:video>
          </p:childTnLst>
        </p:cTn>
      </p:par>
    </p:tnLst>
    <p:bldLst>
      <p:bldP spid="3"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Grp="1" noChangeArrowheads="1"/>
          </p:cNvSpPr>
          <p:nvPr>
            <p:ph type="title"/>
          </p:nvPr>
        </p:nvSpPr>
        <p:spPr bwMode="auto">
          <a:xfrm>
            <a:off x="555579" y="186842"/>
            <a:ext cx="7848600" cy="609600"/>
          </a:xfrm>
          <a:prstGeom prst="rect">
            <a:avLst/>
          </a:prstGeom>
          <a:solidFill>
            <a:schemeClr val="accent2"/>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sz="2400" b="1" smtClean="0">
                <a:solidFill>
                  <a:srgbClr val="C00000"/>
                </a:solidFill>
                <a:latin typeface="Arial" pitchFamily="34" charset="0"/>
                <a:ea typeface="Calibri" pitchFamily="34" charset="0"/>
              </a:rPr>
              <a:t>L’équilibre du contrat de consommation  </a:t>
            </a:r>
            <a:endParaRPr lang="fr-FR" sz="2400" b="1" dirty="0" smtClean="0">
              <a:solidFill>
                <a:srgbClr val="C00000"/>
              </a:solidFill>
              <a:latin typeface="Arial" pitchFamily="34" charset="0"/>
              <a:ea typeface="Calibri" pitchFamily="34" charset="0"/>
            </a:endParaRPr>
          </a:p>
        </p:txBody>
      </p:sp>
      <p:sp>
        <p:nvSpPr>
          <p:cNvPr id="13" name="Ellipse 12"/>
          <p:cNvSpPr/>
          <p:nvPr/>
        </p:nvSpPr>
        <p:spPr bwMode="auto">
          <a:xfrm>
            <a:off x="102855" y="1523876"/>
            <a:ext cx="2880553" cy="1190531"/>
          </a:xfrm>
          <a:prstGeom prst="ellipse">
            <a:avLst/>
          </a:prstGeom>
          <a:solidFill>
            <a:schemeClr val="accent5">
              <a:lumMod val="60000"/>
              <a:lumOff val="4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rtl="0"/>
            <a:r>
              <a:rPr lang="fr-FR"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Economique</a:t>
            </a:r>
            <a:endParaRPr kumimoji="0" lang="fr-FR" sz="28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cs typeface="Times New Roman" panose="02020603050405020304" pitchFamily="18" charset="0"/>
            </a:endParaRPr>
          </a:p>
        </p:txBody>
      </p:sp>
      <p:sp>
        <p:nvSpPr>
          <p:cNvPr id="14" name="Ellipse 13"/>
          <p:cNvSpPr/>
          <p:nvPr/>
        </p:nvSpPr>
        <p:spPr bwMode="auto">
          <a:xfrm>
            <a:off x="5223151" y="1592426"/>
            <a:ext cx="2741406" cy="1190530"/>
          </a:xfrm>
          <a:prstGeom prst="ellipse">
            <a:avLst/>
          </a:prstGeom>
          <a:solidFill>
            <a:srgbClr val="328F03"/>
          </a:solid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rtl="0"/>
            <a:r>
              <a:rPr kumimoji="0" lang="fr-FR" sz="28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rPr>
              <a:t>SOCIALE</a:t>
            </a:r>
            <a:r>
              <a:rPr kumimoji="0" lang="fr-FR" sz="2800" b="0" i="0" u="none" strike="noStrike" cap="none" normalizeH="0" dirty="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rPr>
              <a:t> </a:t>
            </a:r>
            <a:endParaRPr kumimoji="0" lang="fr-FR" sz="28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5" name="Ellipse 14"/>
          <p:cNvSpPr/>
          <p:nvPr/>
        </p:nvSpPr>
        <p:spPr bwMode="auto">
          <a:xfrm>
            <a:off x="1645064" y="3275801"/>
            <a:ext cx="4903304" cy="914400"/>
          </a:xfrm>
          <a:prstGeom prst="ellipse">
            <a:avLst/>
          </a:prstGeom>
          <a:ln>
            <a:solidFill>
              <a:srgbClr val="FFFF00"/>
            </a:solid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rtl="0"/>
            <a:r>
              <a:rPr lang="fr-FR" sz="2800" dirty="0" smtClean="0">
                <a:solidFill>
                  <a:srgbClr val="C00000"/>
                </a:solidFill>
                <a:effectLst>
                  <a:outerShdw blurRad="38100" dist="38100" dir="2700000" algn="tl">
                    <a:srgbClr val="000000">
                      <a:alpha val="43137"/>
                    </a:srgbClr>
                  </a:outerShdw>
                </a:effectLst>
                <a:latin typeface="Times New Roman" pitchFamily="18" charset="0"/>
                <a:ea typeface="굴림" pitchFamily="34" charset="-127"/>
              </a:rPr>
              <a:t>CULTURELLE </a:t>
            </a:r>
            <a:r>
              <a:rPr kumimoji="0" lang="fr-FR" sz="2800" b="0" i="0" u="none" strike="noStrike" cap="none" normalizeH="0" dirty="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rPr>
              <a:t> </a:t>
            </a:r>
            <a:endParaRPr kumimoji="0" lang="fr-FR" sz="2800" b="0" i="0"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6" name="Ellipse 15"/>
          <p:cNvSpPr/>
          <p:nvPr/>
        </p:nvSpPr>
        <p:spPr bwMode="auto">
          <a:xfrm>
            <a:off x="1543131" y="4751595"/>
            <a:ext cx="5552662" cy="1280905"/>
          </a:xfrm>
          <a:prstGeom prst="ellipse">
            <a:avLst/>
          </a:prstGeom>
          <a:ln>
            <a:solidFill>
              <a:srgbClr val="C00000"/>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rtl="0"/>
            <a:r>
              <a:rPr kumimoji="0" lang="fr-FR" sz="2800" b="0" i="0" u="none" strike="noStrike" cap="none" normalizeH="0" dirty="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rPr>
              <a:t>ENVIRONNEMENTAL au même temps  </a:t>
            </a:r>
            <a:endParaRPr kumimoji="0" lang="fr-FR" sz="2800" b="0" i="0"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7" name="Flèche droite 16"/>
          <p:cNvSpPr/>
          <p:nvPr/>
        </p:nvSpPr>
        <p:spPr bwMode="auto">
          <a:xfrm>
            <a:off x="3260035" y="1908215"/>
            <a:ext cx="1762539" cy="484632"/>
          </a:xfrm>
          <a:prstGeom prst="rightArrow">
            <a:avLst/>
          </a:prstGeom>
          <a:solidFill>
            <a:srgbClr val="328F0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19" name="Flèche courbée vers la gauche 18"/>
          <p:cNvSpPr/>
          <p:nvPr/>
        </p:nvSpPr>
        <p:spPr bwMode="auto">
          <a:xfrm>
            <a:off x="7964557" y="2119142"/>
            <a:ext cx="566337" cy="1794840"/>
          </a:xfrm>
          <a:prstGeom prst="curvedLeftArrow">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20" name="Flèche courbée vers la droite 19"/>
          <p:cNvSpPr/>
          <p:nvPr/>
        </p:nvSpPr>
        <p:spPr bwMode="auto">
          <a:xfrm>
            <a:off x="60622" y="2284217"/>
            <a:ext cx="1182605" cy="1931899"/>
          </a:xfrm>
          <a:prstGeom prst="curvedRightArrow">
            <a:avLst>
              <a:gd name="adj1" fmla="val 25000"/>
              <a:gd name="adj2" fmla="val 50000"/>
              <a:gd name="adj3" fmla="val 55797"/>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22" name="Flèche vers le bas 21"/>
          <p:cNvSpPr/>
          <p:nvPr/>
        </p:nvSpPr>
        <p:spPr bwMode="auto">
          <a:xfrm>
            <a:off x="3854400" y="2345120"/>
            <a:ext cx="484632" cy="978408"/>
          </a:xfrm>
          <a:prstGeom prst="downArrow">
            <a:avLst/>
          </a:prstGeom>
          <a:solidFill>
            <a:srgbClr val="C00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23" name="Flèche vers le bas 22"/>
          <p:cNvSpPr/>
          <p:nvPr/>
        </p:nvSpPr>
        <p:spPr bwMode="auto">
          <a:xfrm>
            <a:off x="3827119" y="3964702"/>
            <a:ext cx="484632" cy="978408"/>
          </a:xfrm>
          <a:prstGeom prst="downArrow">
            <a:avLst/>
          </a:prstGeom>
          <a:solidFill>
            <a:schemeClr val="accent4"/>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endParaRPr>
          </a:p>
        </p:txBody>
      </p:sp>
      <p:sp>
        <p:nvSpPr>
          <p:cNvPr id="24" name="ZoneTexte 23"/>
          <p:cNvSpPr txBox="1"/>
          <p:nvPr/>
        </p:nvSpPr>
        <p:spPr>
          <a:xfrm>
            <a:off x="151296" y="4549491"/>
            <a:ext cx="1313180" cy="1200329"/>
          </a:xfrm>
          <a:prstGeom prst="rect">
            <a:avLst/>
          </a:prstGeom>
          <a:solidFill>
            <a:srgbClr val="026974"/>
          </a:solidFill>
          <a:ln>
            <a:solidFill>
              <a:srgbClr val="C00000"/>
            </a:solidFill>
          </a:ln>
        </p:spPr>
        <p:txBody>
          <a:bodyPr wrap="none" rtlCol="0">
            <a:spAutoFit/>
          </a:bodyPr>
          <a:lstStyle/>
          <a:p>
            <a:r>
              <a:rPr lang="fr-FR" sz="7200" dirty="0" smtClean="0">
                <a:ln w="0"/>
                <a:solidFill>
                  <a:schemeClr val="accent1"/>
                </a:solidFill>
                <a:effectLst>
                  <a:outerShdw blurRad="38100" dist="25400" dir="5400000" algn="ctr" rotWithShape="0">
                    <a:srgbClr val="6E747A">
                      <a:alpha val="43000"/>
                    </a:srgbClr>
                  </a:outerShdw>
                </a:effectLst>
              </a:rPr>
              <a:t>ET</a:t>
            </a:r>
            <a:endParaRPr lang="fr-FR" sz="7200" dirty="0">
              <a:ln w="0"/>
              <a:solidFill>
                <a:schemeClr val="accent1"/>
              </a:solidFill>
              <a:effectLst>
                <a:outerShdw blurRad="38100" dist="25400" dir="5400000" algn="ctr" rotWithShape="0">
                  <a:srgbClr val="6E747A">
                    <a:alpha val="43000"/>
                  </a:srgbClr>
                </a:outerShdw>
              </a:effectLst>
            </a:endParaRPr>
          </a:p>
        </p:txBody>
      </p:sp>
      <p:sp>
        <p:nvSpPr>
          <p:cNvPr id="18" name="Text Box 2"/>
          <p:cNvSpPr txBox="1">
            <a:spLocks noChangeArrowheads="1"/>
          </p:cNvSpPr>
          <p:nvPr/>
        </p:nvSpPr>
        <p:spPr bwMode="auto">
          <a:xfrm>
            <a:off x="60622" y="6518275"/>
            <a:ext cx="7182594" cy="323599"/>
          </a:xfrm>
          <a:prstGeom prst="rect">
            <a:avLst/>
          </a:prstGeom>
          <a:solidFill>
            <a:srgbClr val="002060"/>
          </a:solidFill>
          <a:ln w="63500" cmpd="thickThin">
            <a:solidFill>
              <a:srgbClr val="365F91"/>
            </a:solidFill>
            <a:miter lim="800000"/>
            <a:headEnd/>
            <a:tailEnd/>
          </a:ln>
          <a:effectLst/>
        </p:spPr>
        <p:txBody>
          <a:bodyPr vert="horz" wrap="square" lIns="91440" tIns="45720" rIns="91440" bIns="45720" numCol="1" anchor="t" anchorCtr="0" compatLnSpc="1">
            <a:prstTxWarp prst="textNoShape">
              <a:avLst/>
            </a:prstTxWarp>
          </a:bodyPr>
          <a:lstStyle/>
          <a:p>
            <a:pPr lvl="0" algn="ctr" rtl="0"/>
            <a:r>
              <a:rPr lang="fr-FR" b="1" dirty="0" smtClean="0">
                <a:ea typeface="Calibri" pitchFamily="34" charset="0"/>
                <a:cs typeface="Times New Roman" panose="02020603050405020304" pitchFamily="18" charset="0"/>
              </a:rPr>
              <a:t>CECF-DJERIDI-HACENE EXPERT-JUDICIAIRE – FORMATEUR - CONSULTANT </a:t>
            </a:r>
          </a:p>
        </p:txBody>
      </p:sp>
      <p:pic>
        <p:nvPicPr>
          <p:cNvPr id="2" name="Audio 1">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19380">
        <p14:prism isContent="1"/>
      </p:transition>
    </mc:Choice>
    <mc:Fallback>
      <p:transition spd="slow" advTm="19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inVertical)">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69" fill="hold" display="0">
                  <p:stCondLst>
                    <p:cond delay="indefinite"/>
                  </p:stCondLst>
                  <p:endCondLst>
                    <p:cond evt="onStopAudio" delay="0">
                      <p:tgtEl>
                        <p:sldTgt/>
                      </p:tgtEl>
                    </p:cond>
                  </p:endCondLst>
                </p:cTn>
                <p:tgtEl>
                  <p:spTgt spid="2"/>
                </p:tgtEl>
              </p:cMediaNode>
            </p:video>
          </p:childTnLst>
        </p:cTn>
      </p:par>
    </p:tnLst>
    <p:bldLst>
      <p:bldP spid="9" grpId="0" animBg="1"/>
      <p:bldP spid="13" grpId="0" animBg="1"/>
      <p:bldP spid="14" grpId="0" animBg="1"/>
      <p:bldP spid="15" grpId="0" animBg="1"/>
      <p:bldP spid="16" grpId="0" animBg="1"/>
      <p:bldP spid="17" grpId="0" animBg="1"/>
      <p:bldP spid="19" grpId="0" animBg="1"/>
      <p:bldP spid="20" grpId="0" animBg="1"/>
      <p:bldP spid="22" grpId="0" animBg="1"/>
      <p:bldP spid="23" grpId="0" animBg="1"/>
      <p:bldP spid="24"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9.2|2.8|1|1.1"/>
</p:tagLst>
</file>

<file path=ppt/tags/tag10.xml><?xml version="1.0" encoding="utf-8"?>
<p:tagLst xmlns:a="http://schemas.openxmlformats.org/drawingml/2006/main" xmlns:r="http://schemas.openxmlformats.org/officeDocument/2006/relationships" xmlns:p="http://schemas.openxmlformats.org/presentationml/2006/main">
  <p:tag name="TIMING" val="|0.1|13.6|0.8"/>
</p:tagLst>
</file>

<file path=ppt/tags/tag11.xml><?xml version="1.0" encoding="utf-8"?>
<p:tagLst xmlns:a="http://schemas.openxmlformats.org/drawingml/2006/main" xmlns:r="http://schemas.openxmlformats.org/officeDocument/2006/relationships" xmlns:p="http://schemas.openxmlformats.org/presentationml/2006/main">
  <p:tag name="TIMING" val="|0.5|3.4|11.8"/>
</p:tagLst>
</file>

<file path=ppt/tags/tag12.xml><?xml version="1.0" encoding="utf-8"?>
<p:tagLst xmlns:a="http://schemas.openxmlformats.org/drawingml/2006/main" xmlns:r="http://schemas.openxmlformats.org/officeDocument/2006/relationships" xmlns:p="http://schemas.openxmlformats.org/presentationml/2006/main">
  <p:tag name="TIMING" val="|0|0.6|15.3"/>
</p:tagLst>
</file>

<file path=ppt/tags/tag13.xml><?xml version="1.0" encoding="utf-8"?>
<p:tagLst xmlns:a="http://schemas.openxmlformats.org/drawingml/2006/main" xmlns:r="http://schemas.openxmlformats.org/officeDocument/2006/relationships" xmlns:p="http://schemas.openxmlformats.org/presentationml/2006/main">
  <p:tag name="TIMING" val="|0|0.6|2.2|0.9|1.9"/>
</p:tagLst>
</file>

<file path=ppt/tags/tag14.xml><?xml version="1.0" encoding="utf-8"?>
<p:tagLst xmlns:a="http://schemas.openxmlformats.org/drawingml/2006/main" xmlns:r="http://schemas.openxmlformats.org/officeDocument/2006/relationships" xmlns:p="http://schemas.openxmlformats.org/presentationml/2006/main">
  <p:tag name="TIMING" val="|0.9|1.2|1.4|1.1"/>
</p:tagLst>
</file>

<file path=ppt/tags/tag15.xml><?xml version="1.0" encoding="utf-8"?>
<p:tagLst xmlns:a="http://schemas.openxmlformats.org/drawingml/2006/main" xmlns:r="http://schemas.openxmlformats.org/officeDocument/2006/relationships" xmlns:p="http://schemas.openxmlformats.org/presentationml/2006/main">
  <p:tag name="TIMING" val="|0.5|0.6|6.5|1.5|12.2"/>
</p:tagLst>
</file>

<file path=ppt/tags/tag16.xml><?xml version="1.0" encoding="utf-8"?>
<p:tagLst xmlns:a="http://schemas.openxmlformats.org/drawingml/2006/main" xmlns:r="http://schemas.openxmlformats.org/officeDocument/2006/relationships" xmlns:p="http://schemas.openxmlformats.org/presentationml/2006/main">
  <p:tag name="TIMING" val="|0.2|1.1|1.1|2.2|1|13.6"/>
</p:tagLst>
</file>

<file path=ppt/tags/tag17.xml><?xml version="1.0" encoding="utf-8"?>
<p:tagLst xmlns:a="http://schemas.openxmlformats.org/drawingml/2006/main" xmlns:r="http://schemas.openxmlformats.org/officeDocument/2006/relationships" xmlns:p="http://schemas.openxmlformats.org/presentationml/2006/main">
  <p:tag name="TIMING" val="|0.4|0.7|1.1|0.9|1.4"/>
</p:tagLst>
</file>

<file path=ppt/tags/tag18.xml><?xml version="1.0" encoding="utf-8"?>
<p:tagLst xmlns:a="http://schemas.openxmlformats.org/drawingml/2006/main" xmlns:r="http://schemas.openxmlformats.org/officeDocument/2006/relationships" xmlns:p="http://schemas.openxmlformats.org/presentationml/2006/main">
  <p:tag name="TIMING" val="|0.4|1.1|0.8|0.7|0.9|2.4|10.4"/>
</p:tagLst>
</file>

<file path=ppt/tags/tag19.xml><?xml version="1.0" encoding="utf-8"?>
<p:tagLst xmlns:a="http://schemas.openxmlformats.org/drawingml/2006/main" xmlns:r="http://schemas.openxmlformats.org/officeDocument/2006/relationships" xmlns:p="http://schemas.openxmlformats.org/presentationml/2006/main">
  <p:tag name="TIMING" val="|0.5|1.6|1|0.8|1.1|1"/>
</p:tagLst>
</file>

<file path=ppt/tags/tag2.xml><?xml version="1.0" encoding="utf-8"?>
<p:tagLst xmlns:a="http://schemas.openxmlformats.org/drawingml/2006/main" xmlns:r="http://schemas.openxmlformats.org/officeDocument/2006/relationships" xmlns:p="http://schemas.openxmlformats.org/presentationml/2006/main">
  <p:tag name="TIMING" val="|0.4|3.1|1.4|6.3|15.4"/>
</p:tagLst>
</file>

<file path=ppt/tags/tag20.xml><?xml version="1.0" encoding="utf-8"?>
<p:tagLst xmlns:a="http://schemas.openxmlformats.org/drawingml/2006/main" xmlns:r="http://schemas.openxmlformats.org/officeDocument/2006/relationships" xmlns:p="http://schemas.openxmlformats.org/presentationml/2006/main">
  <p:tag name="TIMING" val="|0.7|1.1|1.2|1.3|1.1"/>
</p:tagLst>
</file>

<file path=ppt/tags/tag21.xml><?xml version="1.0" encoding="utf-8"?>
<p:tagLst xmlns:a="http://schemas.openxmlformats.org/drawingml/2006/main" xmlns:r="http://schemas.openxmlformats.org/officeDocument/2006/relationships" xmlns:p="http://schemas.openxmlformats.org/presentationml/2006/main">
  <p:tag name="TIMING" val="|0.6|0.7|1.1|1"/>
</p:tagLst>
</file>

<file path=ppt/tags/tag22.xml><?xml version="1.0" encoding="utf-8"?>
<p:tagLst xmlns:a="http://schemas.openxmlformats.org/drawingml/2006/main" xmlns:r="http://schemas.openxmlformats.org/officeDocument/2006/relationships" xmlns:p="http://schemas.openxmlformats.org/presentationml/2006/main">
  <p:tag name="TIMING" val="|0|0.9|0.8|1.6|1|1.4"/>
</p:tagLst>
</file>

<file path=ppt/tags/tag23.xml><?xml version="1.0" encoding="utf-8"?>
<p:tagLst xmlns:a="http://schemas.openxmlformats.org/drawingml/2006/main" xmlns:r="http://schemas.openxmlformats.org/officeDocument/2006/relationships" xmlns:p="http://schemas.openxmlformats.org/presentationml/2006/main">
  <p:tag name="TIMING" val="|0.8|0.7|39.4"/>
</p:tagLst>
</file>

<file path=ppt/tags/tag24.xml><?xml version="1.0" encoding="utf-8"?>
<p:tagLst xmlns:a="http://schemas.openxmlformats.org/drawingml/2006/main" xmlns:r="http://schemas.openxmlformats.org/officeDocument/2006/relationships" xmlns:p="http://schemas.openxmlformats.org/presentationml/2006/main">
  <p:tag name="TIMING" val="|0|1.5|0.8|1.5|1.4"/>
</p:tagLst>
</file>

<file path=ppt/tags/tag25.xml><?xml version="1.0" encoding="utf-8"?>
<p:tagLst xmlns:a="http://schemas.openxmlformats.org/drawingml/2006/main" xmlns:r="http://schemas.openxmlformats.org/officeDocument/2006/relationships" xmlns:p="http://schemas.openxmlformats.org/presentationml/2006/main">
  <p:tag name="TIMING" val="|0.4|1.8|1.4|1.7|15.3|8.6"/>
</p:tagLst>
</file>

<file path=ppt/tags/tag26.xml><?xml version="1.0" encoding="utf-8"?>
<p:tagLst xmlns:a="http://schemas.openxmlformats.org/drawingml/2006/main" xmlns:r="http://schemas.openxmlformats.org/officeDocument/2006/relationships" xmlns:p="http://schemas.openxmlformats.org/presentationml/2006/main">
  <p:tag name="TIMING" val="|1.1|1.5|1.6|1.5|1.3"/>
</p:tagLst>
</file>

<file path=ppt/tags/tag27.xml><?xml version="1.0" encoding="utf-8"?>
<p:tagLst xmlns:a="http://schemas.openxmlformats.org/drawingml/2006/main" xmlns:r="http://schemas.openxmlformats.org/officeDocument/2006/relationships" xmlns:p="http://schemas.openxmlformats.org/presentationml/2006/main">
  <p:tag name="TIMING" val="|0|0.8|0.9|0.9|1.2|21.8|2.9"/>
</p:tagLst>
</file>

<file path=ppt/tags/tag28.xml><?xml version="1.0" encoding="utf-8"?>
<p:tagLst xmlns:a="http://schemas.openxmlformats.org/drawingml/2006/main" xmlns:r="http://schemas.openxmlformats.org/officeDocument/2006/relationships" xmlns:p="http://schemas.openxmlformats.org/presentationml/2006/main">
  <p:tag name="TIMING" val="|0.5|0.8|0.6|1|1.3|1.2|1.2|1.7|0.8|0.8|1.6"/>
</p:tagLst>
</file>

<file path=ppt/tags/tag29.xml><?xml version="1.0" encoding="utf-8"?>
<p:tagLst xmlns:a="http://schemas.openxmlformats.org/drawingml/2006/main" xmlns:r="http://schemas.openxmlformats.org/officeDocument/2006/relationships" xmlns:p="http://schemas.openxmlformats.org/presentationml/2006/main">
  <p:tag name="TIMING" val="|1|0.9|1.2|8.8|1.9|0.9|7|6.7"/>
</p:tagLst>
</file>

<file path=ppt/tags/tag3.xml><?xml version="1.0" encoding="utf-8"?>
<p:tagLst xmlns:a="http://schemas.openxmlformats.org/drawingml/2006/main" xmlns:r="http://schemas.openxmlformats.org/officeDocument/2006/relationships" xmlns:p="http://schemas.openxmlformats.org/presentationml/2006/main">
  <p:tag name="TIMING" val="|0|1.5|17.5|9|4.3|1.2|1.5|8.8"/>
</p:tagLst>
</file>

<file path=ppt/tags/tag30.xml><?xml version="1.0" encoding="utf-8"?>
<p:tagLst xmlns:a="http://schemas.openxmlformats.org/drawingml/2006/main" xmlns:r="http://schemas.openxmlformats.org/officeDocument/2006/relationships" xmlns:p="http://schemas.openxmlformats.org/presentationml/2006/main">
  <p:tag name="TIMING" val="|0.5|0.9|0.9|7.2|1.3|1.2"/>
</p:tagLst>
</file>

<file path=ppt/tags/tag31.xml><?xml version="1.0" encoding="utf-8"?>
<p:tagLst xmlns:a="http://schemas.openxmlformats.org/drawingml/2006/main" xmlns:r="http://schemas.openxmlformats.org/officeDocument/2006/relationships" xmlns:p="http://schemas.openxmlformats.org/presentationml/2006/main">
  <p:tag name="TIMING" val="|0.2|0.8|1.3|15.6|4.4|2.4"/>
</p:tagLst>
</file>

<file path=ppt/tags/tag32.xml><?xml version="1.0" encoding="utf-8"?>
<p:tagLst xmlns:a="http://schemas.openxmlformats.org/drawingml/2006/main" xmlns:r="http://schemas.openxmlformats.org/officeDocument/2006/relationships" xmlns:p="http://schemas.openxmlformats.org/presentationml/2006/main">
  <p:tag name="TIMING" val="|0.1|0.9|0.9"/>
</p:tagLst>
</file>

<file path=ppt/tags/tag33.xml><?xml version="1.0" encoding="utf-8"?>
<p:tagLst xmlns:a="http://schemas.openxmlformats.org/drawingml/2006/main" xmlns:r="http://schemas.openxmlformats.org/officeDocument/2006/relationships" xmlns:p="http://schemas.openxmlformats.org/presentationml/2006/main">
  <p:tag name="TIMING" val="|0.8|1.1"/>
</p:tagLst>
</file>

<file path=ppt/tags/tag34.xml><?xml version="1.0" encoding="utf-8"?>
<p:tagLst xmlns:a="http://schemas.openxmlformats.org/drawingml/2006/main" xmlns:r="http://schemas.openxmlformats.org/officeDocument/2006/relationships" xmlns:p="http://schemas.openxmlformats.org/presentationml/2006/main">
  <p:tag name="TIMING" val="|0|1|1.8|1.5"/>
</p:tagLst>
</file>

<file path=ppt/tags/tag35.xml><?xml version="1.0" encoding="utf-8"?>
<p:tagLst xmlns:a="http://schemas.openxmlformats.org/drawingml/2006/main" xmlns:r="http://schemas.openxmlformats.org/officeDocument/2006/relationships" xmlns:p="http://schemas.openxmlformats.org/presentationml/2006/main">
  <p:tag name="TIMING" val="|0.5|1.5"/>
</p:tagLst>
</file>

<file path=ppt/tags/tag36.xml><?xml version="1.0" encoding="utf-8"?>
<p:tagLst xmlns:a="http://schemas.openxmlformats.org/drawingml/2006/main" xmlns:r="http://schemas.openxmlformats.org/officeDocument/2006/relationships" xmlns:p="http://schemas.openxmlformats.org/presentationml/2006/main">
  <p:tag name="TIMING" val="|0.1|0.9"/>
</p:tagLst>
</file>

<file path=ppt/tags/tag37.xml><?xml version="1.0" encoding="utf-8"?>
<p:tagLst xmlns:a="http://schemas.openxmlformats.org/drawingml/2006/main" xmlns:r="http://schemas.openxmlformats.org/officeDocument/2006/relationships" xmlns:p="http://schemas.openxmlformats.org/presentationml/2006/main">
  <p:tag name="TIMING" val="|0.2|1.3"/>
</p:tagLst>
</file>

<file path=ppt/tags/tag38.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0|0.9|7|12.3|6.2|1.7"/>
</p:tagLst>
</file>

<file path=ppt/tags/tag5.xml><?xml version="1.0" encoding="utf-8"?>
<p:tagLst xmlns:a="http://schemas.openxmlformats.org/drawingml/2006/main" xmlns:r="http://schemas.openxmlformats.org/officeDocument/2006/relationships" xmlns:p="http://schemas.openxmlformats.org/presentationml/2006/main">
  <p:tag name="TIMING" val="|0.8|1.2|1.1|1.5|2"/>
</p:tagLst>
</file>

<file path=ppt/tags/tag6.xml><?xml version="1.0" encoding="utf-8"?>
<p:tagLst xmlns:a="http://schemas.openxmlformats.org/drawingml/2006/main" xmlns:r="http://schemas.openxmlformats.org/officeDocument/2006/relationships" xmlns:p="http://schemas.openxmlformats.org/presentationml/2006/main">
  <p:tag name="TIMING" val="|0.1|1.6|25.9"/>
</p:tagLst>
</file>

<file path=ppt/tags/tag7.xml><?xml version="1.0" encoding="utf-8"?>
<p:tagLst xmlns:a="http://schemas.openxmlformats.org/drawingml/2006/main" xmlns:r="http://schemas.openxmlformats.org/officeDocument/2006/relationships" xmlns:p="http://schemas.openxmlformats.org/presentationml/2006/main">
  <p:tag name="TIMING" val="|0|3|40.9"/>
</p:tagLst>
</file>

<file path=ppt/tags/tag8.xml><?xml version="1.0" encoding="utf-8"?>
<p:tagLst xmlns:a="http://schemas.openxmlformats.org/drawingml/2006/main" xmlns:r="http://schemas.openxmlformats.org/officeDocument/2006/relationships" xmlns:p="http://schemas.openxmlformats.org/presentationml/2006/main">
  <p:tag name="TIMING" val="|0.1|32.2|1.2"/>
</p:tagLst>
</file>

<file path=ppt/tags/tag9.xml><?xml version="1.0" encoding="utf-8"?>
<p:tagLst xmlns:a="http://schemas.openxmlformats.org/drawingml/2006/main" xmlns:r="http://schemas.openxmlformats.org/officeDocument/2006/relationships" xmlns:p="http://schemas.openxmlformats.org/presentationml/2006/main">
  <p:tag name="TIMING" val="|0.5|0.7|1.4|1|1.1|0.9|1.1|0.9|1.9|0.9|1|6.1"/>
</p:tagLst>
</file>

<file path=ppt/theme/theme1.xml><?xml version="1.0" encoding="utf-8"?>
<a:theme xmlns:a="http://schemas.openxmlformats.org/drawingml/2006/main" name="Conference_4">
  <a:themeElements>
    <a:clrScheme name="Conference_4 1">
      <a:dk1>
        <a:srgbClr val="4D4D4D"/>
      </a:dk1>
      <a:lt1>
        <a:srgbClr val="FFFFFF"/>
      </a:lt1>
      <a:dk2>
        <a:srgbClr val="F2EF62"/>
      </a:dk2>
      <a:lt2>
        <a:srgbClr val="DDDDDD"/>
      </a:lt2>
      <a:accent1>
        <a:srgbClr val="8FAD2F"/>
      </a:accent1>
      <a:accent2>
        <a:srgbClr val="DBE8B2"/>
      </a:accent2>
      <a:accent3>
        <a:srgbClr val="FFFFFF"/>
      </a:accent3>
      <a:accent4>
        <a:srgbClr val="404040"/>
      </a:accent4>
      <a:accent5>
        <a:srgbClr val="C6D3AD"/>
      </a:accent5>
      <a:accent6>
        <a:srgbClr val="C6D2A1"/>
      </a:accent6>
      <a:hlink>
        <a:srgbClr val="BAD16F"/>
      </a:hlink>
      <a:folHlink>
        <a:srgbClr val="507800"/>
      </a:folHlink>
    </a:clrScheme>
    <a:fontScheme name="Conference_4">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defRPr>
        </a:defPPr>
      </a:lstStyle>
    </a:lnDef>
  </a:objectDefaults>
  <a:extraClrSchemeLst>
    <a:extraClrScheme>
      <a:clrScheme name="Conference_4 1">
        <a:dk1>
          <a:srgbClr val="4D4D4D"/>
        </a:dk1>
        <a:lt1>
          <a:srgbClr val="FFFFFF"/>
        </a:lt1>
        <a:dk2>
          <a:srgbClr val="F2EF62"/>
        </a:dk2>
        <a:lt2>
          <a:srgbClr val="DDDDDD"/>
        </a:lt2>
        <a:accent1>
          <a:srgbClr val="8FAD2F"/>
        </a:accent1>
        <a:accent2>
          <a:srgbClr val="DBE8B2"/>
        </a:accent2>
        <a:accent3>
          <a:srgbClr val="FFFFFF"/>
        </a:accent3>
        <a:accent4>
          <a:srgbClr val="404040"/>
        </a:accent4>
        <a:accent5>
          <a:srgbClr val="C6D3AD"/>
        </a:accent5>
        <a:accent6>
          <a:srgbClr val="C6D2A1"/>
        </a:accent6>
        <a:hlink>
          <a:srgbClr val="BAD16F"/>
        </a:hlink>
        <a:folHlink>
          <a:srgbClr val="507800"/>
        </a:folHlink>
      </a:clrScheme>
      <a:clrMap bg1="lt1" tx1="dk1" bg2="lt2" tx2="dk2" accent1="accent1" accent2="accent2" accent3="accent3" accent4="accent4" accent5="accent5" accent6="accent6" hlink="hlink" folHlink="folHlink"/>
    </a:extraClrScheme>
    <a:extraClrScheme>
      <a:clrScheme name="Conference_4 2">
        <a:dk1>
          <a:srgbClr val="4D4D4D"/>
        </a:dk1>
        <a:lt1>
          <a:srgbClr val="FFFFFF"/>
        </a:lt1>
        <a:dk2>
          <a:srgbClr val="F4D18A"/>
        </a:dk2>
        <a:lt2>
          <a:srgbClr val="DDDDDD"/>
        </a:lt2>
        <a:accent1>
          <a:srgbClr val="B99633"/>
        </a:accent1>
        <a:accent2>
          <a:srgbClr val="EDE5D1"/>
        </a:accent2>
        <a:accent3>
          <a:srgbClr val="FFFFFF"/>
        </a:accent3>
        <a:accent4>
          <a:srgbClr val="404040"/>
        </a:accent4>
        <a:accent5>
          <a:srgbClr val="D9C9AD"/>
        </a:accent5>
        <a:accent6>
          <a:srgbClr val="D7CFBD"/>
        </a:accent6>
        <a:hlink>
          <a:srgbClr val="DAC896"/>
        </a:hlink>
        <a:folHlink>
          <a:srgbClr val="776101"/>
        </a:folHlink>
      </a:clrScheme>
      <a:clrMap bg1="lt1" tx1="dk1" bg2="lt2" tx2="dk2" accent1="accent1" accent2="accent2" accent3="accent3" accent4="accent4" accent5="accent5" accent6="accent6" hlink="hlink" folHlink="folHlink"/>
    </a:extraClrScheme>
    <a:extraClrScheme>
      <a:clrScheme name="Conference_4 3">
        <a:dk1>
          <a:srgbClr val="4D4D4D"/>
        </a:dk1>
        <a:lt1>
          <a:srgbClr val="FFFFFF"/>
        </a:lt1>
        <a:dk2>
          <a:srgbClr val="61C2F3"/>
        </a:dk2>
        <a:lt2>
          <a:srgbClr val="DDDDDD"/>
        </a:lt2>
        <a:accent1>
          <a:srgbClr val="5968D7"/>
        </a:accent1>
        <a:accent2>
          <a:srgbClr val="BECDEA"/>
        </a:accent2>
        <a:accent3>
          <a:srgbClr val="FFFFFF"/>
        </a:accent3>
        <a:accent4>
          <a:srgbClr val="404040"/>
        </a:accent4>
        <a:accent5>
          <a:srgbClr val="B5B9E8"/>
        </a:accent5>
        <a:accent6>
          <a:srgbClr val="ACBAD4"/>
        </a:accent6>
        <a:hlink>
          <a:srgbClr val="93A8EB"/>
        </a:hlink>
        <a:folHlink>
          <a:srgbClr val="1300A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Conference_4</Template>
  <TotalTime>11841</TotalTime>
  <Words>2277</Words>
  <Application>Microsoft Office PowerPoint</Application>
  <PresentationFormat>Affichage à l'écran (4:3)</PresentationFormat>
  <Paragraphs>249</Paragraphs>
  <Slides>38</Slides>
  <Notes>16</Notes>
  <HiddenSlides>0</HiddenSlides>
  <MMClips>38</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Conference_4</vt:lpstr>
      <vt:lpstr>Diapositive 1</vt:lpstr>
      <vt:lpstr>DIRECTION DE COMMERCE DE LA WILAYA DE CONSTANTINE </vt:lpstr>
      <vt:lpstr>Diapositive 3</vt:lpstr>
      <vt:lpstr>Quelques Testes règlementaires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Lutte contre les clauses abusives   </vt:lpstr>
      <vt:lpstr>L’équilibre du contrat de consommation  </vt:lpstr>
      <vt:lpstr>L’équilibre du contrat de consommation  </vt:lpstr>
      <vt:lpstr>L’équilibre du contrat de consommation  </vt:lpstr>
      <vt:lpstr>L’équilibre du contrat de consommation  </vt:lpstr>
      <vt:lpstr>L’équilibre du contrat de consommation  </vt:lpstr>
      <vt:lpstr>Lutte contre les clauses abusives   </vt:lpstr>
      <vt:lpstr>Lutte contre les clauses abusives   </vt:lpstr>
      <vt:lpstr>Lutte contre les clauses abusives   </vt:lpstr>
      <vt:lpstr>Lutte contre les clauses abusives   </vt:lpstr>
      <vt:lpstr>Conclusion </vt:lpstr>
      <vt:lpstr>Conclusion </vt:lpstr>
      <vt:lpstr>Conclusion </vt:lpstr>
      <vt:lpstr>Conclusion </vt:lpstr>
      <vt:lpstr>DIRECTION DE COMMERCE W. CONSTANTINE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pc</dc:creator>
  <cp:lastModifiedBy>user</cp:lastModifiedBy>
  <cp:revision>947</cp:revision>
  <dcterms:created xsi:type="dcterms:W3CDTF">2013-05-19T07:42:58Z</dcterms:created>
  <dcterms:modified xsi:type="dcterms:W3CDTF">2017-10-17T09:06:36Z</dcterms:modified>
</cp:coreProperties>
</file>