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81" r:id="rId6"/>
    <p:sldId id="280" r:id="rId7"/>
    <p:sldId id="284" r:id="rId8"/>
    <p:sldId id="283" r:id="rId9"/>
    <p:sldId id="282" r:id="rId10"/>
    <p:sldId id="262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AC4C-645B-461E-8392-EBE8214F0416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F98E-8DDA-43EC-851F-F2B8600EBD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6EE250-C02C-4605-B02E-0D2D93A548E2}" type="datetimeFigureOut">
              <a:rPr lang="fr-FR" smtClean="0"/>
              <a:pPr/>
              <a:t>17/05/2017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B2C4F-2D87-42B2-8B27-CBD1314CF1E7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ar-DZ" sz="2600" dirty="0" smtClean="0">
                <a:solidFill>
                  <a:schemeClr val="tx1"/>
                </a:solidFill>
              </a:rPr>
              <a:t>الجمهوريــة الجزائريــة الديمقراطيــة الشعبيــة</a:t>
            </a:r>
            <a:r>
              <a:rPr lang="fr-FR" sz="2600" dirty="0" smtClean="0">
                <a:solidFill>
                  <a:schemeClr val="tx1"/>
                </a:solidFill>
              </a:rPr>
              <a:t/>
            </a:r>
            <a:br>
              <a:rPr lang="fr-FR" sz="2600" dirty="0" smtClean="0">
                <a:solidFill>
                  <a:schemeClr val="tx1"/>
                </a:solidFill>
              </a:rPr>
            </a:br>
            <a:r>
              <a:rPr lang="ar-DZ" sz="2600" dirty="0" smtClean="0">
                <a:solidFill>
                  <a:schemeClr val="tx1"/>
                </a:solidFill>
              </a:rPr>
              <a:t>وز</a:t>
            </a:r>
            <a:r>
              <a:rPr lang="ar-DZ" sz="2600" u="sng" dirty="0" smtClean="0">
                <a:solidFill>
                  <a:schemeClr val="tx1"/>
                </a:solidFill>
              </a:rPr>
              <a:t>ارة التجـــ</a:t>
            </a:r>
            <a:r>
              <a:rPr lang="ar-DZ" sz="2600" dirty="0" smtClean="0">
                <a:solidFill>
                  <a:schemeClr val="tx1"/>
                </a:solidFill>
              </a:rPr>
              <a:t>ارة</a:t>
            </a:r>
            <a:r>
              <a:rPr lang="fr-FR" sz="2600" dirty="0" smtClean="0">
                <a:solidFill>
                  <a:schemeClr val="tx1"/>
                </a:solidFill>
              </a:rPr>
              <a:t/>
            </a:r>
            <a:br>
              <a:rPr lang="fr-FR" sz="2600" dirty="0" smtClean="0">
                <a:solidFill>
                  <a:schemeClr val="tx1"/>
                </a:solidFill>
              </a:rPr>
            </a:br>
            <a:r>
              <a:rPr lang="ar-DZ" sz="2600" dirty="0" smtClean="0">
                <a:solidFill>
                  <a:schemeClr val="tx1"/>
                </a:solidFill>
              </a:rPr>
              <a:t>مديرية</a:t>
            </a:r>
            <a:r>
              <a:rPr lang="ar-DZ" sz="2600" u="sng" dirty="0" smtClean="0">
                <a:solidFill>
                  <a:schemeClr val="tx1"/>
                </a:solidFill>
              </a:rPr>
              <a:t> التجـارة</a:t>
            </a:r>
            <a:r>
              <a:rPr lang="ar-DZ" sz="2600" dirty="0" smtClean="0">
                <a:solidFill>
                  <a:schemeClr val="tx1"/>
                </a:solidFill>
              </a:rPr>
              <a:t> لولاية </a:t>
            </a:r>
            <a:r>
              <a:rPr lang="ar-DZ" sz="2600" dirty="0" err="1" smtClean="0">
                <a:solidFill>
                  <a:schemeClr val="tx1"/>
                </a:solidFill>
              </a:rPr>
              <a:t>قسنطينة</a:t>
            </a:r>
            <a:r>
              <a:rPr lang="fr-FR" sz="2600" dirty="0" smtClean="0">
                <a:solidFill>
                  <a:schemeClr val="tx1"/>
                </a:solidFill>
              </a:rPr>
              <a:t/>
            </a:r>
            <a:br>
              <a:rPr lang="fr-FR" sz="2600" dirty="0" smtClean="0">
                <a:solidFill>
                  <a:schemeClr val="tx1"/>
                </a:solidFill>
              </a:rPr>
            </a:br>
            <a:endParaRPr lang="fr-FR" sz="26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1604" y="1428736"/>
            <a:ext cx="6000792" cy="2571768"/>
          </a:xfrm>
        </p:spPr>
        <p:txBody>
          <a:bodyPr/>
          <a:lstStyle/>
          <a:p>
            <a:pPr algn="ctr"/>
            <a:endParaRPr lang="fr-FR" b="1" dirty="0" smtClean="0"/>
          </a:p>
          <a:p>
            <a:pPr algn="ctr"/>
            <a:r>
              <a:rPr lang="ar-DZ" b="1" dirty="0" smtClean="0"/>
              <a:t>الفاتورة في ضل القوانين</a:t>
            </a:r>
          </a:p>
          <a:p>
            <a:pPr algn="ctr"/>
            <a:r>
              <a:rPr lang="ar-DZ" b="1" dirty="0" smtClean="0"/>
              <a:t>و التنظيمات المعمول </a:t>
            </a:r>
            <a:r>
              <a:rPr lang="ar-DZ" b="1" dirty="0" err="1" smtClean="0"/>
              <a:t>بها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3214686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295400" algn="l"/>
              </a:tabLst>
            </a:pPr>
            <a:r>
              <a:rPr lang="ar-DZ" sz="2400" b="1" dirty="0" smtClean="0">
                <a:latin typeface="Calibri" pitchFamily="34" charset="0"/>
                <a:ea typeface="Times New Roman" pitchFamily="18" charset="0"/>
                <a:cs typeface="Simplified Arabic" pitchFamily="2" charset="-78"/>
              </a:rPr>
              <a:t>يوم إعلامي </a:t>
            </a:r>
            <a:r>
              <a:rPr lang="ar-DZ" sz="2400" b="1" dirty="0" err="1" smtClean="0">
                <a:latin typeface="Calibri" pitchFamily="34" charset="0"/>
                <a:ea typeface="Times New Roman" pitchFamily="18" charset="0"/>
                <a:cs typeface="Simplified Arabic" pitchFamily="2" charset="-78"/>
              </a:rPr>
              <a:t>و</a:t>
            </a:r>
            <a:r>
              <a:rPr lang="ar-DZ" sz="2400" b="1" dirty="0" smtClean="0">
                <a:latin typeface="Calibri" pitchFamily="34" charset="0"/>
                <a:ea typeface="Times New Roman" pitchFamily="18" charset="0"/>
                <a:cs typeface="Simplified Arabic" pitchFamily="2" charset="-78"/>
              </a:rPr>
              <a:t> </a:t>
            </a:r>
            <a:r>
              <a:rPr lang="ar-DZ" sz="2400" b="1" dirty="0" err="1" smtClean="0">
                <a:latin typeface="Calibri" pitchFamily="34" charset="0"/>
                <a:ea typeface="Times New Roman" pitchFamily="18" charset="0"/>
                <a:cs typeface="Simplified Arabic" pitchFamily="2" charset="-78"/>
              </a:rPr>
              <a:t>تحسيسي</a:t>
            </a:r>
            <a:r>
              <a:rPr lang="ar-DZ" sz="2400" b="1" dirty="0" smtClean="0">
                <a:latin typeface="Calibri" pitchFamily="34" charset="0"/>
                <a:ea typeface="Times New Roman" pitchFamily="18" charset="0"/>
                <a:cs typeface="Simplified Arabic" pitchFamily="2" charset="-78"/>
              </a:rPr>
              <a:t> حول </a:t>
            </a:r>
            <a:r>
              <a:rPr lang="ar-DZ" sz="2400" b="1" dirty="0" err="1" smtClean="0">
                <a:latin typeface="Calibri" pitchFamily="34" charset="0"/>
                <a:ea typeface="Times New Roman" pitchFamily="18" charset="0"/>
                <a:cs typeface="Simplified Arabic" pitchFamily="2" charset="-78"/>
              </a:rPr>
              <a:t>الفوترة</a:t>
            </a:r>
            <a:endParaRPr lang="ar-DZ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4000505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295400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                                                                         </a:t>
            </a:r>
            <a:r>
              <a:rPr lang="ar-DZ" sz="2000" b="1" dirty="0" err="1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تتقـــديـــم</a:t>
            </a:r>
            <a:r>
              <a:rPr lang="ar-DZ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 السيـد</a:t>
            </a:r>
            <a:r>
              <a:rPr lang="fr-FR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/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</a:tabLst>
            </a:pPr>
            <a:r>
              <a:rPr lang="ar-DZ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مرّاد عبد الحكيم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54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5143512"/>
            <a:ext cx="2571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</a:tabLst>
            </a:pPr>
            <a:r>
              <a:rPr lang="ar-DZ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رئيس </a:t>
            </a:r>
            <a:r>
              <a:rPr lang="ar-DZ" sz="2000" b="1" dirty="0" err="1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المفتشية</a:t>
            </a:r>
            <a:r>
              <a:rPr lang="ar-DZ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ar-DZ" sz="2000" b="1" dirty="0" err="1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الاقليمية</a:t>
            </a:r>
            <a:r>
              <a:rPr lang="ar-DZ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 للتجارة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</a:tabLst>
            </a:pPr>
            <a:r>
              <a:rPr lang="ar-DZ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الخروب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95400" algn="l"/>
              </a:tabLst>
            </a:pPr>
            <a:r>
              <a:rPr lang="fr-FR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 dirty="0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مديرية التجارة لولاية </a:t>
            </a:r>
            <a:r>
              <a:rPr lang="ar-DZ" sz="2000" b="1" dirty="0" err="1" smtClean="0">
                <a:latin typeface="Calibri" pitchFamily="34" charset="0"/>
                <a:ea typeface="Times New Roman" pitchFamily="18" charset="0"/>
                <a:cs typeface="Arabic Transparent" pitchFamily="2" charset="-78"/>
              </a:rPr>
              <a:t>قسنطينة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7" grpId="0" build="allAtOnce"/>
      <p:bldP spid="14339" grpId="0" build="allAtOnce"/>
      <p:bldP spid="1434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52"/>
            <a:ext cx="8715436" cy="650085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العقوبات</a:t>
            </a:r>
          </a:p>
          <a:p>
            <a:pPr algn="r" rtl="1"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* تعتبر عدم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الفوترة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مخالفة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ل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لمواد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13 من القانون 04 – 02.</a:t>
            </a:r>
          </a:p>
          <a:p>
            <a:pPr algn="r" rtl="1"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و يعاقب عليها بغرامة بنسبة 80 % من المبلغ الذي كان يجب فوترته مهما بلغت قيمته.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تطبيقا لأحكام المادة 33 من نفس القانون.</a:t>
            </a:r>
            <a:endParaRPr lang="ar-DZ" sz="24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Font typeface="Arial" charset="0"/>
              <a:buChar char="•"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تعتبر فاتورة غير مطابقة، كل مخالفة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للمادة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12 من هذا القانون. و يعاقب عليها بغرامة من 10.000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دج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إلى 50.000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دج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تطبيقا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لأحكام </a:t>
            </a:r>
            <a:r>
              <a:rPr lang="ar-DZ" sz="2400" b="1" smtClean="0">
                <a:latin typeface="Arial" pitchFamily="34" charset="0"/>
                <a:cs typeface="Arial" pitchFamily="34" charset="0"/>
              </a:rPr>
              <a:t>المادة </a:t>
            </a:r>
            <a:r>
              <a:rPr lang="ar-DZ" sz="2400" b="1" smtClean="0">
                <a:latin typeface="Arial" pitchFamily="34" charset="0"/>
                <a:cs typeface="Arial" pitchFamily="34" charset="0"/>
              </a:rPr>
              <a:t>34من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نفس القانون.</a:t>
            </a:r>
            <a:endParaRPr lang="ar-DZ" sz="24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Font typeface="Arial" charset="0"/>
              <a:buChar char="•"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ملاحظة: إذا مست عدم المطابقة (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الإسم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أو العنوان الاجتماعي للبائع أو المشتري،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رقم تعريفه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الجبائي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و الكمية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السعر ). يعتبر عدم ذكرها في الفاتورة يعاقب عليها طبقا لأحكام المادة 33. 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هناك عقوبات تكميلية: يمكن القيام بإجراءات أخرى كحجز عيني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أو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اعتباري للبضائع موضوع المخالفة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يمكن اقتراح غلق إداري للمحلات.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r" rtl="1">
              <a:buFont typeface="Arial" charset="0"/>
              <a:buChar char="•"/>
            </a:pPr>
            <a:endParaRPr lang="ar-DZ" sz="28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6000792"/>
          </a:xfrm>
        </p:spPr>
        <p:txBody>
          <a:bodyPr>
            <a:normAutofit fontScale="25000" lnSpcReduction="20000"/>
          </a:bodyPr>
          <a:lstStyle/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r>
              <a:rPr lang="ar-DZ" sz="9600" b="1" dirty="0" smtClean="0"/>
              <a:t> *حصيلة نشاط رقابة الممارسات التجارية لسنة 2016.</a:t>
            </a:r>
          </a:p>
          <a:p>
            <a:pPr algn="r" rtl="1">
              <a:buNone/>
            </a:pPr>
            <a:r>
              <a:rPr lang="ar-DZ" sz="7200" b="1" dirty="0" smtClean="0"/>
              <a:t>عدد التدخلات:</a:t>
            </a:r>
            <a:r>
              <a:rPr lang="fr-FR" sz="7200" b="1" dirty="0" smtClean="0"/>
              <a:t>  </a:t>
            </a:r>
            <a:r>
              <a:rPr lang="ar-DZ" sz="7200" b="1" dirty="0" smtClean="0"/>
              <a:t>22139</a:t>
            </a:r>
            <a:r>
              <a:rPr lang="fr-FR" sz="7200" b="1" dirty="0" smtClean="0"/>
              <a:t> </a:t>
            </a:r>
            <a:r>
              <a:rPr lang="ar-DZ" sz="7200" b="1" dirty="0" smtClean="0"/>
              <a:t>  </a:t>
            </a:r>
          </a:p>
          <a:p>
            <a:pPr algn="r" rtl="1">
              <a:buNone/>
            </a:pPr>
            <a:r>
              <a:rPr lang="ar-DZ" sz="7200" b="1" dirty="0" smtClean="0"/>
              <a:t>عدد المخالفات: 5409</a:t>
            </a:r>
          </a:p>
          <a:p>
            <a:pPr algn="r" rtl="1">
              <a:buNone/>
            </a:pPr>
            <a:r>
              <a:rPr lang="ar-DZ" sz="7200" b="1" dirty="0" smtClean="0"/>
              <a:t>عدد المحاضر: 5351</a:t>
            </a:r>
          </a:p>
          <a:p>
            <a:pPr algn="r" rtl="1">
              <a:buNone/>
            </a:pPr>
            <a:r>
              <a:rPr lang="ar-DZ" sz="7200" b="1" dirty="0" smtClean="0"/>
              <a:t>مبلغ عدم </a:t>
            </a:r>
            <a:r>
              <a:rPr lang="ar-DZ" sz="7200" b="1" dirty="0" err="1" smtClean="0"/>
              <a:t>الفوترة</a:t>
            </a:r>
            <a:r>
              <a:rPr lang="ar-DZ" sz="7200" b="1" dirty="0" smtClean="0"/>
              <a:t>:</a:t>
            </a:r>
            <a:r>
              <a:rPr lang="fr-FR" sz="7200" b="1" dirty="0" smtClean="0"/>
              <a:t> </a:t>
            </a:r>
            <a:r>
              <a:rPr lang="ar-DZ" sz="7200" b="1" dirty="0" smtClean="0"/>
              <a:t>3.010.605.478 </a:t>
            </a:r>
            <a:r>
              <a:rPr lang="ar-DZ" sz="7200" b="1" dirty="0" err="1" smtClean="0"/>
              <a:t>دج</a:t>
            </a:r>
            <a:endParaRPr lang="ar-DZ" sz="7200" b="1" dirty="0" smtClean="0"/>
          </a:p>
          <a:p>
            <a:pPr algn="r" rtl="1">
              <a:buNone/>
            </a:pPr>
            <a:endParaRPr lang="ar-DZ" sz="7200" b="1" dirty="0" smtClean="0"/>
          </a:p>
          <a:p>
            <a:pPr algn="r" rtl="1">
              <a:buNone/>
            </a:pPr>
            <a:r>
              <a:rPr lang="ar-DZ" sz="7200" b="1" dirty="0" smtClean="0"/>
              <a:t>عدد مخالفات عدم </a:t>
            </a:r>
            <a:r>
              <a:rPr lang="ar-DZ" sz="7200" b="1" dirty="0" err="1" smtClean="0"/>
              <a:t>الفوترة</a:t>
            </a:r>
            <a:r>
              <a:rPr lang="ar-DZ" sz="7200" b="1" dirty="0" smtClean="0"/>
              <a:t>: 414            أي بنسبة 7.67 % من مجموع المخالفات</a:t>
            </a:r>
          </a:p>
          <a:p>
            <a:pPr algn="r" rtl="1">
              <a:buNone/>
            </a:pPr>
            <a:r>
              <a:rPr lang="ar-DZ" sz="7200" b="1" dirty="0" smtClean="0"/>
              <a:t>عدد مخالفات فاتورة غير مطابقة: 01 </a:t>
            </a:r>
          </a:p>
          <a:p>
            <a:pPr algn="r" rtl="1">
              <a:buNone/>
            </a:pPr>
            <a:r>
              <a:rPr lang="ar-DZ" sz="7200" b="1" dirty="0" smtClean="0"/>
              <a:t> </a:t>
            </a:r>
          </a:p>
          <a:p>
            <a:pPr algn="r" rtl="1">
              <a:buNone/>
            </a:pPr>
            <a:r>
              <a:rPr lang="ar-DZ" sz="9600" b="1" dirty="0" smtClean="0"/>
              <a:t>*حصيلة نشاط رقابة الممارسات التجارية للأربعة أشهر الأولى من سنة 2017.</a:t>
            </a:r>
          </a:p>
          <a:p>
            <a:pPr algn="r" rtl="1">
              <a:buNone/>
            </a:pPr>
            <a:r>
              <a:rPr lang="ar-DZ" sz="7200" b="1" dirty="0" smtClean="0"/>
              <a:t>عدد التدخلات:</a:t>
            </a:r>
            <a:r>
              <a:rPr lang="fr-FR" sz="7200" b="1" dirty="0" smtClean="0"/>
              <a:t>  </a:t>
            </a:r>
            <a:r>
              <a:rPr lang="ar-DZ" sz="7200" b="1" dirty="0" smtClean="0"/>
              <a:t>7236</a:t>
            </a:r>
          </a:p>
          <a:p>
            <a:pPr algn="r" rtl="1">
              <a:buNone/>
            </a:pPr>
            <a:r>
              <a:rPr lang="ar-DZ" sz="7200" b="1" dirty="0" smtClean="0"/>
              <a:t>عدد المخالفات: 956</a:t>
            </a:r>
          </a:p>
          <a:p>
            <a:pPr algn="r" rtl="1">
              <a:buNone/>
            </a:pPr>
            <a:r>
              <a:rPr lang="ar-DZ" sz="7200" b="1" dirty="0" smtClean="0"/>
              <a:t>عدد المحاضر: 938</a:t>
            </a:r>
          </a:p>
          <a:p>
            <a:pPr algn="r" rtl="1">
              <a:buNone/>
            </a:pPr>
            <a:r>
              <a:rPr lang="ar-DZ" sz="7200" b="1" dirty="0" smtClean="0"/>
              <a:t>مبلغ عدم </a:t>
            </a:r>
            <a:r>
              <a:rPr lang="ar-DZ" sz="7200" b="1" dirty="0" err="1" smtClean="0"/>
              <a:t>الفوترة</a:t>
            </a:r>
            <a:r>
              <a:rPr lang="ar-DZ" sz="7200" b="1" dirty="0" smtClean="0"/>
              <a:t>:</a:t>
            </a:r>
            <a:r>
              <a:rPr lang="fr-FR" sz="7200" b="1" dirty="0" smtClean="0"/>
              <a:t> </a:t>
            </a:r>
            <a:r>
              <a:rPr lang="ar-DZ" sz="7200" b="1" dirty="0" smtClean="0"/>
              <a:t>645.277.944دج</a:t>
            </a:r>
          </a:p>
          <a:p>
            <a:pPr algn="r" rtl="1">
              <a:buNone/>
            </a:pPr>
            <a:endParaRPr lang="ar-DZ" sz="7200" b="1" dirty="0" smtClean="0"/>
          </a:p>
          <a:p>
            <a:pPr algn="r" rtl="1">
              <a:buNone/>
            </a:pPr>
            <a:r>
              <a:rPr lang="ar-DZ" sz="7200" b="1" dirty="0" smtClean="0"/>
              <a:t>عدد مخالفات عدم </a:t>
            </a:r>
            <a:r>
              <a:rPr lang="ar-DZ" sz="7200" b="1" dirty="0" err="1" smtClean="0"/>
              <a:t>الفوترة</a:t>
            </a:r>
            <a:r>
              <a:rPr lang="ar-DZ" sz="7200" b="1" dirty="0" smtClean="0"/>
              <a:t>: 116            أي بنسبة 12.13 % من مجموع المخالفات</a:t>
            </a:r>
          </a:p>
          <a:p>
            <a:pPr algn="r" rtl="1">
              <a:buNone/>
            </a:pPr>
            <a:r>
              <a:rPr lang="ar-DZ" sz="7200" b="1" dirty="0" smtClean="0"/>
              <a:t>عدد مخالفات فاتورة غير مطابقة: 00  </a:t>
            </a:r>
          </a:p>
          <a:p>
            <a:pPr algn="r" rtl="1">
              <a:buNone/>
            </a:pPr>
            <a:endParaRPr lang="ar-DZ" sz="9600" b="1" dirty="0" smtClean="0"/>
          </a:p>
          <a:p>
            <a:pPr algn="r" rtl="1">
              <a:buNone/>
            </a:pPr>
            <a:endParaRPr lang="ar-DZ" sz="9600" b="1" dirty="0" smtClean="0"/>
          </a:p>
          <a:p>
            <a:pPr algn="r" rtl="1">
              <a:buNone/>
            </a:pPr>
            <a:endParaRPr lang="ar-DZ" sz="9600" b="1" dirty="0" smtClean="0"/>
          </a:p>
          <a:p>
            <a:pPr algn="r" rtl="1">
              <a:buNone/>
            </a:pPr>
            <a:endParaRPr lang="ar-DZ" sz="96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ar-DZ" sz="2800" b="1" dirty="0" smtClean="0"/>
          </a:p>
          <a:p>
            <a:pPr algn="r" rtl="1">
              <a:buNone/>
            </a:pPr>
            <a:endParaRPr lang="fr-FR" sz="2800" b="1" dirty="0" smtClean="0"/>
          </a:p>
          <a:p>
            <a:pPr algn="r" rtl="1">
              <a:buNone/>
            </a:pPr>
            <a:r>
              <a:rPr lang="ar-DZ" sz="2800" b="1" dirty="0" smtClean="0"/>
              <a:t> </a:t>
            </a:r>
            <a:endParaRPr lang="fr-FR" sz="2800" b="1" dirty="0" smtClean="0"/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6215106"/>
          </a:xfrm>
        </p:spPr>
        <p:txBody>
          <a:bodyPr>
            <a:normAutofit fontScale="77500" lnSpcReduction="20000"/>
          </a:bodyPr>
          <a:lstStyle/>
          <a:p>
            <a:pPr algn="ctr" rtl="1">
              <a:buNone/>
            </a:pPr>
            <a:endParaRPr lang="ar-DZ" sz="1800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ar-DZ" sz="1800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ar-DZ" sz="1800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ar-DZ" sz="1800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 الأمر 157/62 المؤرخ في 1962/12/31  </a:t>
            </a:r>
          </a:p>
          <a:p>
            <a:pPr algn="ctr" rtl="1">
              <a:buNone/>
            </a:pPr>
            <a:endParaRPr lang="ar-DZ" b="1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  الأمر 37/75 المؤرخ في 1975/04/29 </a:t>
            </a:r>
          </a:p>
          <a:p>
            <a:pPr algn="ctr" rtl="1">
              <a:buNone/>
            </a:pPr>
            <a:endParaRPr lang="ar-DZ" b="1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 القانون 12/89 المؤرخ في 1989/07/05</a:t>
            </a:r>
          </a:p>
          <a:p>
            <a:pPr algn="ctr" rtl="1">
              <a:buNone/>
            </a:pPr>
            <a:endParaRPr lang="ar-D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 الأمر 06/95 المؤرخ في 1995/01/25 </a:t>
            </a:r>
          </a:p>
          <a:p>
            <a:pPr algn="ctr" rtl="1">
              <a:buNone/>
            </a:pPr>
            <a:endParaRPr lang="ar-DZ" b="1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 القانون 02/04 المؤرخ في 2004/06/23</a:t>
            </a:r>
          </a:p>
          <a:p>
            <a:pPr algn="ctr" rtl="1">
              <a:buNone/>
            </a:pPr>
            <a:endParaRPr lang="ar-DZ" b="1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 القانون 06/10 المؤرخ في 2010/08/15</a:t>
            </a:r>
          </a:p>
          <a:p>
            <a:pPr algn="ctr" rtl="1">
              <a:buNone/>
            </a:pPr>
            <a:endParaRPr lang="ar-DZ" sz="2100" b="1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endParaRPr lang="ar-DZ" sz="1800" dirty="0" smtClean="0">
              <a:latin typeface="Arial" pitchFamily="34" charset="0"/>
              <a:cs typeface="Arial" pitchFamily="34" charset="0"/>
            </a:endParaRPr>
          </a:p>
          <a:p>
            <a:pPr algn="ctr" rtl="1">
              <a:buNone/>
            </a:pPr>
            <a:r>
              <a:rPr lang="ar-DZ" sz="1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>
              <a:buNone/>
            </a:pPr>
            <a:endParaRPr lang="ar-DZ" sz="1800" dirty="0" smtClean="0">
              <a:latin typeface="Arial" pitchFamily="34" charset="0"/>
              <a:cs typeface="Arial" pitchFamily="34" charset="0"/>
            </a:endParaRPr>
          </a:p>
          <a:p>
            <a:pPr rtl="1"/>
            <a:r>
              <a:rPr lang="ar-DZ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rtl="1"/>
            <a:r>
              <a:rPr lang="ar-DZ" sz="1800" dirty="0" smtClean="0"/>
              <a:t> </a:t>
            </a:r>
            <a:endParaRPr lang="fr-FR" sz="1800" dirty="0" smtClean="0"/>
          </a:p>
          <a:p>
            <a:pPr rtl="1"/>
            <a:r>
              <a:rPr lang="ar-DZ" sz="1800" dirty="0" smtClean="0"/>
              <a:t> </a:t>
            </a:r>
            <a:endParaRPr lang="fr-FR" sz="1800" dirty="0" smtClean="0"/>
          </a:p>
          <a:p>
            <a:pPr algn="r" rtl="1"/>
            <a:endParaRPr lang="fr-FR" sz="1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52"/>
            <a:ext cx="8501122" cy="6715148"/>
          </a:xfrm>
        </p:spPr>
        <p:txBody>
          <a:bodyPr>
            <a:normAutofit fontScale="70000" lnSpcReduction="20000"/>
          </a:bodyPr>
          <a:lstStyle/>
          <a:p>
            <a:pPr algn="just" rtl="1">
              <a:lnSpc>
                <a:spcPct val="170000"/>
              </a:lnSpc>
              <a:buNone/>
            </a:pPr>
            <a:r>
              <a:rPr lang="ar-DZ" sz="3500" b="1" dirty="0" smtClean="0"/>
              <a:t> </a:t>
            </a:r>
            <a:endParaRPr lang="fr-FR" sz="3500" b="1" dirty="0" smtClean="0"/>
          </a:p>
          <a:p>
            <a:pPr algn="just" rtl="1">
              <a:lnSpc>
                <a:spcPct val="170000"/>
              </a:lnSpc>
              <a:buNone/>
            </a:pPr>
            <a:r>
              <a:rPr lang="ar-DZ" sz="2800" b="1" dirty="0" smtClean="0"/>
              <a:t>* القانون رقم 04 – 02 المؤرخ في 2004/06/23، يحدد القواعد المطبقة على الممارسات التجارية.</a:t>
            </a:r>
          </a:p>
          <a:p>
            <a:pPr algn="ctr" rtl="1">
              <a:lnSpc>
                <a:spcPct val="170000"/>
              </a:lnSpc>
              <a:buNone/>
            </a:pPr>
            <a:r>
              <a:rPr lang="ar-DZ" sz="2800" b="1" dirty="0" smtClean="0"/>
              <a:t>و</a:t>
            </a:r>
          </a:p>
          <a:p>
            <a:pPr algn="r" rtl="1">
              <a:lnSpc>
                <a:spcPct val="170000"/>
              </a:lnSpc>
              <a:buNone/>
            </a:pPr>
            <a:r>
              <a:rPr lang="ar-DZ" sz="2800" b="1" dirty="0" smtClean="0"/>
              <a:t>* القانون رقم 10 – 06 المؤرخ في 15 أوت 2010، يعدل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يتمم القانون رقم 04 – 02.</a:t>
            </a:r>
          </a:p>
          <a:p>
            <a:pPr algn="r" rtl="1">
              <a:lnSpc>
                <a:spcPct val="170000"/>
              </a:lnSpc>
              <a:buNone/>
            </a:pPr>
            <a:endParaRPr lang="ar-DZ" sz="2800" b="1" dirty="0" smtClean="0"/>
          </a:p>
          <a:p>
            <a:pPr algn="ctr" rtl="1">
              <a:lnSpc>
                <a:spcPct val="170000"/>
              </a:lnSpc>
              <a:buNone/>
            </a:pPr>
            <a:r>
              <a:rPr lang="ar-DZ" sz="2800" b="1" dirty="0" smtClean="0"/>
              <a:t>الفصل الثاني </a:t>
            </a:r>
          </a:p>
          <a:p>
            <a:pPr algn="ctr" rtl="1">
              <a:lnSpc>
                <a:spcPct val="170000"/>
              </a:lnSpc>
              <a:buNone/>
            </a:pPr>
            <a:r>
              <a:rPr lang="ar-DZ" sz="2800" b="1" dirty="0" err="1" smtClean="0"/>
              <a:t>الفوترة</a:t>
            </a:r>
            <a:endParaRPr lang="ar-DZ" sz="2800" b="1" dirty="0" smtClean="0"/>
          </a:p>
          <a:p>
            <a:pPr algn="ctr" rtl="1">
              <a:lnSpc>
                <a:spcPct val="170000"/>
              </a:lnSpc>
              <a:buNone/>
            </a:pPr>
            <a:r>
              <a:rPr lang="ar-DZ" sz="2800" b="1" dirty="0" smtClean="0"/>
              <a:t>المواد: 10، 11، 12، 13.</a:t>
            </a:r>
            <a:endParaRPr lang="fr-FR" sz="2800" b="1" dirty="0" smtClean="0"/>
          </a:p>
          <a:p>
            <a:pPr algn="just" rtl="1">
              <a:buNone/>
            </a:pPr>
            <a:r>
              <a:rPr lang="ar-DZ" dirty="0" smtClean="0"/>
              <a:t> </a:t>
            </a:r>
            <a:endParaRPr lang="fr-FR" dirty="0" smtClean="0"/>
          </a:p>
          <a:p>
            <a:pPr rtl="1"/>
            <a:r>
              <a:rPr lang="ar-DZ" dirty="0" smtClean="0"/>
              <a:t> </a:t>
            </a:r>
            <a:endParaRPr lang="fr-FR" dirty="0" smtClean="0"/>
          </a:p>
          <a:p>
            <a:pPr rtl="1"/>
            <a:r>
              <a:rPr lang="ar-DZ" dirty="0" smtClean="0"/>
              <a:t> </a:t>
            </a:r>
            <a:endParaRPr lang="fr-FR" dirty="0" smtClean="0"/>
          </a:p>
          <a:p>
            <a:pPr rtl="1"/>
            <a:r>
              <a:rPr lang="ar-DZ" dirty="0" smtClean="0"/>
              <a:t> </a:t>
            </a:r>
            <a:endParaRPr lang="fr-FR" dirty="0" smtClean="0"/>
          </a:p>
          <a:p>
            <a:pPr rtl="1"/>
            <a:r>
              <a:rPr lang="ar-DZ" dirty="0" smtClean="0"/>
              <a:t> </a:t>
            </a:r>
            <a:endParaRPr lang="fr-FR" dirty="0" smtClean="0"/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72296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المادة 10 (معدلة)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الفقرة الأولى: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يجب أن يكون كل بيع سلع، أو تأدية خدمات بين الأعوان الاقتصاديين الممارسين للنشاطات المذكورة في المادة 2 أعلاه، مصحوبا بفاتورة أو بوثيقة تقوم مقامها.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الفقرة الثانية: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يلزم البائع أو مقدم الخدمة بتسليم الفاتورة أو الوثيقة التي تقوم مقامها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يلزم المشتري بطلب أي منهما، حسب الحالة،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تسلمان عند البيع أو عند تأدية الخدمة.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         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72296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المادة 11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الفقرة الأولى: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يقبل وصل التسليم بدل الفاتورة في المعاملات التجارية المتكررة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المنتظمة عند بيع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منتوجات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لنفس الزبون،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يجب أن تحرر فاتورة إجمالية شهريا تكون مراجعها وصولات التسليم المعنية.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الفقرة الثانية: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لا يسمح باستعمال وصل التسليم إلا للأعوان الاقتصاديين المرخص لهم صراحة بواسطة مقرر من الإدارة المكلفة بالتجارة.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         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72296"/>
          </a:xfrm>
        </p:spPr>
        <p:txBody>
          <a:bodyPr>
            <a:normAutofit/>
          </a:bodyPr>
          <a:lstStyle/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المادة 13: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يجب أن يقدم العون الاقتصادي بصفته بائعا أو مشتريا الفاتورة للموظفين المؤهلين بموجب هذا القانون عند أول طلب لها، أو في أجل تحدده الإدارة المعنية.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72296"/>
          </a:xfrm>
        </p:spPr>
        <p:txBody>
          <a:bodyPr>
            <a:normAutofit/>
          </a:bodyPr>
          <a:lstStyle/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المادة 12: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يجب أن أن تحرر الفاتورة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وصل التسليم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الفاتورة الإجمالية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كذا سند التحويل وفق الشروط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الكيفيات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التي تحدد عن طريق التنظيم.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572296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المرسوم التنفيذي رقم 05– 468المؤرخ في 10ديسمبر سنة 2005، يحدد شروط تحرير الفاتورة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سند التحويل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وصل التسليم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الفاتورة الإجمالية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كيفيات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ذلك.</a:t>
            </a:r>
          </a:p>
          <a:p>
            <a:pPr algn="just" rtl="1">
              <a:lnSpc>
                <a:spcPct val="170000"/>
              </a:lnSpc>
              <a:buNone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         يجب أن تحتوي الفاتورة على البيانات المتعلقة بالعون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الإقتصادي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. كما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نصة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عليه المادة الثالثة من المرسوم التنفيذي رقم 05– 468.</a:t>
            </a:r>
          </a:p>
          <a:p>
            <a:pPr marL="342900" indent="-342900" algn="just" rtl="1">
              <a:lnSpc>
                <a:spcPct val="170000"/>
              </a:lnSpc>
              <a:buAutoNum type="arabicParenR"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بيانات تتعلق بالبائع.</a:t>
            </a:r>
          </a:p>
          <a:p>
            <a:pPr marL="342900" indent="-342900" algn="just" rtl="1">
              <a:lnSpc>
                <a:spcPct val="170000"/>
              </a:lnSpc>
              <a:buAutoNum type="arabicParenR"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بيانات تتعلق بالمشتري.</a:t>
            </a:r>
          </a:p>
          <a:p>
            <a:pPr marL="342900" indent="-342900" algn="just" rtl="1">
              <a:lnSpc>
                <a:spcPct val="170000"/>
              </a:lnSpc>
              <a:buAutoNum type="arabicParenR"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الختم </a:t>
            </a:r>
            <a:r>
              <a:rPr lang="ar-DZ" sz="24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 التوقيع.</a:t>
            </a:r>
          </a:p>
          <a:p>
            <a:pPr marL="342900" indent="-342900" algn="just" rtl="1">
              <a:lnSpc>
                <a:spcPct val="170000"/>
              </a:lnSpc>
              <a:buAutoNum type="arabicParenR"/>
            </a:pPr>
            <a:r>
              <a:rPr lang="ar-DZ" sz="2400" b="1" dirty="0" smtClean="0">
                <a:latin typeface="Arial" pitchFamily="34" charset="0"/>
                <a:cs typeface="Arial" pitchFamily="34" charset="0"/>
              </a:rPr>
              <a:t>السعر الإجمالي.</a:t>
            </a:r>
          </a:p>
          <a:p>
            <a:pPr marL="342900" indent="-342900" algn="just" rtl="1">
              <a:lnSpc>
                <a:spcPct val="170000"/>
              </a:lnSpc>
              <a:buAutoNum type="arabicParenR"/>
            </a:pP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70000"/>
              </a:lnSpc>
              <a:buNone/>
            </a:pP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fr-F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lyer Vers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1531" y="142875"/>
            <a:ext cx="4632376" cy="65722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533</TotalTime>
  <Words>395</Words>
  <Application>Microsoft Office PowerPoint</Application>
  <PresentationFormat>Affichage à l'écran (4:3)</PresentationFormat>
  <Paragraphs>141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الجمهوريــة الجزائريــة الديمقراطيــة الشعبيــة وزارة التجـــارة مديرية التجـارة لولاية قسنطينة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DRC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الجمهوريــة الجزائريــة الديمقراطيــة الشعبيــة وزارة التجـــارة المديرية الجهوية للتجـارة باتنة </dc:title>
  <dc:creator>DRC BATNA</dc:creator>
  <cp:lastModifiedBy>user</cp:lastModifiedBy>
  <cp:revision>124</cp:revision>
  <dcterms:created xsi:type="dcterms:W3CDTF">2013-09-05T10:19:13Z</dcterms:created>
  <dcterms:modified xsi:type="dcterms:W3CDTF">2017-05-17T05:20:11Z</dcterms:modified>
</cp:coreProperties>
</file>