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3"/>
  </p:notesMasterIdLst>
  <p:sldIdLst>
    <p:sldId id="321" r:id="rId2"/>
    <p:sldId id="317" r:id="rId3"/>
    <p:sldId id="323" r:id="rId4"/>
    <p:sldId id="324" r:id="rId5"/>
    <p:sldId id="325" r:id="rId6"/>
    <p:sldId id="326" r:id="rId7"/>
    <p:sldId id="328" r:id="rId8"/>
    <p:sldId id="327" r:id="rId9"/>
    <p:sldId id="330" r:id="rId10"/>
    <p:sldId id="331" r:id="rId11"/>
    <p:sldId id="332" r:id="rId12"/>
    <p:sldId id="333" r:id="rId13"/>
    <p:sldId id="334" r:id="rId14"/>
    <p:sldId id="335" r:id="rId15"/>
    <p:sldId id="336" r:id="rId16"/>
    <p:sldId id="337" r:id="rId17"/>
    <p:sldId id="338" r:id="rId18"/>
    <p:sldId id="340" r:id="rId19"/>
    <p:sldId id="341" r:id="rId20"/>
    <p:sldId id="342" r:id="rId21"/>
    <p:sldId id="343" r:id="rId22"/>
    <p:sldId id="344" r:id="rId23"/>
    <p:sldId id="345" r:id="rId24"/>
    <p:sldId id="346" r:id="rId25"/>
    <p:sldId id="350" r:id="rId26"/>
    <p:sldId id="349" r:id="rId27"/>
    <p:sldId id="347" r:id="rId28"/>
    <p:sldId id="348" r:id="rId29"/>
    <p:sldId id="329" r:id="rId30"/>
    <p:sldId id="297" r:id="rId31"/>
    <p:sldId id="322" r:id="rId32"/>
  </p:sldIdLst>
  <p:sldSz cx="9144000" cy="6858000" type="screen4x3"/>
  <p:notesSz cx="6858000" cy="9144000"/>
  <p:defaultTextStyle>
    <a:defPPr>
      <a:defRPr lang="en-US"/>
    </a:defPPr>
    <a:lvl1pPr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1pPr>
    <a:lvl2pPr marL="457200"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2pPr>
    <a:lvl3pPr marL="914400"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3pPr>
    <a:lvl4pPr marL="1371600"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4pPr>
    <a:lvl5pPr marL="1828800" algn="ctr" rtl="0" fontAlgn="base">
      <a:spcBef>
        <a:spcPct val="0"/>
      </a:spcBef>
      <a:spcAft>
        <a:spcPct val="0"/>
      </a:spcAft>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5pPr>
    <a:lvl6pPr marL="2286000" algn="l" defTabSz="914400" rtl="0" eaLnBrk="1" latinLnBrk="0" hangingPunct="1">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6pPr>
    <a:lvl7pPr marL="2743200" algn="l" defTabSz="914400" rtl="0" eaLnBrk="1" latinLnBrk="0" hangingPunct="1">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7pPr>
    <a:lvl8pPr marL="3200400" algn="l" defTabSz="914400" rtl="0" eaLnBrk="1" latinLnBrk="0" hangingPunct="1">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8pPr>
    <a:lvl9pPr marL="3657600" algn="l" defTabSz="914400" rtl="0" eaLnBrk="1" latinLnBrk="0" hangingPunct="1">
      <a:defRPr sz="1400" kern="120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111111"/>
    <a:srgbClr val="3D5C00"/>
    <a:srgbClr val="213200"/>
    <a:srgbClr val="2B7C02"/>
    <a:srgbClr val="00CC66"/>
    <a:srgbClr val="293E00"/>
    <a:srgbClr val="D0D505"/>
    <a:srgbClr val="E8F0E4"/>
    <a:srgbClr val="328F03"/>
  </p:clrMru>
</p:presentationPr>
</file>

<file path=ppt/tableStyles.xml><?xml version="1.0" encoding="utf-8"?>
<a:tblStyleLst xmlns:a="http://schemas.openxmlformats.org/drawingml/2006/main" def="{5C22544A-7EE6-4342-B048-85BDC9FD1C3A}">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13363" autoAdjust="0"/>
    <p:restoredTop sz="82319" autoAdjust="0"/>
  </p:normalViewPr>
  <p:slideViewPr>
    <p:cSldViewPr snapToGrid="0">
      <p:cViewPr>
        <p:scale>
          <a:sx n="80" d="100"/>
          <a:sy n="80" d="100"/>
        </p:scale>
        <p:origin x="18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3C5B84-8EA8-4DBD-A8A4-9B0A087877A5}" type="datetimeFigureOut">
              <a:rPr lang="fr-FR" smtClean="0"/>
              <a:pPr/>
              <a:t>07/04/2016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5D4303-E664-44E4-9FEC-4A700F0124F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3335" name="Rectangle 23"/>
          <p:cNvSpPr>
            <a:spLocks noGrp="1" noChangeArrowheads="1"/>
          </p:cNvSpPr>
          <p:nvPr>
            <p:ph type="dt" sz="quarter" idx="2"/>
          </p:nvPr>
        </p:nvSpPr>
        <p:spPr bwMode="auto">
          <a:xfrm>
            <a:off x="457200" y="6510338"/>
            <a:ext cx="2133600" cy="152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defRPr>
                <a:solidFill>
                  <a:schemeClr val="tx1"/>
                </a:solidFill>
                <a:effectLst>
                  <a:outerShdw blurRad="38100" dist="38100" dir="2700000" algn="tl">
                    <a:srgbClr val="C0C0C0"/>
                  </a:outerShdw>
                </a:effectLst>
              </a:defRPr>
            </a:lvl1pPr>
          </a:lstStyle>
          <a:p>
            <a:endParaRPr lang="en-US" altLang="ko-KR"/>
          </a:p>
        </p:txBody>
      </p:sp>
      <p:sp>
        <p:nvSpPr>
          <p:cNvPr id="13336" name="Rectangle 24"/>
          <p:cNvSpPr>
            <a:spLocks noGrp="1" noChangeArrowheads="1"/>
          </p:cNvSpPr>
          <p:nvPr>
            <p:ph type="ftr" sz="quarter" idx="3"/>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r>
              <a:rPr lang="en-US" altLang="zh-CN"/>
              <a:t>www.wondershare.com</a:t>
            </a:r>
            <a:endParaRPr lang="en-US" altLang="ko-KR"/>
          </a:p>
        </p:txBody>
      </p:sp>
      <p:sp>
        <p:nvSpPr>
          <p:cNvPr id="13341" name="Text Box 29"/>
          <p:cNvSpPr txBox="1">
            <a:spLocks noChangeArrowheads="1"/>
          </p:cNvSpPr>
          <p:nvPr/>
        </p:nvSpPr>
        <p:spPr bwMode="black">
          <a:xfrm>
            <a:off x="7473950" y="6062663"/>
            <a:ext cx="1143000" cy="457200"/>
          </a:xfrm>
          <a:prstGeom prst="rect">
            <a:avLst/>
          </a:prstGeom>
          <a:noFill/>
          <a:ln w="9525">
            <a:noFill/>
            <a:miter lim="800000"/>
            <a:headEnd/>
            <a:tailEnd/>
          </a:ln>
          <a:effectLst/>
        </p:spPr>
        <p:txBody>
          <a:bodyPr wrap="none">
            <a:spAutoFit/>
          </a:bodyPr>
          <a:lstStyle/>
          <a:p>
            <a:pPr eaLnBrk="0" hangingPunct="0"/>
            <a:r>
              <a:rPr lang="en-US" altLang="ko-KR" sz="2400" b="1">
                <a:effectLst/>
                <a:latin typeface="Verdana" pitchFamily="34" charset="0"/>
              </a:rPr>
              <a:t>LOGO</a:t>
            </a:r>
          </a:p>
        </p:txBody>
      </p:sp>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fr-FR" altLang="zh-CN" smtClean="0"/>
              <a:t>Cliquez pour modifier le style du titre</a:t>
            </a:r>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21500" y="169863"/>
            <a:ext cx="2028825" cy="599281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30263" y="169863"/>
            <a:ext cx="5938837" cy="59928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ar-S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ar-SA"/>
          </a:p>
        </p:txBody>
      </p:sp>
      <p:sp>
        <p:nvSpPr>
          <p:cNvPr id="4" name="Espace réservé de la date 3"/>
          <p:cNvSpPr>
            <a:spLocks noGrp="1"/>
          </p:cNvSpPr>
          <p:nvPr>
            <p:ph type="dt" sz="half" idx="10"/>
          </p:nvPr>
        </p:nvSpPr>
        <p:spPr>
          <a:xfrm>
            <a:off x="6553200" y="6356350"/>
            <a:ext cx="2133600" cy="365125"/>
          </a:xfrm>
          <a:prstGeom prst="rect">
            <a:avLst/>
          </a:prstGeom>
        </p:spPr>
        <p:txBody>
          <a:bodyPr/>
          <a:lstStyle/>
          <a:p>
            <a:fld id="{92C161F6-312B-4203-8571-0BB010CF315D}" type="datetimeFigureOut">
              <a:rPr lang="ar-SA" smtClean="0"/>
              <a:pPr/>
              <a:t>29/06/1437</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a:xfrm>
            <a:off x="457200" y="6356350"/>
            <a:ext cx="2133600" cy="365125"/>
          </a:xfrm>
          <a:prstGeom prst="rect">
            <a:avLst/>
          </a:prstGeom>
        </p:spPr>
        <p:txBody>
          <a:bodyPr/>
          <a:lstStyle/>
          <a:p>
            <a:fld id="{4FC801D4-DDFE-471C-8C59-CEBC5CFAB82D}" type="slidenum">
              <a:rPr lang="ar-SA" smtClean="0"/>
              <a:pPr/>
              <a:t>‹N°›</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pied de page 3"/>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30263" y="1209675"/>
            <a:ext cx="384492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27588" y="1209675"/>
            <a:ext cx="3846512"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2"/>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en-US" altLang="ko-KR"/>
              <a:t>Company Logo</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t="-41000" b="-41000"/>
          </a:stretch>
        </a:blipFill>
        <a:effectLst/>
      </p:bgPr>
    </p:bg>
    <p:spTree>
      <p:nvGrpSpPr>
        <p:cNvPr id="1" name=""/>
        <p:cNvGrpSpPr/>
        <p:nvPr/>
      </p:nvGrpSpPr>
      <p:grpSpPr>
        <a:xfrm>
          <a:off x="0" y="0"/>
          <a:ext cx="0" cy="0"/>
          <a:chOff x="0" y="0"/>
          <a:chExt cx="0" cy="0"/>
        </a:xfrm>
      </p:grpSpPr>
      <p:sp>
        <p:nvSpPr>
          <p:cNvPr id="12309" name="Rectangle 21"/>
          <p:cNvSpPr>
            <a:spLocks noGrp="1" noChangeArrowheads="1"/>
          </p:cNvSpPr>
          <p:nvPr>
            <p:ph type="title"/>
          </p:nvPr>
        </p:nvSpPr>
        <p:spPr bwMode="black">
          <a:xfrm>
            <a:off x="1101725" y="169863"/>
            <a:ext cx="7848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ltLang="ko-KR" smtClean="0"/>
              <a:t>Cliquez pour modifier le style du titre</a:t>
            </a:r>
            <a:endParaRPr lang="en-US" altLang="ko-KR" smtClean="0"/>
          </a:p>
        </p:txBody>
      </p:sp>
      <p:sp>
        <p:nvSpPr>
          <p:cNvPr id="12310" name="Rectangle 22"/>
          <p:cNvSpPr>
            <a:spLocks noGrp="1" noChangeArrowheads="1"/>
          </p:cNvSpPr>
          <p:nvPr>
            <p:ph type="body" idx="1"/>
          </p:nvPr>
        </p:nvSpPr>
        <p:spPr bwMode="auto">
          <a:xfrm>
            <a:off x="830263" y="1209675"/>
            <a:ext cx="7843837"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p:txBody>
      </p:sp>
      <p:sp>
        <p:nvSpPr>
          <p:cNvPr id="12312" name="Rectangle 24"/>
          <p:cNvSpPr>
            <a:spLocks noGrp="1" noChangeArrowheads="1"/>
          </p:cNvSpPr>
          <p:nvPr>
            <p:ph type="ftr" sz="quarter" idx="3"/>
          </p:nvPr>
        </p:nvSpPr>
        <p:spPr bwMode="auto">
          <a:xfrm>
            <a:off x="177800" y="6365875"/>
            <a:ext cx="194627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600" b="1">
                <a:effectLst/>
                <a:latin typeface="+mn-lt"/>
              </a:defRPr>
            </a:lvl1pPr>
          </a:lstStyle>
          <a:p>
            <a:r>
              <a:rPr lang="en-US" altLang="ko-KR"/>
              <a:t>Company Logo</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iming>
    <p:tnLst>
      <p:par>
        <p:cTn id="1" dur="indefinite" restart="never" nodeType="tmRoot"/>
      </p:par>
    </p:tnLst>
  </p:timing>
  <p:hf sldNum="0" hdr="0" dt="0"/>
  <p:txStyles>
    <p:titleStyle>
      <a:lvl1pPr algn="l" rtl="0" eaLnBrk="1" fontAlgn="base" hangingPunct="1">
        <a:spcBef>
          <a:spcPct val="0"/>
        </a:spcBef>
        <a:spcAft>
          <a:spcPct val="0"/>
        </a:spcAft>
        <a:defRPr sz="3200" b="1">
          <a:solidFill>
            <a:schemeClr val="accent2"/>
          </a:solidFill>
          <a:latin typeface="+mj-lt"/>
          <a:ea typeface="+mj-ea"/>
          <a:cs typeface="+mj-cs"/>
        </a:defRPr>
      </a:lvl1pPr>
      <a:lvl2pPr algn="l" rtl="0" eaLnBrk="1" fontAlgn="base" hangingPunct="1">
        <a:spcBef>
          <a:spcPct val="0"/>
        </a:spcBef>
        <a:spcAft>
          <a:spcPct val="0"/>
        </a:spcAft>
        <a:defRPr sz="3200" b="1">
          <a:solidFill>
            <a:schemeClr val="accent2"/>
          </a:solidFill>
          <a:latin typeface="Verdana" pitchFamily="34" charset="0"/>
        </a:defRPr>
      </a:lvl2pPr>
      <a:lvl3pPr algn="l" rtl="0" eaLnBrk="1" fontAlgn="base" hangingPunct="1">
        <a:spcBef>
          <a:spcPct val="0"/>
        </a:spcBef>
        <a:spcAft>
          <a:spcPct val="0"/>
        </a:spcAft>
        <a:defRPr sz="3200" b="1">
          <a:solidFill>
            <a:schemeClr val="accent2"/>
          </a:solidFill>
          <a:latin typeface="Verdana" pitchFamily="34" charset="0"/>
        </a:defRPr>
      </a:lvl3pPr>
      <a:lvl4pPr algn="l" rtl="0" eaLnBrk="1" fontAlgn="base" hangingPunct="1">
        <a:spcBef>
          <a:spcPct val="0"/>
        </a:spcBef>
        <a:spcAft>
          <a:spcPct val="0"/>
        </a:spcAft>
        <a:defRPr sz="3200" b="1">
          <a:solidFill>
            <a:schemeClr val="accent2"/>
          </a:solidFill>
          <a:latin typeface="Verdana" pitchFamily="34" charset="0"/>
        </a:defRPr>
      </a:lvl4pPr>
      <a:lvl5pPr algn="l" rtl="0" eaLnBrk="1" fontAlgn="base" hangingPunct="1">
        <a:spcBef>
          <a:spcPct val="0"/>
        </a:spcBef>
        <a:spcAft>
          <a:spcPct val="0"/>
        </a:spcAft>
        <a:defRPr sz="3200" b="1">
          <a:solidFill>
            <a:schemeClr val="accent2"/>
          </a:solidFill>
          <a:latin typeface="Verdana" pitchFamily="34" charset="0"/>
        </a:defRPr>
      </a:lvl5pPr>
      <a:lvl6pPr marL="457200" algn="l" rtl="0" eaLnBrk="1" fontAlgn="base" hangingPunct="1">
        <a:spcBef>
          <a:spcPct val="0"/>
        </a:spcBef>
        <a:spcAft>
          <a:spcPct val="0"/>
        </a:spcAft>
        <a:defRPr sz="3200" b="1">
          <a:solidFill>
            <a:schemeClr val="accent2"/>
          </a:solidFill>
          <a:latin typeface="Verdana" pitchFamily="34" charset="0"/>
        </a:defRPr>
      </a:lvl6pPr>
      <a:lvl7pPr marL="914400" algn="l" rtl="0" eaLnBrk="1" fontAlgn="base" hangingPunct="1">
        <a:spcBef>
          <a:spcPct val="0"/>
        </a:spcBef>
        <a:spcAft>
          <a:spcPct val="0"/>
        </a:spcAft>
        <a:defRPr sz="3200" b="1">
          <a:solidFill>
            <a:schemeClr val="accent2"/>
          </a:solidFill>
          <a:latin typeface="Verdana" pitchFamily="34" charset="0"/>
        </a:defRPr>
      </a:lvl7pPr>
      <a:lvl8pPr marL="1371600" algn="l" rtl="0" eaLnBrk="1" fontAlgn="base" hangingPunct="1">
        <a:spcBef>
          <a:spcPct val="0"/>
        </a:spcBef>
        <a:spcAft>
          <a:spcPct val="0"/>
        </a:spcAft>
        <a:defRPr sz="3200" b="1">
          <a:solidFill>
            <a:schemeClr val="accent2"/>
          </a:solidFill>
          <a:latin typeface="Verdana" pitchFamily="34" charset="0"/>
        </a:defRPr>
      </a:lvl8pPr>
      <a:lvl9pPr marL="1828800" algn="l" rtl="0" eaLnBrk="1" fontAlgn="base" hangingPunct="1">
        <a:spcBef>
          <a:spcPct val="0"/>
        </a:spcBef>
        <a:spcAft>
          <a:spcPct val="0"/>
        </a:spcAft>
        <a:defRPr sz="3200" b="1">
          <a:solidFill>
            <a:schemeClr val="accent2"/>
          </a:solidFill>
          <a:latin typeface="Verdana" pitchFamily="34"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u"/>
        <a:defRPr sz="2000" b="1">
          <a:solidFill>
            <a:schemeClr val="folHlink"/>
          </a:solidFill>
          <a:latin typeface="+mn-lt"/>
          <a:ea typeface="+mn-ea"/>
          <a:cs typeface="+mn-cs"/>
        </a:defRPr>
      </a:lvl1pPr>
      <a:lvl2pPr marL="742950" indent="-285750" algn="l" rtl="0" eaLnBrk="1" fontAlgn="base" hangingPunct="1">
        <a:spcBef>
          <a:spcPct val="20000"/>
        </a:spcBef>
        <a:spcAft>
          <a:spcPct val="0"/>
        </a:spcAft>
        <a:buClr>
          <a:schemeClr val="accent1"/>
        </a:buClr>
        <a:buSzPct val="60000"/>
        <a:buFont typeface="Wingdings" pitchFamily="2" charset="2"/>
        <a:buChar char="n"/>
        <a:defRPr>
          <a:solidFill>
            <a:schemeClr val="tx1"/>
          </a:solidFill>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latin typeface="+mn-lt"/>
        </a:defRPr>
      </a:lvl3pPr>
      <a:lvl4pPr marL="1600200" indent="-228600" algn="l" rtl="0" eaLnBrk="1" fontAlgn="base" hangingPunct="1">
        <a:spcBef>
          <a:spcPct val="20000"/>
        </a:spcBef>
        <a:spcAft>
          <a:spcPct val="0"/>
        </a:spcAft>
        <a:buClr>
          <a:schemeClr val="tx1"/>
        </a:buClr>
        <a:buSzPct val="60000"/>
        <a:buFont typeface="Wingdings" pitchFamily="2" charset="2"/>
        <a:buChar char="n"/>
        <a:defRPr sz="1600">
          <a:solidFill>
            <a:schemeClr val="tx1"/>
          </a:solidFill>
          <a:latin typeface="+mn-lt"/>
        </a:defRPr>
      </a:lvl4pPr>
      <a:lvl5pPr marL="20574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bg1"/>
        </a:buClr>
        <a:buSzPct val="60000"/>
        <a:buFont typeface="Wingdings" pitchFamily="2" charset="2"/>
        <a:buChar char="n"/>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13.pn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Tableau Blanc01.png"/>
          <p:cNvPicPr>
            <a:picLocks noChangeAspect="1"/>
          </p:cNvPicPr>
          <p:nvPr/>
        </p:nvPicPr>
        <p:blipFill>
          <a:blip r:embed="rId2" cstate="print"/>
          <a:stretch>
            <a:fillRect/>
          </a:stretch>
        </p:blipFill>
        <p:spPr>
          <a:xfrm>
            <a:off x="0" y="2132856"/>
            <a:ext cx="9144000" cy="2914679"/>
          </a:xfrm>
          <a:prstGeom prst="rect">
            <a:avLst/>
          </a:prstGeom>
        </p:spPr>
      </p:pic>
      <p:sp>
        <p:nvSpPr>
          <p:cNvPr id="4" name="Rectangle 3"/>
          <p:cNvSpPr/>
          <p:nvPr/>
        </p:nvSpPr>
        <p:spPr>
          <a:xfrm>
            <a:off x="1592384" y="188640"/>
            <a:ext cx="5832648" cy="523220"/>
          </a:xfrm>
          <a:prstGeom prst="rect">
            <a:avLst/>
          </a:prstGeom>
        </p:spPr>
        <p:txBody>
          <a:bodyPr wrap="square">
            <a:spAutoFit/>
          </a:bodyPr>
          <a:lstStyle/>
          <a:p>
            <a:pPr lvl="0" indent="449263" algn="ctr" fontAlgn="base">
              <a:spcBef>
                <a:spcPct val="0"/>
              </a:spcBef>
              <a:spcAft>
                <a:spcPct val="0"/>
              </a:spcAft>
            </a:pPr>
            <a:r>
              <a:rPr lang="ar-DZ" sz="2800" b="1" dirty="0" smtClean="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الجمهورية </a:t>
            </a:r>
            <a:r>
              <a:rPr lang="ar-DZ" sz="2800" b="1" dirty="0">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الجزائرية الديمقراطية الشعبية</a:t>
            </a:r>
            <a:endParaRPr kumimoji="0" lang="fr-FR" sz="1600" b="0" i="0"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027" name="Rectangle 3"/>
          <p:cNvSpPr>
            <a:spLocks noChangeArrowheads="1"/>
          </p:cNvSpPr>
          <p:nvPr/>
        </p:nvSpPr>
        <p:spPr bwMode="auto">
          <a:xfrm>
            <a:off x="5796136" y="2096624"/>
            <a:ext cx="309634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rtl="1"/>
            <a:r>
              <a:rPr lang="ar-DZ" sz="4800" b="1" dirty="0" smtClean="0">
                <a:solidFill>
                  <a:srgbClr val="111111"/>
                </a:solidFill>
                <a:latin typeface="Titr" pitchFamily="2" charset="-78"/>
                <a:cs typeface="Titr" pitchFamily="2" charset="-78"/>
              </a:rPr>
              <a:t>يوم </a:t>
            </a:r>
            <a:r>
              <a:rPr lang="ar-DZ" sz="4800" b="1" dirty="0" err="1" smtClean="0">
                <a:solidFill>
                  <a:srgbClr val="111111"/>
                </a:solidFill>
                <a:latin typeface="Titr" pitchFamily="2" charset="-78"/>
                <a:cs typeface="Titr" pitchFamily="2" charset="-78"/>
              </a:rPr>
              <a:t>تحسيسي</a:t>
            </a:r>
            <a:r>
              <a:rPr lang="ar-DZ" sz="4800" b="1" dirty="0" smtClean="0">
                <a:solidFill>
                  <a:srgbClr val="111111"/>
                </a:solidFill>
                <a:latin typeface="Titr" pitchFamily="2" charset="-78"/>
                <a:cs typeface="Titr" pitchFamily="2" charset="-78"/>
              </a:rPr>
              <a:t> و إعلامي</a:t>
            </a:r>
            <a:endParaRPr lang="fr-FR" sz="4800" dirty="0">
              <a:solidFill>
                <a:srgbClr val="111111"/>
              </a:solidFill>
              <a:latin typeface="Titr" pitchFamily="2" charset="-78"/>
              <a:cs typeface="Titr" pitchFamily="2" charset="-78"/>
            </a:endParaRPr>
          </a:p>
        </p:txBody>
      </p:sp>
      <p:sp>
        <p:nvSpPr>
          <p:cNvPr id="16" name="Rectangle 15"/>
          <p:cNvSpPr/>
          <p:nvPr/>
        </p:nvSpPr>
        <p:spPr>
          <a:xfrm>
            <a:off x="331066" y="2407700"/>
            <a:ext cx="2952997" cy="1200329"/>
          </a:xfrm>
          <a:prstGeom prst="rect">
            <a:avLst/>
          </a:prstGeom>
        </p:spPr>
        <p:txBody>
          <a:bodyPr wrap="square">
            <a:spAutoFit/>
          </a:bodyPr>
          <a:lstStyle/>
          <a:p>
            <a:r>
              <a:rPr lang="ar-DZ" sz="7200" b="1" dirty="0" smtClean="0">
                <a:solidFill>
                  <a:srgbClr val="111111"/>
                </a:solidFill>
                <a:latin typeface="Titr" pitchFamily="2" charset="-78"/>
                <a:cs typeface="Titr" pitchFamily="2" charset="-78"/>
              </a:rPr>
              <a:t>المنافسة </a:t>
            </a:r>
            <a:endParaRPr lang="fr-FR" sz="7200" dirty="0">
              <a:solidFill>
                <a:srgbClr val="111111"/>
              </a:solidFill>
              <a:latin typeface="Titr" pitchFamily="2" charset="-78"/>
              <a:cs typeface="Titr" pitchFamily="2" charset="-78"/>
            </a:endParaRPr>
          </a:p>
        </p:txBody>
      </p:sp>
      <p:pic>
        <p:nvPicPr>
          <p:cNvPr id="18" name="Image 17" descr="03.png"/>
          <p:cNvPicPr>
            <a:picLocks noChangeAspect="1"/>
          </p:cNvPicPr>
          <p:nvPr/>
        </p:nvPicPr>
        <p:blipFill>
          <a:blip r:embed="rId3" cstate="print"/>
          <a:stretch>
            <a:fillRect/>
          </a:stretch>
        </p:blipFill>
        <p:spPr>
          <a:xfrm>
            <a:off x="1691680" y="908720"/>
            <a:ext cx="5751588" cy="1847092"/>
          </a:xfrm>
          <a:prstGeom prst="rect">
            <a:avLst/>
          </a:prstGeom>
        </p:spPr>
      </p:pic>
      <p:sp>
        <p:nvSpPr>
          <p:cNvPr id="19" name="Rectangle 18"/>
          <p:cNvSpPr/>
          <p:nvPr/>
        </p:nvSpPr>
        <p:spPr>
          <a:xfrm rot="19032935">
            <a:off x="4441866" y="1613520"/>
            <a:ext cx="2313775" cy="523220"/>
          </a:xfrm>
          <a:prstGeom prst="rect">
            <a:avLst/>
          </a:prstGeom>
        </p:spPr>
        <p:txBody>
          <a:bodyPr wrap="none">
            <a:spAutoFit/>
          </a:bodyPr>
          <a:lstStyle/>
          <a:p>
            <a:pPr lvl="0" indent="449263" algn="ctr" rtl="0" eaLnBrk="0" fontAlgn="base" hangingPunct="0">
              <a:spcBef>
                <a:spcPct val="0"/>
              </a:spcBef>
              <a:spcAft>
                <a:spcPct val="0"/>
              </a:spcAft>
            </a:pPr>
            <a:r>
              <a:rPr lang="ar-DZ" sz="28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مديرية التجارة</a:t>
            </a:r>
          </a:p>
        </p:txBody>
      </p:sp>
      <p:sp>
        <p:nvSpPr>
          <p:cNvPr id="5" name="Rectangle 4"/>
          <p:cNvSpPr/>
          <p:nvPr/>
        </p:nvSpPr>
        <p:spPr>
          <a:xfrm rot="2503815">
            <a:off x="2202294" y="1362594"/>
            <a:ext cx="2456255" cy="523220"/>
          </a:xfrm>
          <a:prstGeom prst="rect">
            <a:avLst/>
          </a:prstGeom>
        </p:spPr>
        <p:txBody>
          <a:bodyPr wrap="square">
            <a:spAutoFit/>
          </a:bodyPr>
          <a:lstStyle/>
          <a:p>
            <a:pPr lvl="0" indent="449263" algn="ctr" rtl="0" eaLnBrk="0" fontAlgn="base" hangingPunct="0">
              <a:spcBef>
                <a:spcPct val="0"/>
              </a:spcBef>
              <a:spcAft>
                <a:spcPct val="0"/>
              </a:spcAft>
            </a:pPr>
            <a:r>
              <a:rPr lang="ar-DZ" sz="2800" b="1" dirty="0" smtClean="0">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ولاية </a:t>
            </a:r>
            <a:r>
              <a:rPr lang="ar-DZ" sz="2800" b="1" dirty="0" err="1">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قسنطينة</a:t>
            </a:r>
            <a:endParaRPr kumimoji="0" lang="fr-FR" sz="1600" b="0" i="0"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Rectangle 19"/>
          <p:cNvSpPr/>
          <p:nvPr/>
        </p:nvSpPr>
        <p:spPr>
          <a:xfrm>
            <a:off x="8010130" y="6504434"/>
            <a:ext cx="1002198" cy="307777"/>
          </a:xfrm>
          <a:prstGeom prst="rect">
            <a:avLst/>
          </a:prstGeom>
        </p:spPr>
        <p:txBody>
          <a:bodyPr wrap="none">
            <a:spAutoFit/>
          </a:bodyPr>
          <a:lstStyle/>
          <a:p>
            <a:r>
              <a:rPr lang="fr-FR" b="1" dirty="0" smtClean="0">
                <a:solidFill>
                  <a:schemeClr val="bg1">
                    <a:lumMod val="75000"/>
                  </a:schemeClr>
                </a:solidFill>
                <a:effectLst>
                  <a:outerShdw blurRad="38100" dist="38100" dir="2700000" algn="tl">
                    <a:srgbClr val="000000">
                      <a:alpha val="43137"/>
                    </a:srgbClr>
                  </a:outerShdw>
                </a:effectLst>
              </a:rPr>
              <a:t>07/04/2016</a:t>
            </a:r>
            <a:endParaRPr lang="ar-SA" dirty="0">
              <a:solidFill>
                <a:schemeClr val="bg1">
                  <a:lumMod val="75000"/>
                </a:schemeClr>
              </a:solidFill>
              <a:effectLst>
                <a:outerShdw blurRad="38100" dist="38100" dir="2700000" algn="tl">
                  <a:srgbClr val="000000">
                    <a:alpha val="43137"/>
                  </a:srgbClr>
                </a:outerShdw>
              </a:effectLst>
            </a:endParaRPr>
          </a:p>
        </p:txBody>
      </p:sp>
      <p:sp>
        <p:nvSpPr>
          <p:cNvPr id="17" name="Rectangle 16"/>
          <p:cNvSpPr/>
          <p:nvPr/>
        </p:nvSpPr>
        <p:spPr>
          <a:xfrm>
            <a:off x="4035982" y="2770619"/>
            <a:ext cx="1211645" cy="830997"/>
          </a:xfrm>
          <a:prstGeom prst="rect">
            <a:avLst/>
          </a:prstGeom>
        </p:spPr>
        <p:txBody>
          <a:bodyPr wrap="square">
            <a:spAutoFit/>
          </a:bodyPr>
          <a:lstStyle/>
          <a:p>
            <a:r>
              <a:rPr lang="ar-DZ" sz="4800" b="1" dirty="0" smtClean="0">
                <a:solidFill>
                  <a:srgbClr val="111111"/>
                </a:solidFill>
              </a:rPr>
              <a:t>حول</a:t>
            </a:r>
            <a:endParaRPr lang="fr-FR" sz="4800" dirty="0">
              <a:solidFill>
                <a:srgbClr val="111111"/>
              </a:solidFill>
            </a:endParaRPr>
          </a:p>
        </p:txBody>
      </p:sp>
      <p:sp>
        <p:nvSpPr>
          <p:cNvPr id="28" name="Rectangle 27"/>
          <p:cNvSpPr/>
          <p:nvPr/>
        </p:nvSpPr>
        <p:spPr>
          <a:xfrm>
            <a:off x="2582037" y="6143644"/>
            <a:ext cx="3690434" cy="400110"/>
          </a:xfrm>
          <a:prstGeom prst="rect">
            <a:avLst/>
          </a:prstGeom>
        </p:spPr>
        <p:txBody>
          <a:bodyPr wrap="none">
            <a:spAutoFit/>
          </a:bodyPr>
          <a:lstStyle/>
          <a:p>
            <a:pPr lvl="0" algn="r" rtl="1" eaLnBrk="0" fontAlgn="base" hangingPunct="0">
              <a:spcBef>
                <a:spcPct val="0"/>
              </a:spcBef>
              <a:spcAft>
                <a:spcPct val="0"/>
              </a:spcAft>
            </a:pPr>
            <a:r>
              <a:rPr lang="fr-FR" sz="2000" b="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www.dcwconstantine.gov.dz</a:t>
            </a:r>
            <a:endParaRPr lang="fr-FR" b="1" dirty="0" smtClean="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29" name="Rectangle 28"/>
          <p:cNvSpPr/>
          <p:nvPr/>
        </p:nvSpPr>
        <p:spPr>
          <a:xfrm>
            <a:off x="2659897" y="6488668"/>
            <a:ext cx="3453189" cy="400110"/>
          </a:xfrm>
          <a:prstGeom prst="rect">
            <a:avLst/>
          </a:prstGeom>
        </p:spPr>
        <p:txBody>
          <a:bodyPr wrap="none">
            <a:spAutoFit/>
          </a:bodyPr>
          <a:lstStyle/>
          <a:p>
            <a:pPr lvl="0" algn="r" rtl="1" eaLnBrk="0" fontAlgn="base" hangingPunct="0">
              <a:spcBef>
                <a:spcPct val="0"/>
              </a:spcBef>
              <a:spcAft>
                <a:spcPct val="0"/>
              </a:spcAft>
            </a:pPr>
            <a:r>
              <a:rPr lang="fr-FR" sz="2000" b="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dcconstantine25@gmail.com</a:t>
            </a:r>
            <a:endParaRPr lang="fr-FR" b="1" dirty="0" smtClean="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22" name="Rectangle 21"/>
          <p:cNvSpPr/>
          <p:nvPr/>
        </p:nvSpPr>
        <p:spPr>
          <a:xfrm>
            <a:off x="1119347" y="5232669"/>
            <a:ext cx="7094482" cy="584775"/>
          </a:xfrm>
          <a:prstGeom prst="rect">
            <a:avLst/>
          </a:prstGeom>
        </p:spPr>
        <p:txBody>
          <a:bodyPr wrap="square">
            <a:spAutoFit/>
          </a:bodyPr>
          <a:lstStyle/>
          <a:p>
            <a:r>
              <a:rPr lang="ar-SA" sz="3200" b="1" dirty="0" smtClean="0">
                <a:latin typeface="Titr" pitchFamily="2" charset="-78"/>
                <a:cs typeface="Titr" pitchFamily="2" charset="-78"/>
              </a:rPr>
              <a:t>بالتنسيق مع جامعة </a:t>
            </a:r>
            <a:r>
              <a:rPr lang="ar-SA" sz="3200" b="1" dirty="0" err="1" smtClean="0">
                <a:latin typeface="Titr" pitchFamily="2" charset="-78"/>
                <a:cs typeface="Titr" pitchFamily="2" charset="-78"/>
              </a:rPr>
              <a:t>قسنطينة</a:t>
            </a:r>
            <a:r>
              <a:rPr lang="ar-SA" sz="3200" b="1" dirty="0" smtClean="0">
                <a:latin typeface="Titr" pitchFamily="2" charset="-78"/>
                <a:cs typeface="Titr" pitchFamily="2" charset="-78"/>
              </a:rPr>
              <a:t> 2 عبد الحميد مهري</a:t>
            </a:r>
            <a:endParaRPr lang="fr-FR" sz="3200" b="1" dirty="0">
              <a:latin typeface="Titr" pitchFamily="2" charset="-78"/>
              <a:cs typeface="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500"/>
                                        <p:tgtEl>
                                          <p:spTgt spid="18"/>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amond(in)">
                                      <p:cBhvr>
                                        <p:cTn id="15" dur="1000"/>
                                        <p:tgtEl>
                                          <p:spTgt spid="19"/>
                                        </p:tgtEl>
                                      </p:cBhvr>
                                    </p:animEffect>
                                  </p:childTnLst>
                                </p:cTn>
                              </p:par>
                            </p:childTnLst>
                          </p:cTn>
                        </p:par>
                        <p:par>
                          <p:cTn id="16" fill="hold">
                            <p:stCondLst>
                              <p:cond delay="2000"/>
                            </p:stCondLst>
                            <p:childTnLst>
                              <p:par>
                                <p:cTn id="17" presetID="8"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1000"/>
                                        <p:tgtEl>
                                          <p:spTgt spid="5"/>
                                        </p:tgtEl>
                                      </p:cBhvr>
                                    </p:animEffect>
                                  </p:childTnLst>
                                </p:cTn>
                              </p:par>
                            </p:childTnLst>
                          </p:cTn>
                        </p:par>
                        <p:par>
                          <p:cTn id="20" fill="hold">
                            <p:stCondLst>
                              <p:cond delay="3000"/>
                            </p:stCondLst>
                            <p:childTnLst>
                              <p:par>
                                <p:cTn id="21" presetID="3" presetClass="entr" presetSubtype="1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1000"/>
                                        <p:tgtEl>
                                          <p:spTgt spid="15"/>
                                        </p:tgtEl>
                                      </p:cBhvr>
                                    </p:animEffect>
                                  </p:childTnLst>
                                </p:cTn>
                              </p:par>
                            </p:childTnLst>
                          </p:cTn>
                        </p:par>
                        <p:par>
                          <p:cTn id="24" fill="hold">
                            <p:stCondLst>
                              <p:cond delay="4000"/>
                            </p:stCondLst>
                            <p:childTnLst>
                              <p:par>
                                <p:cTn id="25" presetID="1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plus(in)">
                                      <p:cBhvr>
                                        <p:cTn id="27" dur="500"/>
                                        <p:tgtEl>
                                          <p:spTgt spid="20"/>
                                        </p:tgtEl>
                                      </p:cBhvr>
                                    </p:animEffect>
                                  </p:childTnLst>
                                </p:cTn>
                              </p:par>
                            </p:childTnLst>
                          </p:cTn>
                        </p:par>
                        <p:par>
                          <p:cTn id="28" fill="hold">
                            <p:stCondLst>
                              <p:cond delay="4500"/>
                            </p:stCondLst>
                            <p:childTnLst>
                              <p:par>
                                <p:cTn id="29" presetID="5" presetClass="entr" presetSubtype="5" fill="hold" grpId="0" nodeType="after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checkerboard(down)">
                                      <p:cBhvr>
                                        <p:cTn id="31" dur="1000"/>
                                        <p:tgtEl>
                                          <p:spTgt spid="1027"/>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000"/>
                                        <p:tgtEl>
                                          <p:spTgt spid="17"/>
                                        </p:tgtEl>
                                      </p:cBhvr>
                                    </p:animEffect>
                                  </p:childTnLst>
                                </p:cTn>
                              </p:par>
                            </p:childTnLst>
                          </p:cTn>
                        </p:par>
                        <p:par>
                          <p:cTn id="36" fill="hold">
                            <p:stCondLst>
                              <p:cond delay="7500"/>
                            </p:stCondLst>
                            <p:childTnLst>
                              <p:par>
                                <p:cTn id="37" presetID="5" presetClass="entr" presetSubtype="10" repeatCount="indefinite" fill="hold" grpId="0" nodeType="afterEffect">
                                  <p:stCondLst>
                                    <p:cond delay="1000"/>
                                  </p:stCondLst>
                                  <p:iterate type="lt">
                                    <p:tmPct val="50000"/>
                                  </p:iterate>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checkerboard(across)">
                                      <p:cBhvr>
                                        <p:cTn id="39" dur="1000"/>
                                        <p:tgtEl>
                                          <p:spTgt spid="16">
                                            <p:txEl>
                                              <p:pRg st="0" end="0"/>
                                            </p:txEl>
                                          </p:spTgt>
                                        </p:tgtEl>
                                      </p:cBhvr>
                                    </p:animEffect>
                                  </p:childTnLst>
                                </p:cTn>
                              </p:par>
                            </p:childTnLst>
                          </p:cTn>
                        </p:par>
                        <p:par>
                          <p:cTn id="40" fill="hold">
                            <p:stCondLst>
                              <p:cond delay="13000"/>
                            </p:stCondLst>
                            <p:childTnLst>
                              <p:par>
                                <p:cTn id="41" presetID="3" presetClass="entr" presetSubtype="1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1000"/>
                                        <p:tgtEl>
                                          <p:spTgt spid="28"/>
                                        </p:tgtEl>
                                      </p:cBhvr>
                                    </p:animEffect>
                                  </p:childTnLst>
                                </p:cTn>
                              </p:par>
                            </p:childTnLst>
                          </p:cTn>
                        </p:par>
                        <p:par>
                          <p:cTn id="44" fill="hold">
                            <p:stCondLst>
                              <p:cond delay="14000"/>
                            </p:stCondLst>
                            <p:childTnLst>
                              <p:par>
                                <p:cTn id="45" presetID="3" presetClass="entr" presetSubtype="1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linds(horizontal)">
                                      <p:cBhvr>
                                        <p:cTn id="47" dur="1000"/>
                                        <p:tgtEl>
                                          <p:spTgt spid="29"/>
                                        </p:tgtEl>
                                      </p:cBhvr>
                                    </p:animEffect>
                                  </p:childTnLst>
                                </p:cTn>
                              </p:par>
                            </p:childTnLst>
                          </p:cTn>
                        </p:par>
                        <p:par>
                          <p:cTn id="48" fill="hold">
                            <p:stCondLst>
                              <p:cond delay="15000"/>
                            </p:stCondLst>
                            <p:childTnLst>
                              <p:par>
                                <p:cTn id="49" presetID="3" presetClass="entr" presetSubtype="1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linds(horizontal)">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27" grpId="0"/>
      <p:bldP spid="16" grpId="0" build="p" bldLvl="4" advAuto="1000"/>
      <p:bldP spid="19" grpId="0"/>
      <p:bldP spid="5" grpId="0"/>
      <p:bldP spid="20" grpId="0"/>
      <p:bldP spid="17" grpId="0"/>
      <p:bldP spid="28" grpId="0"/>
      <p:bldP spid="29"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Sans titre - 9988.png"/>
          <p:cNvPicPr>
            <a:picLocks noChangeAspect="1"/>
          </p:cNvPicPr>
          <p:nvPr/>
        </p:nvPicPr>
        <p:blipFill>
          <a:blip r:embed="rId2"/>
          <a:stretch>
            <a:fillRect/>
          </a:stretch>
        </p:blipFill>
        <p:spPr>
          <a:xfrm>
            <a:off x="0" y="1268085"/>
            <a:ext cx="9144000" cy="4353334"/>
          </a:xfrm>
          <a:prstGeom prst="rect">
            <a:avLst/>
          </a:prstGeom>
        </p:spPr>
      </p:pic>
      <p:sp>
        <p:nvSpPr>
          <p:cNvPr id="11" name="Rectangle 10"/>
          <p:cNvSpPr/>
          <p:nvPr/>
        </p:nvSpPr>
        <p:spPr>
          <a:xfrm>
            <a:off x="1331276" y="2250326"/>
            <a:ext cx="6535710" cy="2554545"/>
          </a:xfrm>
          <a:prstGeom prst="rect">
            <a:avLst/>
          </a:prstGeom>
        </p:spPr>
        <p:txBody>
          <a:bodyPr wrap="square">
            <a:spAutoFit/>
          </a:bodyPr>
          <a:lstStyle/>
          <a:p>
            <a:pPr rtl="1"/>
            <a:r>
              <a:rPr lang="ar-SA" sz="8000" b="1" dirty="0" smtClean="0"/>
              <a:t>مبدأ حرية الأســــــعار</a:t>
            </a:r>
            <a:endParaRPr lang="fr-FR" sz="8800" dirty="0"/>
          </a:p>
        </p:txBody>
      </p:sp>
      <p:pic>
        <p:nvPicPr>
          <p:cNvPr id="6" name="Image 5" descr="Partie01.png"/>
          <p:cNvPicPr>
            <a:picLocks noChangeAspect="1"/>
          </p:cNvPicPr>
          <p:nvPr/>
        </p:nvPicPr>
        <p:blipFill>
          <a:blip r:embed="rId3" cstate="print"/>
          <a:stretch>
            <a:fillRect/>
          </a:stretch>
        </p:blipFill>
        <p:spPr>
          <a:xfrm>
            <a:off x="7542839" y="4725144"/>
            <a:ext cx="1789437" cy="2232248"/>
          </a:xfrm>
          <a:prstGeom prst="rect">
            <a:avLst/>
          </a:prstGeom>
        </p:spPr>
      </p:pic>
      <p:sp>
        <p:nvSpPr>
          <p:cNvPr id="9" name="Rectangle 8"/>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677932"/>
            <a:ext cx="9014088" cy="6069724"/>
          </a:xfrm>
          <a:prstGeom prst="rect">
            <a:avLst/>
          </a:prstGeom>
        </p:spPr>
      </p:pic>
      <p:sp>
        <p:nvSpPr>
          <p:cNvPr id="6" name="Rectangle 6"/>
          <p:cNvSpPr>
            <a:spLocks noChangeArrowheads="1"/>
          </p:cNvSpPr>
          <p:nvPr/>
        </p:nvSpPr>
        <p:spPr bwMode="auto">
          <a:xfrm rot="21209168">
            <a:off x="2008531" y="2500418"/>
            <a:ext cx="6209106" cy="2923877"/>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ar-DZ" sz="2800" b="1" dirty="0" smtClean="0">
                <a:solidFill>
                  <a:srgbClr val="111111"/>
                </a:solidFill>
                <a:latin typeface="Titr" pitchFamily="2" charset="-78"/>
                <a:cs typeface="Titr" pitchFamily="2" charset="-78"/>
              </a:rPr>
              <a:t>	</a:t>
            </a:r>
            <a:r>
              <a:rPr lang="ar-SA" sz="2600" b="1" dirty="0" smtClean="0">
                <a:solidFill>
                  <a:srgbClr val="111111"/>
                </a:solidFill>
                <a:latin typeface="Titr" pitchFamily="2" charset="-78"/>
                <a:cs typeface="Titr" pitchFamily="2" charset="-78"/>
              </a:rPr>
              <a:t>يعتبر هذا المبدأ من أهم مبادئ الم</a:t>
            </a:r>
            <a:r>
              <a:rPr lang="ar-DZ" sz="2600" b="1" dirty="0" smtClean="0">
                <a:solidFill>
                  <a:srgbClr val="111111"/>
                </a:solidFill>
                <a:latin typeface="Titr" pitchFamily="2" charset="-78"/>
                <a:cs typeface="Titr" pitchFamily="2" charset="-78"/>
              </a:rPr>
              <a:t>نافسة </a:t>
            </a:r>
            <a:r>
              <a:rPr lang="ar-DZ" sz="2600" b="1" dirty="0" err="1" smtClean="0">
                <a:solidFill>
                  <a:srgbClr val="111111"/>
                </a:solidFill>
                <a:latin typeface="Titr" pitchFamily="2" charset="-78"/>
                <a:cs typeface="Titr" pitchFamily="2" charset="-78"/>
              </a:rPr>
              <a:t>ب</a:t>
            </a:r>
            <a:r>
              <a:rPr lang="ar-SA" sz="2600" b="1" dirty="0" smtClean="0">
                <a:solidFill>
                  <a:srgbClr val="111111"/>
                </a:solidFill>
                <a:latin typeface="Titr" pitchFamily="2" charset="-78"/>
                <a:cs typeface="Titr" pitchFamily="2" charset="-78"/>
              </a:rPr>
              <a:t>موجب الأمر رقم 03-03 المؤرخ في 19 </a:t>
            </a:r>
            <a:r>
              <a:rPr lang="ar-SA" sz="2600" b="1" dirty="0" err="1" smtClean="0">
                <a:solidFill>
                  <a:srgbClr val="111111"/>
                </a:solidFill>
                <a:latin typeface="Titr" pitchFamily="2" charset="-78"/>
                <a:cs typeface="Titr" pitchFamily="2" charset="-78"/>
              </a:rPr>
              <a:t>جويلية</a:t>
            </a:r>
            <a:r>
              <a:rPr lang="ar-SA" sz="2600" b="1" dirty="0" smtClean="0">
                <a:solidFill>
                  <a:srgbClr val="111111"/>
                </a:solidFill>
                <a:latin typeface="Titr" pitchFamily="2" charset="-78"/>
                <a:cs typeface="Titr" pitchFamily="2" charset="-78"/>
              </a:rPr>
              <a:t> 2003 </a:t>
            </a:r>
            <a:r>
              <a:rPr lang="ar-DZ" sz="2600" b="1" dirty="0" smtClean="0">
                <a:solidFill>
                  <a:srgbClr val="111111"/>
                </a:solidFill>
                <a:latin typeface="Titr" pitchFamily="2" charset="-78"/>
                <a:cs typeface="Titr" pitchFamily="2" charset="-78"/>
              </a:rPr>
              <a:t>و</a:t>
            </a:r>
            <a:r>
              <a:rPr lang="ar-SA" sz="2600" b="1" dirty="0" smtClean="0">
                <a:solidFill>
                  <a:srgbClr val="111111"/>
                </a:solidFill>
                <a:latin typeface="Titr" pitchFamily="2" charset="-78"/>
                <a:cs typeface="Titr" pitchFamily="2" charset="-78"/>
              </a:rPr>
              <a:t> نشير هنا إلى أنه كان بنفس الأهمية في ظل القــــــانون رقم 95-06 المـــؤرخ في 25 </a:t>
            </a:r>
            <a:r>
              <a:rPr lang="ar-SA" sz="2600" b="1" dirty="0" err="1" smtClean="0">
                <a:solidFill>
                  <a:srgbClr val="111111"/>
                </a:solidFill>
                <a:latin typeface="Titr" pitchFamily="2" charset="-78"/>
                <a:cs typeface="Titr" pitchFamily="2" charset="-78"/>
              </a:rPr>
              <a:t>جـــــانفي</a:t>
            </a:r>
            <a:r>
              <a:rPr lang="ar-SA" sz="2600" b="1" dirty="0" smtClean="0">
                <a:solidFill>
                  <a:srgbClr val="111111"/>
                </a:solidFill>
                <a:latin typeface="Titr" pitchFamily="2" charset="-78"/>
                <a:cs typeface="Titr" pitchFamily="2" charset="-78"/>
              </a:rPr>
              <a:t> 1995  الملغى ، ولقد نصت المادة 03 من القانون رقم 10-05 الفقرة  الأولــى على أن أسعــــار السلع </a:t>
            </a:r>
            <a:r>
              <a:rPr lang="ar-SA" sz="2600" b="1" dirty="0" err="1" smtClean="0">
                <a:solidFill>
                  <a:srgbClr val="111111"/>
                </a:solidFill>
                <a:latin typeface="Titr" pitchFamily="2" charset="-78"/>
                <a:cs typeface="Titr" pitchFamily="2" charset="-78"/>
              </a:rPr>
              <a:t>و</a:t>
            </a:r>
            <a:r>
              <a:rPr lang="ar-SA" sz="2600" b="1" dirty="0" smtClean="0">
                <a:solidFill>
                  <a:srgbClr val="111111"/>
                </a:solidFill>
                <a:latin typeface="Titr" pitchFamily="2" charset="-78"/>
                <a:cs typeface="Titr" pitchFamily="2" charset="-78"/>
              </a:rPr>
              <a:t> الخدمات تحدد  بصفة حرة وفقا </a:t>
            </a:r>
            <a:r>
              <a:rPr lang="ar-SA" sz="2600" b="1" dirty="0" err="1" smtClean="0">
                <a:solidFill>
                  <a:srgbClr val="111111"/>
                </a:solidFill>
                <a:latin typeface="Titr" pitchFamily="2" charset="-78"/>
                <a:cs typeface="Titr" pitchFamily="2" charset="-78"/>
              </a:rPr>
              <a:t>لقواع</a:t>
            </a:r>
            <a:r>
              <a:rPr lang="ar-DZ" sz="2600" b="1" dirty="0" smtClean="0">
                <a:solidFill>
                  <a:srgbClr val="111111"/>
                </a:solidFill>
                <a:latin typeface="Titr" pitchFamily="2" charset="-78"/>
                <a:cs typeface="Titr" pitchFamily="2" charset="-78"/>
              </a:rPr>
              <a:t>ـــ</a:t>
            </a:r>
            <a:r>
              <a:rPr lang="ar-SA" sz="2600" b="1" dirty="0" smtClean="0">
                <a:solidFill>
                  <a:srgbClr val="111111"/>
                </a:solidFill>
                <a:latin typeface="Titr" pitchFamily="2" charset="-78"/>
                <a:cs typeface="Titr" pitchFamily="2" charset="-78"/>
              </a:rPr>
              <a:t>د المنافسة </a:t>
            </a:r>
            <a:r>
              <a:rPr lang="ar-SA" sz="2600" b="1" dirty="0" err="1" smtClean="0">
                <a:solidFill>
                  <a:srgbClr val="111111"/>
                </a:solidFill>
                <a:latin typeface="Titr" pitchFamily="2" charset="-78"/>
                <a:cs typeface="Titr" pitchFamily="2" charset="-78"/>
              </a:rPr>
              <a:t>الح</a:t>
            </a:r>
            <a:r>
              <a:rPr lang="ar-DZ" sz="2600" b="1" dirty="0" smtClean="0">
                <a:solidFill>
                  <a:srgbClr val="111111"/>
                </a:solidFill>
                <a:latin typeface="Titr" pitchFamily="2" charset="-78"/>
                <a:cs typeface="Titr" pitchFamily="2" charset="-78"/>
              </a:rPr>
              <a:t>ــــــ</a:t>
            </a:r>
            <a:r>
              <a:rPr lang="ar-SA" sz="2600" b="1" dirty="0" err="1" smtClean="0">
                <a:solidFill>
                  <a:srgbClr val="111111"/>
                </a:solidFill>
                <a:latin typeface="Titr" pitchFamily="2" charset="-78"/>
                <a:cs typeface="Titr" pitchFamily="2" charset="-78"/>
              </a:rPr>
              <a:t>رة</a:t>
            </a:r>
            <a:r>
              <a:rPr lang="ar-SA" sz="2600" b="1" dirty="0" smtClean="0">
                <a:solidFill>
                  <a:srgbClr val="111111"/>
                </a:solidFill>
                <a:latin typeface="Titr" pitchFamily="2" charset="-78"/>
                <a:cs typeface="Titr" pitchFamily="2" charset="-78"/>
              </a:rPr>
              <a:t> </a:t>
            </a:r>
            <a:r>
              <a:rPr lang="ar-DZ" sz="2600" b="1" dirty="0" smtClean="0">
                <a:solidFill>
                  <a:srgbClr val="111111"/>
                </a:solidFill>
                <a:latin typeface="Titr" pitchFamily="2" charset="-78"/>
                <a:cs typeface="Titr" pitchFamily="2" charset="-78"/>
              </a:rPr>
              <a:t>ا</a:t>
            </a:r>
            <a:r>
              <a:rPr lang="ar-SA" sz="2600" b="1" dirty="0" smtClean="0">
                <a:solidFill>
                  <a:srgbClr val="111111"/>
                </a:solidFill>
                <a:latin typeface="Titr" pitchFamily="2" charset="-78"/>
                <a:cs typeface="Titr" pitchFamily="2" charset="-78"/>
              </a:rPr>
              <a:t>لنزيهة، إلا أن هـذه الحرية مشترطة </a:t>
            </a:r>
            <a:r>
              <a:rPr lang="ar-SA" sz="2600" b="1" dirty="0" err="1" smtClean="0">
                <a:solidFill>
                  <a:srgbClr val="111111"/>
                </a:solidFill>
                <a:latin typeface="Titr" pitchFamily="2" charset="-78"/>
                <a:cs typeface="Titr" pitchFamily="2" charset="-78"/>
              </a:rPr>
              <a:t>بالإمتثال</a:t>
            </a:r>
            <a:r>
              <a:rPr lang="ar-SA" sz="2600" b="1" dirty="0" smtClean="0">
                <a:solidFill>
                  <a:srgbClr val="111111"/>
                </a:solidFill>
                <a:latin typeface="Titr" pitchFamily="2" charset="-78"/>
                <a:cs typeface="Titr" pitchFamily="2" charset="-78"/>
              </a:rPr>
              <a:t> إلى أسس قواعد الإنصاف و الشفافية ، </a:t>
            </a:r>
            <a:r>
              <a:rPr lang="ar-SA" sz="2600" b="1" dirty="0" err="1" smtClean="0">
                <a:solidFill>
                  <a:srgbClr val="111111"/>
                </a:solidFill>
                <a:latin typeface="Titr" pitchFamily="2" charset="-78"/>
                <a:cs typeface="Titr" pitchFamily="2" charset="-78"/>
              </a:rPr>
              <a:t>و</a:t>
            </a:r>
            <a:r>
              <a:rPr lang="ar-SA" sz="2600" b="1" dirty="0" smtClean="0">
                <a:solidFill>
                  <a:srgbClr val="111111"/>
                </a:solidFill>
                <a:latin typeface="Titr" pitchFamily="2" charset="-78"/>
                <a:cs typeface="Titr" pitchFamily="2" charset="-78"/>
              </a:rPr>
              <a:t> التي تطـــرق إليها المشرع على سبيل المثال والمتعلقة بما هو آت:</a:t>
            </a:r>
            <a:endParaRPr lang="fr-FR" sz="2600" b="1" dirty="0">
              <a:solidFill>
                <a:srgbClr val="111111"/>
              </a:solidFill>
              <a:latin typeface="Titr" pitchFamily="2" charset="-78"/>
              <a:cs typeface="Titr" pitchFamily="2" charset="-78"/>
            </a:endParaRPr>
          </a:p>
        </p:txBody>
      </p:sp>
      <p:sp>
        <p:nvSpPr>
          <p:cNvPr id="7" name="Rectangle 4"/>
          <p:cNvSpPr>
            <a:spLocks noGrp="1" noChangeArrowheads="1"/>
          </p:cNvSpPr>
          <p:nvPr>
            <p:ph type="title"/>
          </p:nvPr>
        </p:nvSpPr>
        <p:spPr>
          <a:xfrm rot="20154194">
            <a:off x="458868" y="1328626"/>
            <a:ext cx="3139141" cy="704850"/>
          </a:xfrm>
          <a:noFill/>
          <a:ln/>
        </p:spPr>
        <p:txBody>
          <a:bodyPr/>
          <a:lstStyle/>
          <a:p>
            <a:pPr algn="ctr" rtl="1"/>
            <a:r>
              <a:rPr lang="ar-SA" dirty="0" smtClean="0">
                <a:effectLst>
                  <a:outerShdw blurRad="38100" dist="38100" dir="2700000" algn="tl">
                    <a:srgbClr val="000000">
                      <a:alpha val="43137"/>
                    </a:srgbClr>
                  </a:outerShdw>
                </a:effectLst>
              </a:rPr>
              <a:t>مبدأ حرية الأســــــعار</a:t>
            </a:r>
            <a:endParaRPr lang="fr-FR"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Image 8" descr="Partie01.png"/>
          <p:cNvPicPr>
            <a:picLocks noChangeAspect="1"/>
          </p:cNvPicPr>
          <p:nvPr/>
        </p:nvPicPr>
        <p:blipFill>
          <a:blip r:embed="rId3" cstate="print"/>
          <a:stretch>
            <a:fillRect/>
          </a:stretch>
        </p:blipFill>
        <p:spPr>
          <a:xfrm>
            <a:off x="7542839" y="4725144"/>
            <a:ext cx="1789437" cy="2232248"/>
          </a:xfrm>
          <a:prstGeom prst="rect">
            <a:avLst/>
          </a:prstGeom>
        </p:spPr>
      </p:pic>
      <p:sp>
        <p:nvSpPr>
          <p:cNvPr id="11" name="Rectangle 10"/>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677932"/>
            <a:ext cx="9014088" cy="6069724"/>
          </a:xfrm>
          <a:prstGeom prst="rect">
            <a:avLst/>
          </a:prstGeom>
        </p:spPr>
      </p:pic>
      <p:sp>
        <p:nvSpPr>
          <p:cNvPr id="7" name="Rectangle 4"/>
          <p:cNvSpPr>
            <a:spLocks noGrp="1" noChangeArrowheads="1"/>
          </p:cNvSpPr>
          <p:nvPr>
            <p:ph type="title"/>
          </p:nvPr>
        </p:nvSpPr>
        <p:spPr>
          <a:xfrm rot="20154194">
            <a:off x="458868" y="1328626"/>
            <a:ext cx="3139141" cy="704850"/>
          </a:xfrm>
          <a:noFill/>
          <a:ln/>
        </p:spPr>
        <p:txBody>
          <a:bodyPr/>
          <a:lstStyle/>
          <a:p>
            <a:pPr algn="ctr" rtl="1"/>
            <a:r>
              <a:rPr lang="ar-SA" dirty="0" smtClean="0">
                <a:effectLst>
                  <a:outerShdw blurRad="38100" dist="38100" dir="2700000" algn="tl">
                    <a:srgbClr val="000000">
                      <a:alpha val="43137"/>
                    </a:srgbClr>
                  </a:outerShdw>
                </a:effectLst>
              </a:rPr>
              <a:t>مبدأ حرية الأســــــعار</a:t>
            </a:r>
            <a:endParaRPr lang="fr-FR"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1702684" y="2095341"/>
            <a:ext cx="6180083" cy="830997"/>
          </a:xfrm>
          <a:prstGeom prst="rect">
            <a:avLst/>
          </a:prstGeom>
        </p:spPr>
        <p:txBody>
          <a:bodyPr wrap="square">
            <a:spAutoFit/>
          </a:bodyPr>
          <a:lstStyle/>
          <a:p>
            <a:pPr algn="just" rtl="1"/>
            <a:r>
              <a:rPr lang="ar-SA" sz="2400" b="1" dirty="0" smtClean="0">
                <a:solidFill>
                  <a:srgbClr val="C00000"/>
                </a:solidFill>
                <a:latin typeface="Titr" pitchFamily="2" charset="-78"/>
                <a:cs typeface="Titr" pitchFamily="2" charset="-78"/>
              </a:rPr>
              <a:t>تركيبة الأسعار لنشاطات الإنتاج </a:t>
            </a:r>
            <a:r>
              <a:rPr lang="ar-SA" sz="2400" b="1" dirty="0" err="1" smtClean="0">
                <a:solidFill>
                  <a:srgbClr val="C00000"/>
                </a:solidFill>
                <a:latin typeface="Titr" pitchFamily="2" charset="-78"/>
                <a:cs typeface="Titr" pitchFamily="2" charset="-78"/>
              </a:rPr>
              <a:t>و</a:t>
            </a:r>
            <a:r>
              <a:rPr lang="ar-SA" sz="2400" b="1" dirty="0" smtClean="0">
                <a:solidFill>
                  <a:srgbClr val="C00000"/>
                </a:solidFill>
                <a:latin typeface="Titr" pitchFamily="2" charset="-78"/>
                <a:cs typeface="Titr" pitchFamily="2" charset="-78"/>
              </a:rPr>
              <a:t> التوزيع </a:t>
            </a:r>
            <a:r>
              <a:rPr lang="ar-SA" sz="2400" b="1" dirty="0" err="1" smtClean="0">
                <a:solidFill>
                  <a:srgbClr val="C00000"/>
                </a:solidFill>
                <a:latin typeface="Titr" pitchFamily="2" charset="-78"/>
                <a:cs typeface="Titr" pitchFamily="2" charset="-78"/>
              </a:rPr>
              <a:t>و</a:t>
            </a:r>
            <a:r>
              <a:rPr lang="ar-SA" sz="2400" b="1" dirty="0" smtClean="0">
                <a:solidFill>
                  <a:srgbClr val="C00000"/>
                </a:solidFill>
                <a:latin typeface="Titr" pitchFamily="2" charset="-78"/>
                <a:cs typeface="Titr" pitchFamily="2" charset="-78"/>
              </a:rPr>
              <a:t> استيراد السلع لإعادة بيعها على حالتها وتأدية الخدمات </a:t>
            </a:r>
            <a:endParaRPr lang="fr-FR" sz="2400" b="1" dirty="0">
              <a:solidFill>
                <a:srgbClr val="C00000"/>
              </a:solidFill>
              <a:latin typeface="Titr" pitchFamily="2" charset="-78"/>
              <a:cs typeface="Titr" pitchFamily="2" charset="-78"/>
            </a:endParaRPr>
          </a:p>
        </p:txBody>
      </p:sp>
      <p:sp>
        <p:nvSpPr>
          <p:cNvPr id="11" name="Rectangle 10"/>
          <p:cNvSpPr/>
          <p:nvPr/>
        </p:nvSpPr>
        <p:spPr>
          <a:xfrm>
            <a:off x="1718444" y="3196278"/>
            <a:ext cx="6195848" cy="892552"/>
          </a:xfrm>
          <a:prstGeom prst="rect">
            <a:avLst/>
          </a:prstGeom>
        </p:spPr>
        <p:txBody>
          <a:bodyPr wrap="square">
            <a:spAutoFit/>
          </a:bodyPr>
          <a:lstStyle/>
          <a:p>
            <a:pPr algn="just" rtl="1"/>
            <a:r>
              <a:rPr lang="ar-SA" sz="2600" b="1" dirty="0" smtClean="0">
                <a:solidFill>
                  <a:srgbClr val="2B7C02"/>
                </a:solidFill>
                <a:latin typeface="Titr" pitchFamily="2" charset="-78"/>
                <a:cs typeface="Titr" pitchFamily="2" charset="-78"/>
              </a:rPr>
              <a:t>هوامش الربح فيما يخص إنتاج السلع </a:t>
            </a:r>
            <a:r>
              <a:rPr lang="ar-SA" sz="2600" b="1" dirty="0" err="1" smtClean="0">
                <a:solidFill>
                  <a:srgbClr val="2B7C02"/>
                </a:solidFill>
                <a:latin typeface="Titr" pitchFamily="2" charset="-78"/>
                <a:cs typeface="Titr" pitchFamily="2" charset="-78"/>
              </a:rPr>
              <a:t>و</a:t>
            </a:r>
            <a:r>
              <a:rPr lang="ar-SA" sz="2600" b="1" dirty="0" smtClean="0">
                <a:solidFill>
                  <a:srgbClr val="2B7C02"/>
                </a:solidFill>
                <a:latin typeface="Titr" pitchFamily="2" charset="-78"/>
                <a:cs typeface="Titr" pitchFamily="2" charset="-78"/>
              </a:rPr>
              <a:t> توزيعها </a:t>
            </a:r>
            <a:r>
              <a:rPr lang="ar-SA" sz="2600" b="1" dirty="0" err="1" smtClean="0">
                <a:solidFill>
                  <a:srgbClr val="2B7C02"/>
                </a:solidFill>
                <a:latin typeface="Titr" pitchFamily="2" charset="-78"/>
                <a:cs typeface="Titr" pitchFamily="2" charset="-78"/>
              </a:rPr>
              <a:t>و</a:t>
            </a:r>
            <a:r>
              <a:rPr lang="ar-SA" sz="2600" b="1" dirty="0" smtClean="0">
                <a:solidFill>
                  <a:srgbClr val="2B7C02"/>
                </a:solidFill>
                <a:latin typeface="Titr" pitchFamily="2" charset="-78"/>
                <a:cs typeface="Titr" pitchFamily="2" charset="-78"/>
              </a:rPr>
              <a:t> تأدية الخدمات</a:t>
            </a:r>
            <a:endParaRPr lang="fr-FR" sz="2600" b="1" dirty="0">
              <a:solidFill>
                <a:srgbClr val="2B7C02"/>
              </a:solidFill>
              <a:latin typeface="Titr" pitchFamily="2" charset="-78"/>
              <a:cs typeface="Titr" pitchFamily="2" charset="-78"/>
            </a:endParaRPr>
          </a:p>
        </p:txBody>
      </p:sp>
      <p:sp>
        <p:nvSpPr>
          <p:cNvPr id="55297" name="Rectangle 1"/>
          <p:cNvSpPr>
            <a:spLocks noChangeArrowheads="1"/>
          </p:cNvSpPr>
          <p:nvPr/>
        </p:nvSpPr>
        <p:spPr bwMode="auto">
          <a:xfrm>
            <a:off x="1623847" y="4335498"/>
            <a:ext cx="6526925"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tabLst/>
            </a:pPr>
            <a:r>
              <a:rPr kumimoji="0" lang="ar-SA" sz="2600" b="1" i="0" u="none" strike="noStrike" cap="none" normalizeH="0" baseline="0" dirty="0" smtClean="0">
                <a:ln>
                  <a:noFill/>
                </a:ln>
                <a:solidFill>
                  <a:srgbClr val="C00000"/>
                </a:solidFill>
                <a:effectLst/>
                <a:latin typeface="Titr" pitchFamily="2" charset="-78"/>
                <a:ea typeface="Times New Roman" pitchFamily="18" charset="0"/>
                <a:cs typeface="Titr" pitchFamily="2" charset="-78"/>
              </a:rPr>
              <a:t>شفافية الممارسات التجارية ( والمتمثلة في الإعلام </a:t>
            </a:r>
            <a:r>
              <a:rPr kumimoji="0" lang="ar-SA" sz="2600" b="1" i="0" u="none" strike="noStrike" cap="none" normalizeH="0" baseline="0" dirty="0" err="1" smtClean="0">
                <a:ln>
                  <a:noFill/>
                </a:ln>
                <a:solidFill>
                  <a:srgbClr val="C00000"/>
                </a:solidFill>
                <a:effectLst/>
                <a:latin typeface="Titr" pitchFamily="2" charset="-78"/>
                <a:ea typeface="Times New Roman" pitchFamily="18" charset="0"/>
                <a:cs typeface="Titr" pitchFamily="2" charset="-78"/>
              </a:rPr>
              <a:t>و</a:t>
            </a:r>
            <a:r>
              <a:rPr kumimoji="0" lang="ar-SA" sz="2600" b="1" i="0" u="none" strike="noStrike" cap="none" normalizeH="0" baseline="0" dirty="0" smtClean="0">
                <a:ln>
                  <a:noFill/>
                </a:ln>
                <a:solidFill>
                  <a:srgbClr val="C00000"/>
                </a:solidFill>
                <a:effectLst/>
                <a:latin typeface="Titr" pitchFamily="2" charset="-78"/>
                <a:ea typeface="Times New Roman" pitchFamily="18" charset="0"/>
                <a:cs typeface="Titr" pitchFamily="2" charset="-78"/>
              </a:rPr>
              <a:t> الإشهار </a:t>
            </a:r>
            <a:r>
              <a:rPr kumimoji="0" lang="ar-SA" sz="2600" b="1" i="0" u="none" strike="noStrike" cap="none" normalizeH="0" baseline="0" dirty="0" err="1" smtClean="0">
                <a:ln>
                  <a:noFill/>
                </a:ln>
                <a:solidFill>
                  <a:srgbClr val="C00000"/>
                </a:solidFill>
                <a:effectLst/>
                <a:latin typeface="Titr" pitchFamily="2" charset="-78"/>
                <a:ea typeface="Times New Roman" pitchFamily="18" charset="0"/>
                <a:cs typeface="Titr" pitchFamily="2" charset="-78"/>
              </a:rPr>
              <a:t>بالأسعـــــــا</a:t>
            </a:r>
            <a:r>
              <a:rPr kumimoji="0" lang="ar-DZ" sz="2600" b="1" i="0" u="none" strike="noStrike" cap="none" normalizeH="0" baseline="0" dirty="0" smtClean="0">
                <a:ln>
                  <a:noFill/>
                </a:ln>
                <a:solidFill>
                  <a:srgbClr val="C00000"/>
                </a:solidFill>
                <a:effectLst/>
                <a:latin typeface="Titr" pitchFamily="2" charset="-78"/>
                <a:ea typeface="Times New Roman" pitchFamily="18" charset="0"/>
                <a:cs typeface="Titr" pitchFamily="2" charset="-78"/>
              </a:rPr>
              <a:t>ر </a:t>
            </a:r>
            <a:r>
              <a:rPr kumimoji="0" lang="ar-SA" sz="2600" b="1" i="0" u="none" strike="noStrike" cap="none" normalizeH="0" baseline="0" dirty="0" smtClean="0">
                <a:ln>
                  <a:noFill/>
                </a:ln>
                <a:solidFill>
                  <a:srgbClr val="C00000"/>
                </a:solidFill>
                <a:effectLst/>
                <a:latin typeface="Titr" pitchFamily="2" charset="-78"/>
                <a:ea typeface="Times New Roman" pitchFamily="18" charset="0"/>
                <a:cs typeface="Titr" pitchFamily="2" charset="-78"/>
              </a:rPr>
              <a:t>و التعريفات   </a:t>
            </a:r>
            <a:r>
              <a:rPr kumimoji="0" lang="ar-SA" sz="2600" b="1" i="0" u="none" strike="noStrike" cap="none" normalizeH="0" baseline="0" dirty="0" err="1" smtClean="0">
                <a:ln>
                  <a:noFill/>
                </a:ln>
                <a:solidFill>
                  <a:srgbClr val="C00000"/>
                </a:solidFill>
                <a:effectLst/>
                <a:latin typeface="Titr" pitchFamily="2" charset="-78"/>
                <a:ea typeface="Times New Roman" pitchFamily="18" charset="0"/>
                <a:cs typeface="Titr" pitchFamily="2" charset="-78"/>
              </a:rPr>
              <a:t>و</a:t>
            </a:r>
            <a:r>
              <a:rPr kumimoji="0" lang="ar-DZ" sz="2600" b="1" i="0" u="none" strike="noStrike" cap="none" normalizeH="0" baseline="0" dirty="0" smtClean="0">
                <a:ln>
                  <a:noFill/>
                </a:ln>
                <a:solidFill>
                  <a:srgbClr val="C00000"/>
                </a:solidFill>
                <a:effectLst/>
                <a:latin typeface="Titr" pitchFamily="2" charset="-78"/>
                <a:ea typeface="Times New Roman" pitchFamily="18" charset="0"/>
                <a:cs typeface="Titr" pitchFamily="2" charset="-78"/>
              </a:rPr>
              <a:t> </a:t>
            </a:r>
            <a:r>
              <a:rPr kumimoji="0" lang="ar-SA" sz="2600" b="1" i="0" u="none" strike="noStrike" cap="none" normalizeH="0" baseline="0" dirty="0" smtClean="0">
                <a:ln>
                  <a:noFill/>
                </a:ln>
                <a:solidFill>
                  <a:srgbClr val="C00000"/>
                </a:solidFill>
                <a:effectLst/>
                <a:latin typeface="Titr" pitchFamily="2" charset="-78"/>
                <a:ea typeface="Times New Roman" pitchFamily="18" charset="0"/>
                <a:cs typeface="Titr" pitchFamily="2" charset="-78"/>
              </a:rPr>
              <a:t>ا</a:t>
            </a:r>
            <a:r>
              <a:rPr kumimoji="0" lang="ar-DZ" sz="2600" b="1" i="0" u="none" strike="noStrike" cap="none" normalizeH="0" baseline="0" dirty="0" smtClean="0">
                <a:ln>
                  <a:noFill/>
                </a:ln>
                <a:solidFill>
                  <a:srgbClr val="C00000"/>
                </a:solidFill>
                <a:effectLst/>
                <a:latin typeface="Titr" pitchFamily="2" charset="-78"/>
                <a:ea typeface="Times New Roman" pitchFamily="18" charset="0"/>
                <a:cs typeface="Titr" pitchFamily="2" charset="-78"/>
              </a:rPr>
              <a:t>ل</a:t>
            </a:r>
            <a:r>
              <a:rPr kumimoji="0" lang="ar-SA" sz="2600" b="1" i="0" u="none" strike="noStrike" cap="none" normalizeH="0" baseline="0" dirty="0" smtClean="0">
                <a:ln>
                  <a:noFill/>
                </a:ln>
                <a:solidFill>
                  <a:srgbClr val="C00000"/>
                </a:solidFill>
                <a:effectLst/>
                <a:latin typeface="Titr" pitchFamily="2" charset="-78"/>
                <a:ea typeface="Times New Roman" pitchFamily="18" charset="0"/>
                <a:cs typeface="Titr" pitchFamily="2" charset="-78"/>
              </a:rPr>
              <a:t>تع</a:t>
            </a:r>
            <a:r>
              <a:rPr kumimoji="0" lang="ar-DZ" sz="2600" b="1" i="0" u="none" strike="noStrike" cap="none" normalizeH="0" baseline="0" dirty="0" smtClean="0">
                <a:ln>
                  <a:noFill/>
                </a:ln>
                <a:solidFill>
                  <a:srgbClr val="C00000"/>
                </a:solidFill>
                <a:effectLst/>
                <a:latin typeface="Titr" pitchFamily="2" charset="-78"/>
                <a:ea typeface="Times New Roman" pitchFamily="18" charset="0"/>
                <a:cs typeface="Titr" pitchFamily="2" charset="-78"/>
              </a:rPr>
              <a:t>ا</a:t>
            </a:r>
            <a:r>
              <a:rPr kumimoji="0" lang="ar-SA" sz="2600" b="1" i="0" u="none" strike="noStrike" cap="none" normalizeH="0" baseline="0" dirty="0" smtClean="0">
                <a:ln>
                  <a:noFill/>
                </a:ln>
                <a:solidFill>
                  <a:srgbClr val="C00000"/>
                </a:solidFill>
                <a:effectLst/>
                <a:latin typeface="Titr" pitchFamily="2" charset="-78"/>
                <a:ea typeface="Times New Roman" pitchFamily="18" charset="0"/>
                <a:cs typeface="Titr" pitchFamily="2" charset="-78"/>
              </a:rPr>
              <a:t>مال </a:t>
            </a:r>
            <a:r>
              <a:rPr kumimoji="0" lang="ar-DZ" sz="2600" b="1" i="0" u="none" strike="noStrike" cap="none" normalizeH="0" baseline="0" dirty="0" smtClean="0">
                <a:ln>
                  <a:noFill/>
                </a:ln>
                <a:solidFill>
                  <a:srgbClr val="C00000"/>
                </a:solidFill>
                <a:effectLst/>
                <a:latin typeface="Titr" pitchFamily="2" charset="-78"/>
                <a:ea typeface="Times New Roman" pitchFamily="18" charset="0"/>
                <a:cs typeface="Titr" pitchFamily="2" charset="-78"/>
              </a:rPr>
              <a:t>ب</a:t>
            </a:r>
            <a:r>
              <a:rPr kumimoji="0" lang="ar-SA" sz="2600" b="1" i="0" u="none" strike="noStrike" cap="none" normalizeH="0" baseline="0" dirty="0" smtClean="0">
                <a:ln>
                  <a:noFill/>
                </a:ln>
                <a:solidFill>
                  <a:srgbClr val="C00000"/>
                </a:solidFill>
                <a:effectLst/>
                <a:latin typeface="Titr" pitchFamily="2" charset="-78"/>
                <a:ea typeface="Times New Roman" pitchFamily="18" charset="0"/>
                <a:cs typeface="Titr" pitchFamily="2" charset="-78"/>
              </a:rPr>
              <a:t>الفاتورة ).</a:t>
            </a:r>
            <a:endParaRPr kumimoji="0" lang="ar-SA" sz="2600" b="1" i="0" u="none" strike="noStrike" cap="none" normalizeH="0" baseline="0" dirty="0" smtClean="0">
              <a:ln>
                <a:noFill/>
              </a:ln>
              <a:solidFill>
                <a:srgbClr val="C00000"/>
              </a:solidFill>
              <a:effectLst/>
              <a:latin typeface="Titr" pitchFamily="2" charset="-78"/>
              <a:cs typeface="Titr" pitchFamily="2" charset="-78"/>
            </a:endParaRPr>
          </a:p>
        </p:txBody>
      </p:sp>
      <p:sp>
        <p:nvSpPr>
          <p:cNvPr id="16" name="Rectangle 15"/>
          <p:cNvSpPr/>
          <p:nvPr/>
        </p:nvSpPr>
        <p:spPr>
          <a:xfrm>
            <a:off x="3776826" y="0"/>
            <a:ext cx="5367175" cy="338554"/>
          </a:xfrm>
          <a:prstGeom prst="rect">
            <a:avLst/>
          </a:prstGeom>
        </p:spPr>
        <p:txBody>
          <a:bodyPr wrap="none">
            <a:spAutoFit/>
          </a:bodyPr>
          <a:lstStyle/>
          <a:p>
            <a:pPr algn="r" rtl="1"/>
            <a:r>
              <a:rPr lang="fr-FR" sz="1600" b="1" dirty="0" smtClean="0">
                <a:latin typeface="Titr" pitchFamily="2" charset="-78"/>
                <a:cs typeface="Titr" pitchFamily="2" charset="-78"/>
              </a:rPr>
              <a:t>…</a:t>
            </a:r>
            <a:r>
              <a:rPr lang="ar-SA" sz="1600" b="1" dirty="0" smtClean="0">
                <a:latin typeface="Titr" pitchFamily="2" charset="-78"/>
                <a:cs typeface="Titr" pitchFamily="2" charset="-78"/>
              </a:rPr>
              <a:t>و التي تطـــرق إليها المشرع على سبيل المثال والمتعلقة بما هو آت</a:t>
            </a:r>
            <a:r>
              <a:rPr lang="fr-FR" sz="1600" b="1" dirty="0" smtClean="0">
                <a:latin typeface="Titr" pitchFamily="2" charset="-78"/>
                <a:cs typeface="Titr" pitchFamily="2" charset="-78"/>
              </a:rPr>
              <a:t> </a:t>
            </a:r>
            <a:r>
              <a:rPr lang="ar-SA" sz="1600" b="1" dirty="0" smtClean="0">
                <a:latin typeface="Titr" pitchFamily="2" charset="-78"/>
                <a:cs typeface="Titr" pitchFamily="2" charset="-78"/>
              </a:rPr>
              <a:t>:</a:t>
            </a:r>
            <a:endParaRPr lang="fr-FR" sz="1600" dirty="0">
              <a:latin typeface="Titr" pitchFamily="2" charset="-78"/>
              <a:cs typeface="Titr" pitchFamily="2" charset="-78"/>
            </a:endParaRPr>
          </a:p>
        </p:txBody>
      </p:sp>
      <p:pic>
        <p:nvPicPr>
          <p:cNvPr id="2053" name="Picture 5" descr="H:\Data Center\A Redistribuer\Ex Bib.Documents\Mes organigrammes\Symbols\shapes\dots-01.png"/>
          <p:cNvPicPr>
            <a:picLocks noChangeAspect="1" noChangeArrowheads="1"/>
          </p:cNvPicPr>
          <p:nvPr/>
        </p:nvPicPr>
        <p:blipFill>
          <a:blip r:embed="rId3"/>
          <a:srcRect/>
          <a:stretch>
            <a:fillRect/>
          </a:stretch>
        </p:blipFill>
        <p:spPr bwMode="auto">
          <a:xfrm>
            <a:off x="7858454" y="2080391"/>
            <a:ext cx="647700" cy="647700"/>
          </a:xfrm>
          <a:prstGeom prst="rect">
            <a:avLst/>
          </a:prstGeom>
          <a:noFill/>
        </p:spPr>
      </p:pic>
      <p:pic>
        <p:nvPicPr>
          <p:cNvPr id="2054" name="Picture 6" descr="H:\Data Center\A Redistribuer\Ex Bib.Documents\Mes organigrammes\Symbols\shapes\dots-02.png"/>
          <p:cNvPicPr>
            <a:picLocks noChangeAspect="1" noChangeArrowheads="1"/>
          </p:cNvPicPr>
          <p:nvPr/>
        </p:nvPicPr>
        <p:blipFill>
          <a:blip r:embed="rId4"/>
          <a:srcRect/>
          <a:stretch>
            <a:fillRect/>
          </a:stretch>
        </p:blipFill>
        <p:spPr bwMode="auto">
          <a:xfrm>
            <a:off x="7968813" y="3199743"/>
            <a:ext cx="647700" cy="647700"/>
          </a:xfrm>
          <a:prstGeom prst="rect">
            <a:avLst/>
          </a:prstGeom>
          <a:noFill/>
        </p:spPr>
      </p:pic>
      <p:pic>
        <p:nvPicPr>
          <p:cNvPr id="2055" name="Picture 7" descr="H:\Data Center\A Redistribuer\Ex Bib.Documents\Mes organigrammes\Symbols\shapes\dots-03.png"/>
          <p:cNvPicPr>
            <a:picLocks noChangeAspect="1" noChangeArrowheads="1"/>
          </p:cNvPicPr>
          <p:nvPr/>
        </p:nvPicPr>
        <p:blipFill>
          <a:blip r:embed="rId5"/>
          <a:srcRect/>
          <a:stretch>
            <a:fillRect/>
          </a:stretch>
        </p:blipFill>
        <p:spPr bwMode="auto">
          <a:xfrm>
            <a:off x="8221060" y="4524046"/>
            <a:ext cx="647700" cy="647700"/>
          </a:xfrm>
          <a:prstGeom prst="rect">
            <a:avLst/>
          </a:prstGeom>
          <a:noFill/>
        </p:spPr>
      </p:pic>
      <p:pic>
        <p:nvPicPr>
          <p:cNvPr id="13" name="Image 12" descr="Partie01.png"/>
          <p:cNvPicPr>
            <a:picLocks noChangeAspect="1"/>
          </p:cNvPicPr>
          <p:nvPr/>
        </p:nvPicPr>
        <p:blipFill>
          <a:blip r:embed="rId6" cstate="print"/>
          <a:stretch>
            <a:fillRect/>
          </a:stretch>
        </p:blipFill>
        <p:spPr>
          <a:xfrm>
            <a:off x="7542839" y="4725144"/>
            <a:ext cx="1789437" cy="2232248"/>
          </a:xfrm>
          <a:prstGeom prst="rect">
            <a:avLst/>
          </a:prstGeom>
        </p:spPr>
      </p:pic>
      <p:sp>
        <p:nvSpPr>
          <p:cNvPr id="14" name="Rectangle 13"/>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55297"/>
                                        </p:tgtEl>
                                        <p:attrNameLst>
                                          <p:attrName>style.visibility</p:attrName>
                                        </p:attrNameLst>
                                      </p:cBhvr>
                                      <p:to>
                                        <p:strVal val="visible"/>
                                      </p:to>
                                    </p:set>
                                    <p:animEffect transition="in" filter="fade">
                                      <p:cBhvr>
                                        <p:cTn id="24" dur="1000"/>
                                        <p:tgtEl>
                                          <p:spTgt spid="55297"/>
                                        </p:tgtEl>
                                      </p:cBhvr>
                                    </p:animEffect>
                                    <p:anim calcmode="lin" valueType="num">
                                      <p:cBhvr>
                                        <p:cTn id="25" dur="1000" fill="hold"/>
                                        <p:tgtEl>
                                          <p:spTgt spid="55297"/>
                                        </p:tgtEl>
                                        <p:attrNameLst>
                                          <p:attrName>ppt_x</p:attrName>
                                        </p:attrNameLst>
                                      </p:cBhvr>
                                      <p:tavLst>
                                        <p:tav tm="0">
                                          <p:val>
                                            <p:strVal val="#ppt_x"/>
                                          </p:val>
                                        </p:tav>
                                        <p:tav tm="100000">
                                          <p:val>
                                            <p:strVal val="#ppt_x"/>
                                          </p:val>
                                        </p:tav>
                                      </p:tavLst>
                                    </p:anim>
                                    <p:anim calcmode="lin" valueType="num">
                                      <p:cBhvr>
                                        <p:cTn id="26" dur="1000" fill="hold"/>
                                        <p:tgtEl>
                                          <p:spTgt spid="552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552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236482"/>
            <a:ext cx="9014088" cy="6511173"/>
          </a:xfrm>
          <a:prstGeom prst="rect">
            <a:avLst/>
          </a:prstGeom>
        </p:spPr>
      </p:pic>
      <p:sp>
        <p:nvSpPr>
          <p:cNvPr id="7" name="Rectangle 4"/>
          <p:cNvSpPr>
            <a:spLocks noGrp="1" noChangeArrowheads="1"/>
          </p:cNvSpPr>
          <p:nvPr>
            <p:ph type="title"/>
          </p:nvPr>
        </p:nvSpPr>
        <p:spPr>
          <a:xfrm rot="20154194">
            <a:off x="458868" y="934476"/>
            <a:ext cx="3139141" cy="704850"/>
          </a:xfrm>
          <a:noFill/>
          <a:ln/>
        </p:spPr>
        <p:txBody>
          <a:bodyPr/>
          <a:lstStyle/>
          <a:p>
            <a:pPr algn="ctr" rtl="1"/>
            <a:r>
              <a:rPr lang="ar-SA" dirty="0" smtClean="0">
                <a:effectLst>
                  <a:outerShdw blurRad="38100" dist="38100" dir="2700000" algn="tl">
                    <a:srgbClr val="000000">
                      <a:alpha val="43137"/>
                    </a:srgbClr>
                  </a:outerShdw>
                </a:effectLst>
              </a:rPr>
              <a:t>مبدأ حرية الأســــــعار</a:t>
            </a:r>
            <a:endParaRPr lang="fr-FR"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1702684" y="2568321"/>
            <a:ext cx="6180083" cy="830997"/>
          </a:xfrm>
          <a:prstGeom prst="rect">
            <a:avLst/>
          </a:prstGeom>
        </p:spPr>
        <p:txBody>
          <a:bodyPr wrap="square">
            <a:spAutoFit/>
          </a:bodyPr>
          <a:lstStyle/>
          <a:p>
            <a:pPr algn="just" rtl="1"/>
            <a:r>
              <a:rPr lang="ar-SA" sz="2400" b="1" spc="-100" dirty="0" smtClean="0">
                <a:solidFill>
                  <a:srgbClr val="C00000"/>
                </a:solidFill>
                <a:latin typeface="Titr" pitchFamily="2" charset="-78"/>
                <a:cs typeface="Titr" pitchFamily="2" charset="-78"/>
              </a:rPr>
              <a:t>اضطراب محسوس في السوق  الناتج عن عدم استقرار مستويات أسعار السلع </a:t>
            </a:r>
            <a:r>
              <a:rPr lang="ar-SA" sz="2400" b="1" spc="-100" dirty="0" err="1" smtClean="0">
                <a:solidFill>
                  <a:srgbClr val="C00000"/>
                </a:solidFill>
                <a:latin typeface="Titr" pitchFamily="2" charset="-78"/>
                <a:cs typeface="Titr" pitchFamily="2" charset="-78"/>
              </a:rPr>
              <a:t>و</a:t>
            </a:r>
            <a:r>
              <a:rPr lang="ar-SA" sz="2400" b="1" spc="-100" dirty="0" smtClean="0">
                <a:solidFill>
                  <a:srgbClr val="C00000"/>
                </a:solidFill>
                <a:latin typeface="Titr" pitchFamily="2" charset="-78"/>
                <a:cs typeface="Titr" pitchFamily="2" charset="-78"/>
              </a:rPr>
              <a:t> الخدمات الضرورية  أو ذات </a:t>
            </a:r>
            <a:r>
              <a:rPr lang="ar-SA" sz="2400" b="1" spc="-100" dirty="0" err="1" smtClean="0">
                <a:solidFill>
                  <a:srgbClr val="C00000"/>
                </a:solidFill>
                <a:latin typeface="Titr" pitchFamily="2" charset="-78"/>
                <a:cs typeface="Titr" pitchFamily="2" charset="-78"/>
              </a:rPr>
              <a:t>الإستهلاك</a:t>
            </a:r>
            <a:r>
              <a:rPr lang="ar-SA" sz="2400" b="1" spc="-100" dirty="0" smtClean="0">
                <a:solidFill>
                  <a:srgbClr val="C00000"/>
                </a:solidFill>
                <a:latin typeface="Titr" pitchFamily="2" charset="-78"/>
                <a:cs typeface="Titr" pitchFamily="2" charset="-78"/>
              </a:rPr>
              <a:t> الواسع</a:t>
            </a:r>
            <a:endParaRPr lang="fr-FR" sz="2400" b="1" spc="-100" dirty="0">
              <a:solidFill>
                <a:srgbClr val="C00000"/>
              </a:solidFill>
              <a:latin typeface="Titr" pitchFamily="2" charset="-78"/>
              <a:cs typeface="Titr" pitchFamily="2" charset="-78"/>
            </a:endParaRPr>
          </a:p>
        </p:txBody>
      </p:sp>
      <p:sp>
        <p:nvSpPr>
          <p:cNvPr id="11" name="Rectangle 10"/>
          <p:cNvSpPr/>
          <p:nvPr/>
        </p:nvSpPr>
        <p:spPr>
          <a:xfrm>
            <a:off x="1718444" y="3480066"/>
            <a:ext cx="6195848" cy="830997"/>
          </a:xfrm>
          <a:prstGeom prst="rect">
            <a:avLst/>
          </a:prstGeom>
        </p:spPr>
        <p:txBody>
          <a:bodyPr wrap="square">
            <a:spAutoFit/>
          </a:bodyPr>
          <a:lstStyle/>
          <a:p>
            <a:pPr algn="just" rtl="1"/>
            <a:r>
              <a:rPr lang="ar-SA" sz="2400" b="1" dirty="0" smtClean="0">
                <a:solidFill>
                  <a:srgbClr val="2B7C02"/>
                </a:solidFill>
                <a:latin typeface="Titr" pitchFamily="2" charset="-78"/>
                <a:cs typeface="Titr" pitchFamily="2" charset="-78"/>
              </a:rPr>
              <a:t>مكافحة المضاربة </a:t>
            </a:r>
            <a:r>
              <a:rPr lang="ar-SA" sz="2400" b="1" dirty="0" err="1" smtClean="0">
                <a:solidFill>
                  <a:srgbClr val="2B7C02"/>
                </a:solidFill>
                <a:latin typeface="Titr" pitchFamily="2" charset="-78"/>
                <a:cs typeface="Titr" pitchFamily="2" charset="-78"/>
              </a:rPr>
              <a:t>ب</a:t>
            </a:r>
            <a:r>
              <a:rPr lang="ar-DZ" sz="2400" b="1" dirty="0" smtClean="0">
                <a:solidFill>
                  <a:srgbClr val="2B7C02"/>
                </a:solidFill>
                <a:latin typeface="Titr" pitchFamily="2" charset="-78"/>
                <a:cs typeface="Titr" pitchFamily="2" charset="-78"/>
              </a:rPr>
              <a:t>ج</a:t>
            </a:r>
            <a:r>
              <a:rPr lang="ar-SA" sz="2400" b="1" dirty="0" smtClean="0">
                <a:solidFill>
                  <a:srgbClr val="2B7C02"/>
                </a:solidFill>
                <a:latin typeface="Titr" pitchFamily="2" charset="-78"/>
                <a:cs typeface="Titr" pitchFamily="2" charset="-78"/>
              </a:rPr>
              <a:t>ميع أشكالها </a:t>
            </a:r>
            <a:r>
              <a:rPr lang="ar-SA" sz="2400" b="1" dirty="0" err="1" smtClean="0">
                <a:solidFill>
                  <a:srgbClr val="2B7C02"/>
                </a:solidFill>
                <a:latin typeface="Titr" pitchFamily="2" charset="-78"/>
                <a:cs typeface="Titr" pitchFamily="2" charset="-78"/>
              </a:rPr>
              <a:t>و</a:t>
            </a:r>
            <a:r>
              <a:rPr lang="ar-SA" sz="2400" b="1" dirty="0" smtClean="0">
                <a:solidFill>
                  <a:srgbClr val="2B7C02"/>
                </a:solidFill>
                <a:latin typeface="Titr" pitchFamily="2" charset="-78"/>
                <a:cs typeface="Titr" pitchFamily="2" charset="-78"/>
              </a:rPr>
              <a:t> الحفاظ على القدرة الشر</a:t>
            </a:r>
            <a:r>
              <a:rPr lang="ar-DZ" sz="2400" b="1" dirty="0" smtClean="0">
                <a:solidFill>
                  <a:srgbClr val="2B7C02"/>
                </a:solidFill>
                <a:latin typeface="Titr" pitchFamily="2" charset="-78"/>
                <a:cs typeface="Titr" pitchFamily="2" charset="-78"/>
              </a:rPr>
              <a:t>ا</a:t>
            </a:r>
            <a:r>
              <a:rPr lang="ar-SA" sz="2400" b="1" dirty="0" err="1" smtClean="0">
                <a:solidFill>
                  <a:srgbClr val="2B7C02"/>
                </a:solidFill>
                <a:latin typeface="Titr" pitchFamily="2" charset="-78"/>
                <a:cs typeface="Titr" pitchFamily="2" charset="-78"/>
              </a:rPr>
              <a:t>ئية</a:t>
            </a:r>
            <a:r>
              <a:rPr lang="ar-SA" sz="2400" b="1" dirty="0" smtClean="0">
                <a:solidFill>
                  <a:srgbClr val="2B7C02"/>
                </a:solidFill>
                <a:latin typeface="Titr" pitchFamily="2" charset="-78"/>
                <a:cs typeface="Titr" pitchFamily="2" charset="-78"/>
              </a:rPr>
              <a:t> للمستهلك</a:t>
            </a:r>
            <a:endParaRPr lang="fr-FR" sz="2400" b="1" dirty="0">
              <a:solidFill>
                <a:srgbClr val="2B7C02"/>
              </a:solidFill>
              <a:latin typeface="Titr" pitchFamily="2" charset="-78"/>
              <a:cs typeface="Titr" pitchFamily="2" charset="-78"/>
            </a:endParaRPr>
          </a:p>
        </p:txBody>
      </p:sp>
      <p:sp>
        <p:nvSpPr>
          <p:cNvPr id="17" name="Rectangle 16"/>
          <p:cNvSpPr/>
          <p:nvPr/>
        </p:nvSpPr>
        <p:spPr>
          <a:xfrm rot="21220538">
            <a:off x="2317530" y="1019168"/>
            <a:ext cx="5723288" cy="1569660"/>
          </a:xfrm>
          <a:prstGeom prst="rect">
            <a:avLst/>
          </a:prstGeom>
        </p:spPr>
        <p:txBody>
          <a:bodyPr wrap="square">
            <a:spAutoFit/>
          </a:bodyPr>
          <a:lstStyle/>
          <a:p>
            <a:pPr algn="just" rtl="1"/>
            <a:r>
              <a:rPr lang="ar-SA" sz="2400" b="1" spc="-100" dirty="0" smtClean="0">
                <a:solidFill>
                  <a:srgbClr val="111111"/>
                </a:solidFill>
                <a:latin typeface="Titr" pitchFamily="2" charset="-78"/>
                <a:cs typeface="Titr" pitchFamily="2" charset="-78"/>
              </a:rPr>
              <a:t>و طبقا لنص المادة 4  يمكن  تحديد هوامش </a:t>
            </a:r>
            <a:r>
              <a:rPr lang="ar-SA" sz="2400" b="1" spc="-100" dirty="0" err="1" smtClean="0">
                <a:solidFill>
                  <a:srgbClr val="111111"/>
                </a:solidFill>
                <a:latin typeface="Titr" pitchFamily="2" charset="-78"/>
                <a:cs typeface="Titr" pitchFamily="2" charset="-78"/>
              </a:rPr>
              <a:t>و</a:t>
            </a:r>
            <a:r>
              <a:rPr lang="ar-SA" sz="2400" b="1" spc="-100" dirty="0" smtClean="0">
                <a:solidFill>
                  <a:srgbClr val="111111"/>
                </a:solidFill>
                <a:latin typeface="Titr" pitchFamily="2" charset="-78"/>
                <a:cs typeface="Titr" pitchFamily="2" charset="-78"/>
              </a:rPr>
              <a:t> أسعار السلع </a:t>
            </a:r>
            <a:r>
              <a:rPr lang="ar-SA" sz="2400" b="1" spc="-100" dirty="0" err="1" smtClean="0">
                <a:solidFill>
                  <a:srgbClr val="111111"/>
                </a:solidFill>
                <a:latin typeface="Titr" pitchFamily="2" charset="-78"/>
                <a:cs typeface="Titr" pitchFamily="2" charset="-78"/>
              </a:rPr>
              <a:t>و</a:t>
            </a:r>
            <a:r>
              <a:rPr lang="ar-SA" sz="2400" b="1" spc="-100" dirty="0" smtClean="0">
                <a:solidFill>
                  <a:srgbClr val="111111"/>
                </a:solidFill>
                <a:latin typeface="Titr" pitchFamily="2" charset="-78"/>
                <a:cs typeface="Titr" pitchFamily="2" charset="-78"/>
              </a:rPr>
              <a:t> الخدمات  ذات الأصناف المتجانسة أو تسقيفها أي تقنين</a:t>
            </a:r>
            <a:r>
              <a:rPr lang="ar-DZ" sz="2400" b="1" spc="-100" dirty="0" smtClean="0">
                <a:solidFill>
                  <a:srgbClr val="111111"/>
                </a:solidFill>
                <a:latin typeface="Titr" pitchFamily="2" charset="-78"/>
                <a:cs typeface="Titr" pitchFamily="2" charset="-78"/>
              </a:rPr>
              <a:t>ـــها</a:t>
            </a:r>
            <a:r>
              <a:rPr lang="ar-SA" sz="2400" b="1" spc="-100" dirty="0" smtClean="0">
                <a:solidFill>
                  <a:srgbClr val="111111"/>
                </a:solidFill>
                <a:latin typeface="Titr" pitchFamily="2" charset="-78"/>
                <a:cs typeface="Titr" pitchFamily="2" charset="-78"/>
              </a:rPr>
              <a:t> ( أسعار مقننة ) بناءا على  </a:t>
            </a:r>
            <a:r>
              <a:rPr lang="ar-SA" sz="2400" b="1" spc="-100" dirty="0" err="1" smtClean="0">
                <a:solidFill>
                  <a:srgbClr val="111111"/>
                </a:solidFill>
                <a:latin typeface="Titr" pitchFamily="2" charset="-78"/>
                <a:cs typeface="Titr" pitchFamily="2" charset="-78"/>
              </a:rPr>
              <a:t>إقتراحات</a:t>
            </a:r>
            <a:r>
              <a:rPr lang="ar-SA" sz="2400" b="1" spc="-100" dirty="0" smtClean="0">
                <a:solidFill>
                  <a:srgbClr val="111111"/>
                </a:solidFill>
                <a:latin typeface="Titr" pitchFamily="2" charset="-78"/>
                <a:cs typeface="Titr" pitchFamily="2" charset="-78"/>
              </a:rPr>
              <a:t> القطاعات المعنية ، وفي الحالات التالية:</a:t>
            </a:r>
            <a:endParaRPr lang="fr-FR" sz="2200" b="1" spc="-100" dirty="0">
              <a:solidFill>
                <a:srgbClr val="111111"/>
              </a:solidFill>
              <a:latin typeface="Titr" pitchFamily="2" charset="-78"/>
              <a:cs typeface="Titr" pitchFamily="2" charset="-78"/>
            </a:endParaRPr>
          </a:p>
        </p:txBody>
      </p:sp>
      <p:sp>
        <p:nvSpPr>
          <p:cNvPr id="18" name="Rectangle 17"/>
          <p:cNvSpPr/>
          <p:nvPr/>
        </p:nvSpPr>
        <p:spPr>
          <a:xfrm>
            <a:off x="1734201" y="4304134"/>
            <a:ext cx="6842239" cy="1723549"/>
          </a:xfrm>
          <a:prstGeom prst="rect">
            <a:avLst/>
          </a:prstGeom>
        </p:spPr>
        <p:txBody>
          <a:bodyPr wrap="square">
            <a:spAutoFit/>
          </a:bodyPr>
          <a:lstStyle/>
          <a:p>
            <a:pPr algn="just" rtl="1"/>
            <a:r>
              <a:rPr lang="ar-SA" sz="2200" b="1" spc="-100" dirty="0" smtClean="0">
                <a:solidFill>
                  <a:srgbClr val="111111"/>
                </a:solidFill>
                <a:latin typeface="Titr" pitchFamily="2" charset="-78"/>
                <a:cs typeface="Titr" pitchFamily="2" charset="-78"/>
              </a:rPr>
              <a:t>و يمكن أيضا اتخاذ نفس التدابير لفترة مؤقتة في حالة </a:t>
            </a:r>
            <a:r>
              <a:rPr lang="ar-SA" sz="2200" b="1" spc="-100" dirty="0" err="1" smtClean="0">
                <a:solidFill>
                  <a:srgbClr val="111111"/>
                </a:solidFill>
                <a:latin typeface="Titr" pitchFamily="2" charset="-78"/>
                <a:cs typeface="Titr" pitchFamily="2" charset="-78"/>
              </a:rPr>
              <a:t>الإرتفاع</a:t>
            </a:r>
            <a:r>
              <a:rPr lang="ar-SA" sz="2200" b="1" spc="-100" dirty="0" smtClean="0">
                <a:solidFill>
                  <a:srgbClr val="111111"/>
                </a:solidFill>
                <a:latin typeface="Titr" pitchFamily="2" charset="-78"/>
                <a:cs typeface="Titr" pitchFamily="2" charset="-78"/>
              </a:rPr>
              <a:t> المفرط </a:t>
            </a:r>
            <a:r>
              <a:rPr lang="ar-SA" sz="2200" b="1" spc="-100" dirty="0" err="1" smtClean="0">
                <a:solidFill>
                  <a:srgbClr val="111111"/>
                </a:solidFill>
                <a:latin typeface="Titr" pitchFamily="2" charset="-78"/>
                <a:cs typeface="Titr" pitchFamily="2" charset="-78"/>
              </a:rPr>
              <a:t>و</a:t>
            </a:r>
            <a:r>
              <a:rPr lang="ar-SA" sz="2200" b="1" spc="-100" dirty="0" smtClean="0">
                <a:solidFill>
                  <a:srgbClr val="111111"/>
                </a:solidFill>
                <a:latin typeface="Titr" pitchFamily="2" charset="-78"/>
                <a:cs typeface="Titr" pitchFamily="2" charset="-78"/>
              </a:rPr>
              <a:t> غير المبرر للأسعار، </a:t>
            </a:r>
            <a:r>
              <a:rPr lang="ar-SA" sz="2200" b="1" spc="-100" dirty="0" err="1" smtClean="0">
                <a:solidFill>
                  <a:srgbClr val="111111"/>
                </a:solidFill>
                <a:latin typeface="Titr" pitchFamily="2" charset="-78"/>
                <a:cs typeface="Titr" pitchFamily="2" charset="-78"/>
              </a:rPr>
              <a:t>و</a:t>
            </a:r>
            <a:r>
              <a:rPr lang="ar-SA" sz="2200" b="1" spc="-100" dirty="0" smtClean="0">
                <a:solidFill>
                  <a:srgbClr val="111111"/>
                </a:solidFill>
                <a:latin typeface="Titr" pitchFamily="2" charset="-78"/>
                <a:cs typeface="Titr" pitchFamily="2" charset="-78"/>
              </a:rPr>
              <a:t> قد يكون سببه اضطراب خطير للسوق أو كارثة طبيعة أو خلل في التموين في قطاع أو منطقة جغرافية أو في حالة </a:t>
            </a:r>
            <a:r>
              <a:rPr lang="ar-SA" sz="2200" b="1" spc="-100" dirty="0" err="1" smtClean="0">
                <a:solidFill>
                  <a:srgbClr val="111111"/>
                </a:solidFill>
                <a:latin typeface="Titr" pitchFamily="2" charset="-78"/>
                <a:cs typeface="Titr" pitchFamily="2" charset="-78"/>
              </a:rPr>
              <a:t>الإحتكار</a:t>
            </a:r>
            <a:r>
              <a:rPr lang="ar-SA" sz="2200" b="1" spc="-100" dirty="0" smtClean="0">
                <a:solidFill>
                  <a:srgbClr val="111111"/>
                </a:solidFill>
                <a:latin typeface="Titr" pitchFamily="2" charset="-78"/>
                <a:cs typeface="Titr" pitchFamily="2" charset="-78"/>
              </a:rPr>
              <a:t> الطبيعي </a:t>
            </a:r>
            <a:r>
              <a:rPr lang="ar-SA" sz="2000" b="1" spc="-100" dirty="0" smtClean="0">
                <a:solidFill>
                  <a:srgbClr val="C00000"/>
                </a:solidFill>
                <a:latin typeface="Titr" pitchFamily="2" charset="-78"/>
                <a:cs typeface="Titr" pitchFamily="2" charset="-78"/>
              </a:rPr>
              <a:t>(</a:t>
            </a:r>
            <a:r>
              <a:rPr lang="ar-SA" sz="2000" b="1" spc="-100" dirty="0" err="1" smtClean="0">
                <a:solidFill>
                  <a:srgbClr val="C00000"/>
                </a:solidFill>
                <a:latin typeface="Titr" pitchFamily="2" charset="-78"/>
                <a:cs typeface="Titr" pitchFamily="2" charset="-78"/>
              </a:rPr>
              <a:t>الإحتكار</a:t>
            </a:r>
            <a:r>
              <a:rPr lang="ar-SA" sz="2000" b="1" spc="-100" dirty="0" smtClean="0">
                <a:solidFill>
                  <a:srgbClr val="C00000"/>
                </a:solidFill>
                <a:latin typeface="Titr" pitchFamily="2" charset="-78"/>
                <a:cs typeface="Titr" pitchFamily="2" charset="-78"/>
              </a:rPr>
              <a:t> الطبيعي هي الوضعية التي لا</a:t>
            </a:r>
            <a:r>
              <a:rPr lang="fr-FR" sz="2000" b="1" spc="-100" dirty="0" smtClean="0">
                <a:solidFill>
                  <a:srgbClr val="C00000"/>
                </a:solidFill>
                <a:latin typeface="Titr" pitchFamily="2" charset="-78"/>
                <a:cs typeface="Titr" pitchFamily="2" charset="-78"/>
              </a:rPr>
              <a:t> </a:t>
            </a:r>
            <a:r>
              <a:rPr lang="ar-SA" sz="2000" b="1" spc="-100" dirty="0" smtClean="0">
                <a:solidFill>
                  <a:srgbClr val="C00000"/>
                </a:solidFill>
                <a:latin typeface="Titr" pitchFamily="2" charset="-78"/>
                <a:cs typeface="Titr" pitchFamily="2" charset="-78"/>
              </a:rPr>
              <a:t>يمكن التنافس فيها، ويرجع ذلك لحجم </a:t>
            </a:r>
            <a:r>
              <a:rPr lang="ar-SA" sz="2000" b="1" spc="-100" dirty="0" err="1" smtClean="0">
                <a:solidFill>
                  <a:srgbClr val="C00000"/>
                </a:solidFill>
                <a:latin typeface="Titr" pitchFamily="2" charset="-78"/>
                <a:cs typeface="Titr" pitchFamily="2" charset="-78"/>
              </a:rPr>
              <a:t>و</a:t>
            </a:r>
            <a:r>
              <a:rPr lang="ar-SA" sz="2000" b="1" spc="-100" dirty="0" smtClean="0">
                <a:solidFill>
                  <a:srgbClr val="C00000"/>
                </a:solidFill>
                <a:latin typeface="Titr" pitchFamily="2" charset="-78"/>
                <a:cs typeface="Titr" pitchFamily="2" charset="-78"/>
              </a:rPr>
              <a:t> أهمية النشاط ، بحيث لا</a:t>
            </a:r>
            <a:r>
              <a:rPr lang="fr-FR" sz="2000" b="1" spc="-100" dirty="0" smtClean="0">
                <a:solidFill>
                  <a:srgbClr val="C00000"/>
                </a:solidFill>
                <a:latin typeface="Titr" pitchFamily="2" charset="-78"/>
                <a:cs typeface="Titr" pitchFamily="2" charset="-78"/>
              </a:rPr>
              <a:t> </a:t>
            </a:r>
            <a:r>
              <a:rPr lang="ar-SA" sz="2000" b="1" spc="-100" dirty="0" smtClean="0">
                <a:solidFill>
                  <a:srgbClr val="C00000"/>
                </a:solidFill>
                <a:latin typeface="Titr" pitchFamily="2" charset="-78"/>
                <a:cs typeface="Titr" pitchFamily="2" charset="-78"/>
              </a:rPr>
              <a:t>يمكن للدولة التخلي عنه كالغـــاز </a:t>
            </a:r>
            <a:r>
              <a:rPr lang="ar-SA" sz="2000" b="1" spc="-100" dirty="0" err="1" smtClean="0">
                <a:solidFill>
                  <a:srgbClr val="C00000"/>
                </a:solidFill>
                <a:latin typeface="Titr" pitchFamily="2" charset="-78"/>
                <a:cs typeface="Titr" pitchFamily="2" charset="-78"/>
              </a:rPr>
              <a:t>و</a:t>
            </a:r>
            <a:r>
              <a:rPr lang="ar-SA" sz="2000" b="1" spc="-100" dirty="0" smtClean="0">
                <a:solidFill>
                  <a:srgbClr val="C00000"/>
                </a:solidFill>
                <a:latin typeface="Titr" pitchFamily="2" charset="-78"/>
                <a:cs typeface="Titr" pitchFamily="2" charset="-78"/>
              </a:rPr>
              <a:t> الكهرباء ، سكك الحديد...). </a:t>
            </a:r>
            <a:endParaRPr lang="fr-FR" sz="2200" b="1" spc="-100" dirty="0">
              <a:solidFill>
                <a:srgbClr val="C00000"/>
              </a:solidFill>
              <a:latin typeface="Titr" pitchFamily="2" charset="-78"/>
              <a:cs typeface="Titr" pitchFamily="2" charset="-78"/>
            </a:endParaRPr>
          </a:p>
        </p:txBody>
      </p:sp>
      <p:pic>
        <p:nvPicPr>
          <p:cNvPr id="3074" name="Picture 2" descr="H:\Data Center\A Redistribuer\Ex Bib.Documents\Mes organigrammes\Symbols\shapes\dots-01.png"/>
          <p:cNvPicPr>
            <a:picLocks noChangeAspect="1" noChangeArrowheads="1"/>
          </p:cNvPicPr>
          <p:nvPr/>
        </p:nvPicPr>
        <p:blipFill>
          <a:blip r:embed="rId3"/>
          <a:srcRect/>
          <a:stretch>
            <a:fillRect/>
          </a:stretch>
        </p:blipFill>
        <p:spPr bwMode="auto">
          <a:xfrm>
            <a:off x="7889985" y="2600653"/>
            <a:ext cx="647700" cy="647700"/>
          </a:xfrm>
          <a:prstGeom prst="rect">
            <a:avLst/>
          </a:prstGeom>
          <a:noFill/>
        </p:spPr>
      </p:pic>
      <p:pic>
        <p:nvPicPr>
          <p:cNvPr id="3075" name="Picture 3" descr="H:\Data Center\A Redistribuer\Ex Bib.Documents\Mes organigrammes\Symbols\shapes\dots-02.png"/>
          <p:cNvPicPr>
            <a:picLocks noChangeAspect="1" noChangeArrowheads="1"/>
          </p:cNvPicPr>
          <p:nvPr/>
        </p:nvPicPr>
        <p:blipFill>
          <a:blip r:embed="rId4"/>
          <a:srcRect/>
          <a:stretch>
            <a:fillRect/>
          </a:stretch>
        </p:blipFill>
        <p:spPr bwMode="auto">
          <a:xfrm>
            <a:off x="8000343" y="3483522"/>
            <a:ext cx="647700" cy="647700"/>
          </a:xfrm>
          <a:prstGeom prst="rect">
            <a:avLst/>
          </a:prstGeom>
          <a:noFill/>
        </p:spPr>
      </p:pic>
      <p:pic>
        <p:nvPicPr>
          <p:cNvPr id="13" name="Image 12" descr="Partie01.png"/>
          <p:cNvPicPr>
            <a:picLocks noChangeAspect="1"/>
          </p:cNvPicPr>
          <p:nvPr/>
        </p:nvPicPr>
        <p:blipFill>
          <a:blip r:embed="rId5" cstate="print"/>
          <a:stretch>
            <a:fillRect/>
          </a:stretch>
        </p:blipFill>
        <p:spPr>
          <a:xfrm>
            <a:off x="7542839" y="4725144"/>
            <a:ext cx="1789437" cy="2232248"/>
          </a:xfrm>
          <a:prstGeom prst="rect">
            <a:avLst/>
          </a:prstGeom>
        </p:spPr>
      </p:pic>
      <p:sp>
        <p:nvSpPr>
          <p:cNvPr id="14" name="Rectangle 13"/>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1000"/>
                                        <p:tgtEl>
                                          <p:spTgt spid="3074"/>
                                        </p:tgtEl>
                                      </p:cBhvr>
                                    </p:animEffect>
                                    <p:anim calcmode="lin" valueType="num">
                                      <p:cBhvr>
                                        <p:cTn id="19" dur="1000" fill="hold"/>
                                        <p:tgtEl>
                                          <p:spTgt spid="3074"/>
                                        </p:tgtEl>
                                        <p:attrNameLst>
                                          <p:attrName>ppt_x</p:attrName>
                                        </p:attrNameLst>
                                      </p:cBhvr>
                                      <p:tavLst>
                                        <p:tav tm="0">
                                          <p:val>
                                            <p:strVal val="#ppt_x"/>
                                          </p:val>
                                        </p:tav>
                                        <p:tav tm="100000">
                                          <p:val>
                                            <p:strVal val="#ppt_x"/>
                                          </p:val>
                                        </p:tav>
                                      </p:tavLst>
                                    </p:anim>
                                    <p:anim calcmode="lin" valueType="num">
                                      <p:cBhvr>
                                        <p:cTn id="20" dur="1000" fill="hold"/>
                                        <p:tgtEl>
                                          <p:spTgt spid="307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3075"/>
                                        </p:tgtEl>
                                        <p:attrNameLst>
                                          <p:attrName>style.visibility</p:attrName>
                                        </p:attrNameLst>
                                      </p:cBhvr>
                                      <p:to>
                                        <p:strVal val="visible"/>
                                      </p:to>
                                    </p:set>
                                    <p:animEffect transition="in" filter="fade">
                                      <p:cBhvr>
                                        <p:cTn id="30" dur="1000"/>
                                        <p:tgtEl>
                                          <p:spTgt spid="3075"/>
                                        </p:tgtEl>
                                      </p:cBhvr>
                                    </p:animEffect>
                                    <p:anim calcmode="lin" valueType="num">
                                      <p:cBhvr>
                                        <p:cTn id="31" dur="1000" fill="hold"/>
                                        <p:tgtEl>
                                          <p:spTgt spid="3075"/>
                                        </p:tgtEl>
                                        <p:attrNameLst>
                                          <p:attrName>ppt_x</p:attrName>
                                        </p:attrNameLst>
                                      </p:cBhvr>
                                      <p:tavLst>
                                        <p:tav tm="0">
                                          <p:val>
                                            <p:strVal val="#ppt_x"/>
                                          </p:val>
                                        </p:tav>
                                        <p:tav tm="100000">
                                          <p:val>
                                            <p:strVal val="#ppt_x"/>
                                          </p:val>
                                        </p:tav>
                                      </p:tavLst>
                                    </p:anim>
                                    <p:anim calcmode="lin" valueType="num">
                                      <p:cBhvr>
                                        <p:cTn id="32" dur="1000" fill="hold"/>
                                        <p:tgtEl>
                                          <p:spTgt spid="3075"/>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anim calcmode="lin" valueType="num">
                                      <p:cBhvr>
                                        <p:cTn id="43" dur="2000" fill="hold"/>
                                        <p:tgtEl>
                                          <p:spTgt spid="18"/>
                                        </p:tgtEl>
                                        <p:attrNameLst>
                                          <p:attrName>ppt_x</p:attrName>
                                        </p:attrNameLst>
                                      </p:cBhvr>
                                      <p:tavLst>
                                        <p:tav tm="0">
                                          <p:val>
                                            <p:strVal val="#ppt_x"/>
                                          </p:val>
                                        </p:tav>
                                        <p:tav tm="100000">
                                          <p:val>
                                            <p:strVal val="#ppt_x"/>
                                          </p:val>
                                        </p:tav>
                                      </p:tavLst>
                                    </p:anim>
                                    <p:anim calcmode="lin" valueType="num">
                                      <p:cBhvr>
                                        <p:cTn id="44"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Sans titre - 9988.png"/>
          <p:cNvPicPr>
            <a:picLocks noChangeAspect="1"/>
          </p:cNvPicPr>
          <p:nvPr/>
        </p:nvPicPr>
        <p:blipFill>
          <a:blip r:embed="rId2"/>
          <a:stretch>
            <a:fillRect/>
          </a:stretch>
        </p:blipFill>
        <p:spPr>
          <a:xfrm>
            <a:off x="0" y="1268085"/>
            <a:ext cx="9144000" cy="4353334"/>
          </a:xfrm>
          <a:prstGeom prst="rect">
            <a:avLst/>
          </a:prstGeom>
        </p:spPr>
      </p:pic>
      <p:sp>
        <p:nvSpPr>
          <p:cNvPr id="11" name="Rectangle 10"/>
          <p:cNvSpPr/>
          <p:nvPr/>
        </p:nvSpPr>
        <p:spPr>
          <a:xfrm>
            <a:off x="1331276" y="2455284"/>
            <a:ext cx="6535710" cy="2554545"/>
          </a:xfrm>
          <a:prstGeom prst="rect">
            <a:avLst/>
          </a:prstGeom>
        </p:spPr>
        <p:txBody>
          <a:bodyPr wrap="square">
            <a:spAutoFit/>
          </a:bodyPr>
          <a:lstStyle/>
          <a:p>
            <a:pPr rtl="1"/>
            <a:r>
              <a:rPr lang="ar-SA" sz="8000" b="1" dirty="0" smtClean="0"/>
              <a:t>الممارسات المقيدة للمنافسة </a:t>
            </a:r>
            <a:endParaRPr lang="fr-FR" sz="8800" dirty="0"/>
          </a:p>
        </p:txBody>
      </p:sp>
      <p:pic>
        <p:nvPicPr>
          <p:cNvPr id="6" name="Image 5" descr="Partie01.png"/>
          <p:cNvPicPr>
            <a:picLocks noChangeAspect="1"/>
          </p:cNvPicPr>
          <p:nvPr/>
        </p:nvPicPr>
        <p:blipFill>
          <a:blip r:embed="rId3" cstate="print"/>
          <a:stretch>
            <a:fillRect/>
          </a:stretch>
        </p:blipFill>
        <p:spPr>
          <a:xfrm>
            <a:off x="7542839" y="4725144"/>
            <a:ext cx="1789437" cy="2232248"/>
          </a:xfrm>
          <a:prstGeom prst="rect">
            <a:avLst/>
          </a:prstGeom>
        </p:spPr>
      </p:pic>
      <p:sp>
        <p:nvSpPr>
          <p:cNvPr id="9" name="Rectangle 8"/>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236482"/>
            <a:ext cx="9014088" cy="6511173"/>
          </a:xfrm>
          <a:prstGeom prst="rect">
            <a:avLst/>
          </a:prstGeom>
        </p:spPr>
      </p:pic>
      <p:sp>
        <p:nvSpPr>
          <p:cNvPr id="7" name="Rectangle 4"/>
          <p:cNvSpPr>
            <a:spLocks noGrp="1" noChangeArrowheads="1"/>
          </p:cNvSpPr>
          <p:nvPr>
            <p:ph type="title"/>
          </p:nvPr>
        </p:nvSpPr>
        <p:spPr>
          <a:xfrm rot="19964798">
            <a:off x="458868" y="934476"/>
            <a:ext cx="3139141" cy="704850"/>
          </a:xfrm>
          <a:noFill/>
          <a:ln/>
        </p:spPr>
        <p:txBody>
          <a:bodyPr/>
          <a:lstStyle/>
          <a:p>
            <a:pPr algn="ctr" rtl="1"/>
            <a:r>
              <a:rPr lang="ar-SA" sz="2600" dirty="0" smtClean="0">
                <a:effectLst>
                  <a:outerShdw blurRad="38100" dist="38100" dir="2700000" algn="tl">
                    <a:srgbClr val="000000">
                      <a:alpha val="43137"/>
                    </a:srgbClr>
                  </a:outerShdw>
                </a:effectLst>
              </a:rPr>
              <a:t>الممارسات المقيدة للمنافسة </a:t>
            </a:r>
            <a:endParaRPr lang="fr-FR" sz="2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Rectangle 17"/>
          <p:cNvSpPr/>
          <p:nvPr/>
        </p:nvSpPr>
        <p:spPr>
          <a:xfrm>
            <a:off x="1387359" y="1750117"/>
            <a:ext cx="6716117" cy="1569660"/>
          </a:xfrm>
          <a:prstGeom prst="rect">
            <a:avLst/>
          </a:prstGeom>
        </p:spPr>
        <p:txBody>
          <a:bodyPr wrap="square">
            <a:spAutoFit/>
          </a:bodyPr>
          <a:lstStyle/>
          <a:p>
            <a:pPr algn="just" rtl="1"/>
            <a:r>
              <a:rPr lang="ar-DZ" sz="2400" b="1" dirty="0" smtClean="0">
                <a:solidFill>
                  <a:srgbClr val="111111"/>
                </a:solidFill>
                <a:latin typeface="Titr" pitchFamily="2" charset="-78"/>
                <a:cs typeface="Titr" pitchFamily="2" charset="-78"/>
              </a:rPr>
              <a:t>	</a:t>
            </a:r>
            <a:r>
              <a:rPr lang="ar-SA" sz="2400" b="1" dirty="0" err="1" smtClean="0">
                <a:solidFill>
                  <a:srgbClr val="111111"/>
                </a:solidFill>
                <a:latin typeface="Titr" pitchFamily="2" charset="-78"/>
                <a:cs typeface="Titr" pitchFamily="2" charset="-78"/>
              </a:rPr>
              <a:t>الإتفاقيات</a:t>
            </a:r>
            <a:r>
              <a:rPr lang="ar-SA" sz="2400" b="1" dirty="0" smtClean="0">
                <a:solidFill>
                  <a:srgbClr val="111111"/>
                </a:solidFill>
                <a:latin typeface="Titr" pitchFamily="2" charset="-78"/>
                <a:cs typeface="Titr" pitchFamily="2" charset="-78"/>
              </a:rPr>
              <a:t> المقيــــدة للمنافسة هـــي الممارسات </a:t>
            </a:r>
            <a:r>
              <a:rPr lang="ar-SA" sz="2400" b="1" dirty="0" err="1" smtClean="0">
                <a:solidFill>
                  <a:srgbClr val="111111"/>
                </a:solidFill>
                <a:latin typeface="Titr" pitchFamily="2" charset="-78"/>
                <a:cs typeface="Titr" pitchFamily="2" charset="-78"/>
              </a:rPr>
              <a:t>و</a:t>
            </a:r>
            <a:r>
              <a:rPr lang="ar-SA" sz="2400" b="1" dirty="0" smtClean="0">
                <a:solidFill>
                  <a:srgbClr val="111111"/>
                </a:solidFill>
                <a:latin typeface="Titr" pitchFamily="2" charset="-78"/>
                <a:cs typeface="Titr" pitchFamily="2" charset="-78"/>
              </a:rPr>
              <a:t> الأعمال المدبـــرة  عندما تهدف إلى عرقلة  حرية المنافسة  في نفس السوق أو الحد منها  وقد تتخذ عدة أشكـــال ، مكتوبـــــــــة </a:t>
            </a:r>
            <a:r>
              <a:rPr lang="ar-DZ" sz="2400" b="1" dirty="0" smtClean="0">
                <a:solidFill>
                  <a:srgbClr val="111111"/>
                </a:solidFill>
                <a:latin typeface="Titr" pitchFamily="2" charset="-78"/>
                <a:cs typeface="Titr" pitchFamily="2" charset="-78"/>
              </a:rPr>
              <a:t>        </a:t>
            </a:r>
            <a:r>
              <a:rPr lang="ar-SA" sz="2400" b="1" dirty="0" smtClean="0">
                <a:solidFill>
                  <a:srgbClr val="111111"/>
                </a:solidFill>
                <a:latin typeface="Titr" pitchFamily="2" charset="-78"/>
                <a:cs typeface="Titr" pitchFamily="2" charset="-78"/>
              </a:rPr>
              <a:t>أو شفوية  </a:t>
            </a:r>
            <a:r>
              <a:rPr lang="ar-SA" sz="2400" b="1" dirty="0" err="1" smtClean="0">
                <a:solidFill>
                  <a:srgbClr val="111111"/>
                </a:solidFill>
                <a:latin typeface="Titr" pitchFamily="2" charset="-78"/>
                <a:cs typeface="Titr" pitchFamily="2" charset="-78"/>
              </a:rPr>
              <a:t>و</a:t>
            </a:r>
            <a:r>
              <a:rPr lang="ar-SA" sz="2400" b="1" dirty="0" smtClean="0">
                <a:solidFill>
                  <a:srgbClr val="111111"/>
                </a:solidFill>
                <a:latin typeface="Titr" pitchFamily="2" charset="-78"/>
                <a:cs typeface="Titr" pitchFamily="2" charset="-78"/>
              </a:rPr>
              <a:t>  ضمنية أو صريحة</a:t>
            </a:r>
            <a:r>
              <a:rPr lang="ar-DZ" sz="2400" b="1" dirty="0" smtClean="0">
                <a:solidFill>
                  <a:srgbClr val="111111"/>
                </a:solidFill>
                <a:latin typeface="Titr" pitchFamily="2" charset="-78"/>
                <a:cs typeface="Titr" pitchFamily="2" charset="-78"/>
              </a:rPr>
              <a:t> </a:t>
            </a:r>
            <a:r>
              <a:rPr lang="ar-SA" sz="2400" b="1" dirty="0" smtClean="0">
                <a:solidFill>
                  <a:srgbClr val="111111"/>
                </a:solidFill>
                <a:latin typeface="Titr" pitchFamily="2" charset="-78"/>
                <a:cs typeface="Titr" pitchFamily="2" charset="-78"/>
              </a:rPr>
              <a:t> وكما يمكن أن تكون عمودية كالتي تكـــون بين </a:t>
            </a:r>
            <a:r>
              <a:rPr lang="ar-SA" sz="2400" b="1" dirty="0" err="1" smtClean="0">
                <a:solidFill>
                  <a:srgbClr val="111111"/>
                </a:solidFill>
                <a:latin typeface="Titr" pitchFamily="2" charset="-78"/>
                <a:cs typeface="Titr" pitchFamily="2" charset="-78"/>
              </a:rPr>
              <a:t>المنت</a:t>
            </a:r>
            <a:r>
              <a:rPr lang="ar-DZ" sz="2400" b="1" dirty="0" smtClean="0">
                <a:solidFill>
                  <a:srgbClr val="111111"/>
                </a:solidFill>
                <a:latin typeface="Titr" pitchFamily="2" charset="-78"/>
                <a:cs typeface="Titr" pitchFamily="2" charset="-78"/>
              </a:rPr>
              <a:t>ـــــ</a:t>
            </a:r>
            <a:r>
              <a:rPr lang="ar-SA" sz="2400" b="1" dirty="0" smtClean="0">
                <a:solidFill>
                  <a:srgbClr val="111111"/>
                </a:solidFill>
                <a:latin typeface="Titr" pitchFamily="2" charset="-78"/>
                <a:cs typeface="Titr" pitchFamily="2" charset="-78"/>
              </a:rPr>
              <a:t>ج  </a:t>
            </a:r>
            <a:r>
              <a:rPr lang="ar-DZ" sz="2400" b="1" dirty="0" smtClean="0">
                <a:solidFill>
                  <a:srgbClr val="111111"/>
                </a:solidFill>
                <a:latin typeface="Titr" pitchFamily="2" charset="-78"/>
                <a:cs typeface="Titr" pitchFamily="2" charset="-78"/>
              </a:rPr>
              <a:t>          </a:t>
            </a:r>
            <a:r>
              <a:rPr lang="ar-SA" sz="2400" b="1" dirty="0" smtClean="0">
                <a:solidFill>
                  <a:srgbClr val="111111"/>
                </a:solidFill>
                <a:latin typeface="Titr" pitchFamily="2" charset="-78"/>
                <a:cs typeface="Titr" pitchFamily="2" charset="-78"/>
              </a:rPr>
              <a:t>و الموزع.</a:t>
            </a:r>
            <a:endParaRPr lang="fr-FR" sz="2400" b="1" spc="-100" dirty="0">
              <a:solidFill>
                <a:srgbClr val="111111"/>
              </a:solidFill>
              <a:latin typeface="Titr" pitchFamily="2" charset="-78"/>
              <a:cs typeface="Titr" pitchFamily="2" charset="-78"/>
            </a:endParaRPr>
          </a:p>
        </p:txBody>
      </p:sp>
      <p:sp>
        <p:nvSpPr>
          <p:cNvPr id="15" name="Rectangle 14"/>
          <p:cNvSpPr/>
          <p:nvPr/>
        </p:nvSpPr>
        <p:spPr>
          <a:xfrm>
            <a:off x="3780710" y="1083701"/>
            <a:ext cx="3398687" cy="584775"/>
          </a:xfrm>
          <a:prstGeom prst="rect">
            <a:avLst/>
          </a:prstGeom>
        </p:spPr>
        <p:txBody>
          <a:bodyPr wrap="none">
            <a:spAutoFit/>
          </a:bodyPr>
          <a:lstStyle/>
          <a:p>
            <a:r>
              <a:rPr lang="ar-SA" sz="3200" b="1" dirty="0" smtClean="0">
                <a:solidFill>
                  <a:srgbClr val="213200"/>
                </a:solidFill>
                <a:latin typeface="Titr" pitchFamily="2" charset="-78"/>
                <a:cs typeface="Titr" pitchFamily="2" charset="-78"/>
              </a:rPr>
              <a:t>الاتفاقيـــــــات </a:t>
            </a:r>
            <a:endParaRPr lang="fr-FR" sz="3200" dirty="0">
              <a:solidFill>
                <a:srgbClr val="213200"/>
              </a:solidFill>
              <a:latin typeface="Titr" pitchFamily="2" charset="-78"/>
              <a:cs typeface="Titr" pitchFamily="2" charset="-78"/>
            </a:endParaRPr>
          </a:p>
        </p:txBody>
      </p:sp>
      <p:sp>
        <p:nvSpPr>
          <p:cNvPr id="16" name="Rectangle 15"/>
          <p:cNvSpPr/>
          <p:nvPr/>
        </p:nvSpPr>
        <p:spPr>
          <a:xfrm>
            <a:off x="1797269" y="3583172"/>
            <a:ext cx="6542689" cy="1200329"/>
          </a:xfrm>
          <a:prstGeom prst="rect">
            <a:avLst/>
          </a:prstGeom>
        </p:spPr>
        <p:txBody>
          <a:bodyPr wrap="square">
            <a:spAutoFit/>
          </a:bodyPr>
          <a:lstStyle/>
          <a:p>
            <a:pPr algn="just" rtl="1"/>
            <a:r>
              <a:rPr lang="ar-DZ" sz="2400" b="1" dirty="0" smtClean="0">
                <a:solidFill>
                  <a:srgbClr val="111111"/>
                </a:solidFill>
                <a:latin typeface="Titr" pitchFamily="2" charset="-78"/>
                <a:cs typeface="Titr" pitchFamily="2" charset="-78"/>
              </a:rPr>
              <a:t>	</a:t>
            </a:r>
            <a:r>
              <a:rPr lang="ar-SA" sz="2400" b="1" dirty="0" smtClean="0">
                <a:solidFill>
                  <a:srgbClr val="111111"/>
                </a:solidFill>
                <a:latin typeface="Titr" pitchFamily="2" charset="-78"/>
                <a:cs typeface="Titr" pitchFamily="2" charset="-78"/>
              </a:rPr>
              <a:t>كما </a:t>
            </a:r>
            <a:r>
              <a:rPr lang="ar-SA" sz="2400" b="1" dirty="0" err="1" smtClean="0">
                <a:solidFill>
                  <a:srgbClr val="111111"/>
                </a:solidFill>
                <a:latin typeface="Titr" pitchFamily="2" charset="-78"/>
                <a:cs typeface="Titr" pitchFamily="2" charset="-78"/>
              </a:rPr>
              <a:t>يتستدعي</a:t>
            </a:r>
            <a:r>
              <a:rPr lang="ar-SA" sz="2400" b="1" dirty="0" smtClean="0">
                <a:solidFill>
                  <a:srgbClr val="111111"/>
                </a:solidFill>
                <a:latin typeface="Titr" pitchFamily="2" charset="-78"/>
                <a:cs typeface="Titr" pitchFamily="2" charset="-78"/>
              </a:rPr>
              <a:t> </a:t>
            </a:r>
            <a:r>
              <a:rPr lang="ar-SA" sz="2400" b="1" dirty="0" err="1" smtClean="0">
                <a:solidFill>
                  <a:srgbClr val="111111"/>
                </a:solidFill>
                <a:latin typeface="Titr" pitchFamily="2" charset="-78"/>
                <a:cs typeface="Titr" pitchFamily="2" charset="-78"/>
              </a:rPr>
              <a:t>الإتفاق</a:t>
            </a:r>
            <a:r>
              <a:rPr lang="ar-SA" sz="2400" b="1" dirty="0" smtClean="0">
                <a:solidFill>
                  <a:srgbClr val="111111"/>
                </a:solidFill>
                <a:latin typeface="Titr" pitchFamily="2" charset="-78"/>
                <a:cs typeface="Titr" pitchFamily="2" charset="-78"/>
              </a:rPr>
              <a:t> تواجد عنصر الحرية في التصرف ، أي التمتع </a:t>
            </a:r>
            <a:r>
              <a:rPr lang="ar-SA" sz="2400" b="1" dirty="0" err="1" smtClean="0">
                <a:solidFill>
                  <a:srgbClr val="111111"/>
                </a:solidFill>
                <a:latin typeface="Titr" pitchFamily="2" charset="-78"/>
                <a:cs typeface="Titr" pitchFamily="2" charset="-78"/>
              </a:rPr>
              <a:t>بإستقلالية</a:t>
            </a:r>
            <a:r>
              <a:rPr lang="ar-SA" sz="2400" b="1" dirty="0" smtClean="0">
                <a:solidFill>
                  <a:srgbClr val="111111"/>
                </a:solidFill>
                <a:latin typeface="Titr" pitchFamily="2" charset="-78"/>
                <a:cs typeface="Titr" pitchFamily="2" charset="-78"/>
              </a:rPr>
              <a:t> القرار   </a:t>
            </a:r>
            <a:r>
              <a:rPr lang="ar-SA" sz="2400" b="1" dirty="0" err="1" smtClean="0">
                <a:solidFill>
                  <a:srgbClr val="111111"/>
                </a:solidFill>
                <a:latin typeface="Titr" pitchFamily="2" charset="-78"/>
                <a:cs typeface="Titr" pitchFamily="2" charset="-78"/>
              </a:rPr>
              <a:t>و</a:t>
            </a:r>
            <a:r>
              <a:rPr lang="ar-SA" sz="2400" b="1" dirty="0" smtClean="0">
                <a:solidFill>
                  <a:srgbClr val="111111"/>
                </a:solidFill>
                <a:latin typeface="Titr" pitchFamily="2" charset="-78"/>
                <a:cs typeface="Titr" pitchFamily="2" charset="-78"/>
              </a:rPr>
              <a:t> هذا ما لا ينطبق على شركة الأم وفروعها،  وبنص المادة 6 من الأمر رقم 03-03 المعدل </a:t>
            </a:r>
            <a:r>
              <a:rPr lang="ar-SA" sz="2400" b="1" dirty="0" err="1" smtClean="0">
                <a:solidFill>
                  <a:srgbClr val="111111"/>
                </a:solidFill>
                <a:latin typeface="Titr" pitchFamily="2" charset="-78"/>
                <a:cs typeface="Titr" pitchFamily="2" charset="-78"/>
              </a:rPr>
              <a:t>و</a:t>
            </a:r>
            <a:r>
              <a:rPr lang="ar-SA" sz="2400" b="1" dirty="0" smtClean="0">
                <a:solidFill>
                  <a:srgbClr val="111111"/>
                </a:solidFill>
                <a:latin typeface="Titr" pitchFamily="2" charset="-78"/>
                <a:cs typeface="Titr" pitchFamily="2" charset="-78"/>
              </a:rPr>
              <a:t> المتمم المتعلق بالمنافسة </a:t>
            </a:r>
            <a:r>
              <a:rPr lang="ar-SA" sz="2400" b="1" dirty="0" err="1" smtClean="0">
                <a:solidFill>
                  <a:srgbClr val="111111"/>
                </a:solidFill>
                <a:latin typeface="Titr" pitchFamily="2" charset="-78"/>
                <a:cs typeface="Titr" pitchFamily="2" charset="-78"/>
              </a:rPr>
              <a:t>تح</a:t>
            </a:r>
            <a:r>
              <a:rPr lang="ar-DZ" sz="2400" b="1" dirty="0" smtClean="0">
                <a:solidFill>
                  <a:srgbClr val="111111"/>
                </a:solidFill>
                <a:latin typeface="Titr" pitchFamily="2" charset="-78"/>
                <a:cs typeface="Titr" pitchFamily="2" charset="-78"/>
              </a:rPr>
              <a:t>ظ</a:t>
            </a:r>
            <a:r>
              <a:rPr lang="ar-SA" sz="2400" b="1" dirty="0" smtClean="0">
                <a:solidFill>
                  <a:srgbClr val="111111"/>
                </a:solidFill>
                <a:latin typeface="Titr" pitchFamily="2" charset="-78"/>
                <a:cs typeface="Titr" pitchFamily="2" charset="-78"/>
              </a:rPr>
              <a:t>ر كل الممارسات عندما ترمي إلى : </a:t>
            </a:r>
            <a:endParaRPr lang="fr-FR" sz="2400" b="1" dirty="0">
              <a:solidFill>
                <a:srgbClr val="111111"/>
              </a:solidFill>
              <a:latin typeface="Titr" pitchFamily="2" charset="-78"/>
              <a:cs typeface="Titr" pitchFamily="2" charset="-78"/>
            </a:endParaRPr>
          </a:p>
        </p:txBody>
      </p:sp>
      <p:pic>
        <p:nvPicPr>
          <p:cNvPr id="11" name="Image 10" descr="Sans titre - 3.png"/>
          <p:cNvPicPr>
            <a:picLocks noChangeAspect="1"/>
          </p:cNvPicPr>
          <p:nvPr/>
        </p:nvPicPr>
        <p:blipFill>
          <a:blip r:embed="rId3" cstate="print"/>
          <a:stretch>
            <a:fillRect/>
          </a:stretch>
        </p:blipFill>
        <p:spPr>
          <a:xfrm rot="2973961">
            <a:off x="7140443" y="890164"/>
            <a:ext cx="504000" cy="588148"/>
          </a:xfrm>
          <a:prstGeom prst="rect">
            <a:avLst/>
          </a:prstGeom>
        </p:spPr>
      </p:pic>
      <p:pic>
        <p:nvPicPr>
          <p:cNvPr id="13" name="Image 12" descr="Partie01.png"/>
          <p:cNvPicPr>
            <a:picLocks noChangeAspect="1"/>
          </p:cNvPicPr>
          <p:nvPr/>
        </p:nvPicPr>
        <p:blipFill>
          <a:blip r:embed="rId4" cstate="print"/>
          <a:stretch>
            <a:fillRect/>
          </a:stretch>
        </p:blipFill>
        <p:spPr>
          <a:xfrm>
            <a:off x="7542839" y="4725144"/>
            <a:ext cx="1789437" cy="2232248"/>
          </a:xfrm>
          <a:prstGeom prst="rect">
            <a:avLst/>
          </a:prstGeom>
        </p:spPr>
      </p:pic>
      <p:sp>
        <p:nvSpPr>
          <p:cNvPr id="14" name="Rectangle 13"/>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236482"/>
            <a:ext cx="9014088" cy="6511173"/>
          </a:xfrm>
          <a:prstGeom prst="rect">
            <a:avLst/>
          </a:prstGeom>
        </p:spPr>
      </p:pic>
      <p:sp>
        <p:nvSpPr>
          <p:cNvPr id="9" name="Rectangle 8"/>
          <p:cNvSpPr/>
          <p:nvPr/>
        </p:nvSpPr>
        <p:spPr>
          <a:xfrm>
            <a:off x="1340066" y="1653893"/>
            <a:ext cx="6180083" cy="430887"/>
          </a:xfrm>
          <a:prstGeom prst="rect">
            <a:avLst/>
          </a:prstGeom>
        </p:spPr>
        <p:txBody>
          <a:bodyPr wrap="square">
            <a:spAutoFit/>
          </a:bodyPr>
          <a:lstStyle/>
          <a:p>
            <a:pPr algn="just" rtl="1"/>
            <a:r>
              <a:rPr lang="ar-SA" sz="2200" b="1" dirty="0" smtClean="0">
                <a:solidFill>
                  <a:srgbClr val="C00000"/>
                </a:solidFill>
                <a:latin typeface="Titr" pitchFamily="2" charset="-78"/>
                <a:cs typeface="Titr" pitchFamily="2" charset="-78"/>
              </a:rPr>
              <a:t>الحد من الدخول إلى السوق أو ممار</a:t>
            </a:r>
            <a:r>
              <a:rPr lang="ar-DZ" sz="2200" b="1" dirty="0" err="1" smtClean="0">
                <a:solidFill>
                  <a:srgbClr val="C00000"/>
                </a:solidFill>
                <a:latin typeface="Titr" pitchFamily="2" charset="-78"/>
                <a:cs typeface="Titr" pitchFamily="2" charset="-78"/>
              </a:rPr>
              <a:t>سة</a:t>
            </a:r>
            <a:r>
              <a:rPr lang="ar-SA" sz="2200" b="1" dirty="0" smtClean="0">
                <a:solidFill>
                  <a:srgbClr val="C00000"/>
                </a:solidFill>
                <a:latin typeface="Titr" pitchFamily="2" charset="-78"/>
                <a:cs typeface="Titr" pitchFamily="2" charset="-78"/>
              </a:rPr>
              <a:t> النشاط التجاري</a:t>
            </a:r>
            <a:endParaRPr lang="fr-FR" sz="2200" b="1" spc="-100" dirty="0">
              <a:solidFill>
                <a:srgbClr val="C00000"/>
              </a:solidFill>
              <a:latin typeface="Titr" pitchFamily="2" charset="-78"/>
              <a:cs typeface="Titr" pitchFamily="2" charset="-78"/>
            </a:endParaRPr>
          </a:p>
        </p:txBody>
      </p:sp>
      <p:sp>
        <p:nvSpPr>
          <p:cNvPr id="11" name="Rectangle 10"/>
          <p:cNvSpPr/>
          <p:nvPr/>
        </p:nvSpPr>
        <p:spPr>
          <a:xfrm>
            <a:off x="1340056" y="2061146"/>
            <a:ext cx="6195848" cy="769441"/>
          </a:xfrm>
          <a:prstGeom prst="rect">
            <a:avLst/>
          </a:prstGeom>
        </p:spPr>
        <p:txBody>
          <a:bodyPr wrap="square">
            <a:spAutoFit/>
          </a:bodyPr>
          <a:lstStyle/>
          <a:p>
            <a:pPr algn="just" rtl="1"/>
            <a:r>
              <a:rPr lang="ar-SA" sz="2200" b="1" dirty="0" smtClean="0">
                <a:solidFill>
                  <a:srgbClr val="111111"/>
                </a:solidFill>
                <a:latin typeface="Titr" pitchFamily="2" charset="-78"/>
                <a:cs typeface="Titr" pitchFamily="2" charset="-78"/>
              </a:rPr>
              <a:t>عرقلة تحديد الأسعار حسب قواعد السوق بالتشجيع المصطنع لارتفاعها أو تخفيضها</a:t>
            </a:r>
            <a:endParaRPr lang="fr-FR" sz="2200" b="1" dirty="0">
              <a:solidFill>
                <a:srgbClr val="111111"/>
              </a:solidFill>
              <a:latin typeface="Titr" pitchFamily="2" charset="-78"/>
              <a:cs typeface="Titr" pitchFamily="2" charset="-78"/>
            </a:endParaRPr>
          </a:p>
        </p:txBody>
      </p:sp>
      <p:sp>
        <p:nvSpPr>
          <p:cNvPr id="16" name="Rectangle 4"/>
          <p:cNvSpPr>
            <a:spLocks noGrp="1" noChangeArrowheads="1"/>
          </p:cNvSpPr>
          <p:nvPr>
            <p:ph type="title"/>
          </p:nvPr>
        </p:nvSpPr>
        <p:spPr>
          <a:xfrm rot="19964798">
            <a:off x="458868" y="934476"/>
            <a:ext cx="3139141" cy="704850"/>
          </a:xfrm>
          <a:noFill/>
          <a:ln/>
        </p:spPr>
        <p:txBody>
          <a:bodyPr/>
          <a:lstStyle/>
          <a:p>
            <a:pPr algn="ctr" rtl="1"/>
            <a:r>
              <a:rPr lang="ar-SA" sz="2600" dirty="0" smtClean="0">
                <a:effectLst>
                  <a:outerShdw blurRad="38100" dist="38100" dir="2700000" algn="tl">
                    <a:srgbClr val="000000">
                      <a:alpha val="43137"/>
                    </a:srgbClr>
                  </a:outerShdw>
                </a:effectLst>
              </a:rPr>
              <a:t>الممارسات المقيدة للمنافسة </a:t>
            </a:r>
            <a:endParaRPr lang="fr-FR" sz="2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1403131" y="2786408"/>
            <a:ext cx="6148546" cy="400110"/>
          </a:xfrm>
          <a:prstGeom prst="rect">
            <a:avLst/>
          </a:prstGeom>
        </p:spPr>
        <p:txBody>
          <a:bodyPr wrap="square">
            <a:spAutoFit/>
          </a:bodyPr>
          <a:lstStyle/>
          <a:p>
            <a:pPr algn="just" rtl="1"/>
            <a:r>
              <a:rPr lang="ar-SA" sz="2000" b="1" spc="-100" dirty="0" smtClean="0">
                <a:solidFill>
                  <a:srgbClr val="C00000"/>
                </a:solidFill>
                <a:latin typeface="Titr" pitchFamily="2" charset="-78"/>
                <a:cs typeface="Titr" pitchFamily="2" charset="-78"/>
              </a:rPr>
              <a:t>تقليص أو مراقبة الإنتاج أو منافذ التسويق أو </a:t>
            </a:r>
            <a:r>
              <a:rPr lang="ar-SA" sz="2000" b="1" spc="-100" dirty="0" err="1" smtClean="0">
                <a:solidFill>
                  <a:srgbClr val="C00000"/>
                </a:solidFill>
                <a:latin typeface="Titr" pitchFamily="2" charset="-78"/>
                <a:cs typeface="Titr" pitchFamily="2" charset="-78"/>
              </a:rPr>
              <a:t>الإستثمارات</a:t>
            </a:r>
            <a:r>
              <a:rPr lang="ar-SA" sz="2000" b="1" spc="-100" dirty="0" smtClean="0">
                <a:solidFill>
                  <a:srgbClr val="C00000"/>
                </a:solidFill>
                <a:latin typeface="Titr" pitchFamily="2" charset="-78"/>
                <a:cs typeface="Titr" pitchFamily="2" charset="-78"/>
              </a:rPr>
              <a:t> أو التطور التقني </a:t>
            </a:r>
            <a:endParaRPr lang="fr-FR" sz="2000" b="1" spc="-100" dirty="0">
              <a:solidFill>
                <a:srgbClr val="C00000"/>
              </a:solidFill>
              <a:latin typeface="Titr" pitchFamily="2" charset="-78"/>
              <a:cs typeface="Titr" pitchFamily="2" charset="-78"/>
            </a:endParaRPr>
          </a:p>
        </p:txBody>
      </p:sp>
      <p:sp>
        <p:nvSpPr>
          <p:cNvPr id="23" name="Rectangle 22"/>
          <p:cNvSpPr/>
          <p:nvPr/>
        </p:nvSpPr>
        <p:spPr>
          <a:xfrm>
            <a:off x="3898329" y="3212038"/>
            <a:ext cx="3738524" cy="461665"/>
          </a:xfrm>
          <a:prstGeom prst="rect">
            <a:avLst/>
          </a:prstGeom>
        </p:spPr>
        <p:txBody>
          <a:bodyPr wrap="none">
            <a:spAutoFit/>
          </a:bodyPr>
          <a:lstStyle/>
          <a:p>
            <a:r>
              <a:rPr lang="ar-SA" sz="2400" b="1" dirty="0" err="1" smtClean="0">
                <a:solidFill>
                  <a:srgbClr val="111111"/>
                </a:solidFill>
                <a:latin typeface="Titr" pitchFamily="2" charset="-78"/>
                <a:cs typeface="Titr" pitchFamily="2" charset="-78"/>
              </a:rPr>
              <a:t>إقتسام</a:t>
            </a:r>
            <a:r>
              <a:rPr lang="ar-SA" sz="2400" b="1" dirty="0" smtClean="0">
                <a:solidFill>
                  <a:srgbClr val="111111"/>
                </a:solidFill>
                <a:latin typeface="Titr" pitchFamily="2" charset="-78"/>
                <a:cs typeface="Titr" pitchFamily="2" charset="-78"/>
              </a:rPr>
              <a:t> الأسواق أو مصادر التموين </a:t>
            </a:r>
            <a:endParaRPr lang="fr-FR" sz="2400" b="1" dirty="0">
              <a:solidFill>
                <a:srgbClr val="111111"/>
              </a:solidFill>
              <a:latin typeface="Titr" pitchFamily="2" charset="-78"/>
              <a:cs typeface="Titr" pitchFamily="2" charset="-78"/>
            </a:endParaRPr>
          </a:p>
        </p:txBody>
      </p:sp>
      <p:sp>
        <p:nvSpPr>
          <p:cNvPr id="25" name="Rectangle 24"/>
          <p:cNvSpPr/>
          <p:nvPr/>
        </p:nvSpPr>
        <p:spPr>
          <a:xfrm>
            <a:off x="1702676" y="3640345"/>
            <a:ext cx="6022427" cy="830997"/>
          </a:xfrm>
          <a:prstGeom prst="rect">
            <a:avLst/>
          </a:prstGeom>
        </p:spPr>
        <p:txBody>
          <a:bodyPr wrap="square">
            <a:spAutoFit/>
          </a:bodyPr>
          <a:lstStyle/>
          <a:p>
            <a:pPr algn="just" rtl="1"/>
            <a:r>
              <a:rPr lang="ar-SA" sz="2400" b="1" dirty="0" smtClean="0">
                <a:solidFill>
                  <a:srgbClr val="C00000"/>
                </a:solidFill>
                <a:latin typeface="Titr" pitchFamily="2" charset="-78"/>
                <a:cs typeface="Titr" pitchFamily="2" charset="-78"/>
              </a:rPr>
              <a:t>تطبيق شروط غير متكافئة لنفس الخدمات تجاه الشركاء التجاريين مما يحرمهم من منافع المنافسة </a:t>
            </a:r>
            <a:endParaRPr lang="fr-FR" sz="2400" b="1" dirty="0">
              <a:solidFill>
                <a:srgbClr val="C00000"/>
              </a:solidFill>
              <a:latin typeface="Titr" pitchFamily="2" charset="-78"/>
              <a:cs typeface="Titr" pitchFamily="2" charset="-78"/>
            </a:endParaRPr>
          </a:p>
        </p:txBody>
      </p:sp>
      <p:sp>
        <p:nvSpPr>
          <p:cNvPr id="27" name="Rectangle 26"/>
          <p:cNvSpPr/>
          <p:nvPr/>
        </p:nvSpPr>
        <p:spPr>
          <a:xfrm>
            <a:off x="1797269" y="4491683"/>
            <a:ext cx="6038193" cy="830997"/>
          </a:xfrm>
          <a:prstGeom prst="rect">
            <a:avLst/>
          </a:prstGeom>
        </p:spPr>
        <p:txBody>
          <a:bodyPr wrap="square">
            <a:spAutoFit/>
          </a:bodyPr>
          <a:lstStyle/>
          <a:p>
            <a:pPr algn="just" rtl="1"/>
            <a:r>
              <a:rPr lang="ar-SA" sz="2400" b="1" dirty="0" smtClean="0">
                <a:solidFill>
                  <a:srgbClr val="111111"/>
                </a:solidFill>
                <a:latin typeface="Titr" pitchFamily="2" charset="-78"/>
                <a:cs typeface="Titr" pitchFamily="2" charset="-78"/>
              </a:rPr>
              <a:t>إخضاع إبرام العقود مع الشركاء لقبولهم خدمات إضافية ليس لها صـلة بموضوع هذه العقود</a:t>
            </a:r>
            <a:r>
              <a:rPr lang="ar-DZ" sz="2400" b="1" dirty="0" smtClean="0">
                <a:solidFill>
                  <a:srgbClr val="111111"/>
                </a:solidFill>
                <a:latin typeface="Titr" pitchFamily="2" charset="-78"/>
                <a:cs typeface="Titr" pitchFamily="2" charset="-78"/>
              </a:rPr>
              <a:t>.</a:t>
            </a:r>
            <a:r>
              <a:rPr lang="ar-SA" sz="2400" b="1" dirty="0" smtClean="0">
                <a:solidFill>
                  <a:srgbClr val="111111"/>
                </a:solidFill>
                <a:latin typeface="Titr" pitchFamily="2" charset="-78"/>
                <a:cs typeface="Titr" pitchFamily="2" charset="-78"/>
              </a:rPr>
              <a:t> </a:t>
            </a:r>
            <a:endParaRPr lang="fr-FR" sz="2400" b="1" dirty="0">
              <a:solidFill>
                <a:srgbClr val="111111"/>
              </a:solidFill>
              <a:latin typeface="Titr" pitchFamily="2" charset="-78"/>
              <a:cs typeface="Titr" pitchFamily="2" charset="-78"/>
            </a:endParaRPr>
          </a:p>
        </p:txBody>
      </p:sp>
      <p:sp>
        <p:nvSpPr>
          <p:cNvPr id="29" name="Rectangle 28"/>
          <p:cNvSpPr/>
          <p:nvPr/>
        </p:nvSpPr>
        <p:spPr>
          <a:xfrm>
            <a:off x="2109246" y="5357604"/>
            <a:ext cx="5844869" cy="461665"/>
          </a:xfrm>
          <a:prstGeom prst="rect">
            <a:avLst/>
          </a:prstGeom>
        </p:spPr>
        <p:txBody>
          <a:bodyPr wrap="none">
            <a:spAutoFit/>
          </a:bodyPr>
          <a:lstStyle/>
          <a:p>
            <a:r>
              <a:rPr lang="ar-SA" sz="2400" b="1" spc="-100" dirty="0" smtClean="0">
                <a:solidFill>
                  <a:srgbClr val="C00000"/>
                </a:solidFill>
                <a:latin typeface="Titr" pitchFamily="2" charset="-78"/>
                <a:cs typeface="Titr" pitchFamily="2" charset="-78"/>
              </a:rPr>
              <a:t>السماح بمنح صفقة عمومية لأصحاب هذه الممارسات المقيدة </a:t>
            </a:r>
            <a:endParaRPr lang="fr-FR" sz="2400" b="1" spc="-100" dirty="0">
              <a:solidFill>
                <a:srgbClr val="C00000"/>
              </a:solidFill>
              <a:latin typeface="Titr" pitchFamily="2" charset="-78"/>
              <a:cs typeface="Titr" pitchFamily="2" charset="-78"/>
            </a:endParaRPr>
          </a:p>
        </p:txBody>
      </p:sp>
      <p:pic>
        <p:nvPicPr>
          <p:cNvPr id="4098" name="Picture 2" descr="H:\Data Center\A Redistribuer\Ex Bib.Documents\Mes organigrammes\Symbols\shapes\dots-01.png"/>
          <p:cNvPicPr>
            <a:picLocks noChangeAspect="1" noChangeArrowheads="1"/>
          </p:cNvPicPr>
          <p:nvPr/>
        </p:nvPicPr>
        <p:blipFill>
          <a:blip r:embed="rId3"/>
          <a:srcRect/>
          <a:stretch>
            <a:fillRect/>
          </a:stretch>
        </p:blipFill>
        <p:spPr bwMode="auto">
          <a:xfrm>
            <a:off x="7464315" y="1638963"/>
            <a:ext cx="360000" cy="360000"/>
          </a:xfrm>
          <a:prstGeom prst="rect">
            <a:avLst/>
          </a:prstGeom>
          <a:noFill/>
        </p:spPr>
      </p:pic>
      <p:pic>
        <p:nvPicPr>
          <p:cNvPr id="4099" name="Picture 3" descr="H:\Data Center\A Redistribuer\Ex Bib.Documents\Mes organigrammes\Symbols\shapes\dots-02.png"/>
          <p:cNvPicPr>
            <a:picLocks noChangeAspect="1" noChangeArrowheads="1"/>
          </p:cNvPicPr>
          <p:nvPr/>
        </p:nvPicPr>
        <p:blipFill>
          <a:blip r:embed="rId4"/>
          <a:srcRect/>
          <a:stretch>
            <a:fillRect/>
          </a:stretch>
        </p:blipFill>
        <p:spPr bwMode="auto">
          <a:xfrm>
            <a:off x="7495845" y="2174989"/>
            <a:ext cx="360000" cy="360000"/>
          </a:xfrm>
          <a:prstGeom prst="rect">
            <a:avLst/>
          </a:prstGeom>
          <a:noFill/>
        </p:spPr>
      </p:pic>
      <p:pic>
        <p:nvPicPr>
          <p:cNvPr id="4100" name="Picture 4" descr="H:\Data Center\A Redistribuer\Ex Bib.Documents\Mes organigrammes\Symbols\shapes\dots-03.png"/>
          <p:cNvPicPr>
            <a:picLocks noChangeAspect="1" noChangeArrowheads="1"/>
          </p:cNvPicPr>
          <p:nvPr/>
        </p:nvPicPr>
        <p:blipFill>
          <a:blip r:embed="rId5"/>
          <a:srcRect/>
          <a:stretch>
            <a:fillRect/>
          </a:stretch>
        </p:blipFill>
        <p:spPr bwMode="auto">
          <a:xfrm>
            <a:off x="7520152" y="2742546"/>
            <a:ext cx="360000" cy="360000"/>
          </a:xfrm>
          <a:prstGeom prst="rect">
            <a:avLst/>
          </a:prstGeom>
          <a:noFill/>
        </p:spPr>
      </p:pic>
      <p:pic>
        <p:nvPicPr>
          <p:cNvPr id="4101" name="Picture 5" descr="H:\Data Center\A Redistribuer\Ex Bib.Documents\Mes organigrammes\Symbols\shapes\dots-04.png"/>
          <p:cNvPicPr>
            <a:picLocks noChangeAspect="1" noChangeArrowheads="1"/>
          </p:cNvPicPr>
          <p:nvPr/>
        </p:nvPicPr>
        <p:blipFill>
          <a:blip r:embed="rId6"/>
          <a:srcRect/>
          <a:stretch>
            <a:fillRect/>
          </a:stretch>
        </p:blipFill>
        <p:spPr bwMode="auto">
          <a:xfrm>
            <a:off x="7574674" y="3199745"/>
            <a:ext cx="360000" cy="360000"/>
          </a:xfrm>
          <a:prstGeom prst="rect">
            <a:avLst/>
          </a:prstGeom>
          <a:noFill/>
        </p:spPr>
      </p:pic>
      <p:pic>
        <p:nvPicPr>
          <p:cNvPr id="4103" name="Picture 7" descr="H:\Data Center\A Redistribuer\Ex Bib.Documents\Mes organigrammes\Symbols\shapes\dots-06.png"/>
          <p:cNvPicPr>
            <a:picLocks noChangeAspect="1" noChangeArrowheads="1"/>
          </p:cNvPicPr>
          <p:nvPr/>
        </p:nvPicPr>
        <p:blipFill>
          <a:blip r:embed="rId7"/>
          <a:srcRect/>
          <a:stretch>
            <a:fillRect/>
          </a:stretch>
        </p:blipFill>
        <p:spPr bwMode="auto">
          <a:xfrm>
            <a:off x="7779626" y="4754292"/>
            <a:ext cx="360000" cy="360000"/>
          </a:xfrm>
          <a:prstGeom prst="rect">
            <a:avLst/>
          </a:prstGeom>
          <a:noFill/>
        </p:spPr>
      </p:pic>
      <p:pic>
        <p:nvPicPr>
          <p:cNvPr id="4104" name="Picture 8" descr="H:\Data Center\A Redistribuer\Ex Bib.Documents\Mes organigrammes\Symbols\shapes\dots-05.png"/>
          <p:cNvPicPr>
            <a:picLocks noChangeAspect="1" noChangeArrowheads="1"/>
          </p:cNvPicPr>
          <p:nvPr/>
        </p:nvPicPr>
        <p:blipFill>
          <a:blip r:embed="rId8"/>
          <a:srcRect/>
          <a:stretch>
            <a:fillRect/>
          </a:stretch>
        </p:blipFill>
        <p:spPr bwMode="auto">
          <a:xfrm>
            <a:off x="7669268" y="3757038"/>
            <a:ext cx="360000" cy="360000"/>
          </a:xfrm>
          <a:prstGeom prst="rect">
            <a:avLst/>
          </a:prstGeom>
          <a:noFill/>
        </p:spPr>
      </p:pic>
      <p:pic>
        <p:nvPicPr>
          <p:cNvPr id="4106" name="Picture 10" descr="H:\Data Center\A Redistribuer\Ex Bib.Documents\Mes organigrammes\Symbols\shapes\dots-07.png"/>
          <p:cNvPicPr>
            <a:picLocks noChangeAspect="1" noChangeArrowheads="1"/>
          </p:cNvPicPr>
          <p:nvPr/>
        </p:nvPicPr>
        <p:blipFill>
          <a:blip r:embed="rId9"/>
          <a:srcRect/>
          <a:stretch>
            <a:fillRect/>
          </a:stretch>
        </p:blipFill>
        <p:spPr bwMode="auto">
          <a:xfrm>
            <a:off x="7842688" y="5377944"/>
            <a:ext cx="360000" cy="360000"/>
          </a:xfrm>
          <a:prstGeom prst="rect">
            <a:avLst/>
          </a:prstGeom>
          <a:noFill/>
        </p:spPr>
      </p:pic>
      <p:sp>
        <p:nvSpPr>
          <p:cNvPr id="31" name="Rectangle 30"/>
          <p:cNvSpPr/>
          <p:nvPr/>
        </p:nvSpPr>
        <p:spPr>
          <a:xfrm>
            <a:off x="3780710" y="1083701"/>
            <a:ext cx="3398687" cy="584775"/>
          </a:xfrm>
          <a:prstGeom prst="rect">
            <a:avLst/>
          </a:prstGeom>
        </p:spPr>
        <p:txBody>
          <a:bodyPr wrap="none">
            <a:spAutoFit/>
          </a:bodyPr>
          <a:lstStyle/>
          <a:p>
            <a:r>
              <a:rPr lang="ar-SA" sz="3200" b="1" dirty="0" smtClean="0">
                <a:solidFill>
                  <a:srgbClr val="213200"/>
                </a:solidFill>
                <a:latin typeface="Titr" pitchFamily="2" charset="-78"/>
                <a:cs typeface="Titr" pitchFamily="2" charset="-78"/>
              </a:rPr>
              <a:t>الاتفاقيـــــــات </a:t>
            </a:r>
            <a:endParaRPr lang="fr-FR" sz="3200" dirty="0">
              <a:solidFill>
                <a:srgbClr val="213200"/>
              </a:solidFill>
              <a:latin typeface="Titr" pitchFamily="2" charset="-78"/>
              <a:cs typeface="Titr" pitchFamily="2" charset="-78"/>
            </a:endParaRPr>
          </a:p>
        </p:txBody>
      </p:sp>
      <p:pic>
        <p:nvPicPr>
          <p:cNvPr id="32" name="Image 31" descr="Sans titre - 3.png"/>
          <p:cNvPicPr>
            <a:picLocks noChangeAspect="1"/>
          </p:cNvPicPr>
          <p:nvPr/>
        </p:nvPicPr>
        <p:blipFill>
          <a:blip r:embed="rId10" cstate="print"/>
          <a:stretch>
            <a:fillRect/>
          </a:stretch>
        </p:blipFill>
        <p:spPr>
          <a:xfrm rot="2973961">
            <a:off x="7140443" y="890164"/>
            <a:ext cx="504000" cy="588148"/>
          </a:xfrm>
          <a:prstGeom prst="rect">
            <a:avLst/>
          </a:prstGeom>
        </p:spPr>
      </p:pic>
      <p:pic>
        <p:nvPicPr>
          <p:cNvPr id="28" name="Image 27" descr="Partie01.png"/>
          <p:cNvPicPr>
            <a:picLocks noChangeAspect="1"/>
          </p:cNvPicPr>
          <p:nvPr/>
        </p:nvPicPr>
        <p:blipFill>
          <a:blip r:embed="rId11" cstate="print"/>
          <a:stretch>
            <a:fillRect/>
          </a:stretch>
        </p:blipFill>
        <p:spPr>
          <a:xfrm>
            <a:off x="7354563" y="4625752"/>
            <a:ext cx="1789437" cy="2232248"/>
          </a:xfrm>
          <a:prstGeom prst="rect">
            <a:avLst/>
          </a:prstGeom>
        </p:spPr>
      </p:pic>
      <p:sp>
        <p:nvSpPr>
          <p:cNvPr id="30" name="Rectangle 29"/>
          <p:cNvSpPr/>
          <p:nvPr/>
        </p:nvSpPr>
        <p:spPr>
          <a:xfrm rot="18373426">
            <a:off x="7495555" y="5841079"/>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4099"/>
                                        </p:tgtEl>
                                        <p:attrNameLst>
                                          <p:attrName>style.visibility</p:attrName>
                                        </p:attrNameLst>
                                      </p:cBhvr>
                                      <p:to>
                                        <p:strVal val="visible"/>
                                      </p:to>
                                    </p:set>
                                    <p:animEffect transition="in" filter="fade">
                                      <p:cBhvr>
                                        <p:cTn id="24" dur="1000"/>
                                        <p:tgtEl>
                                          <p:spTgt spid="4099"/>
                                        </p:tgtEl>
                                      </p:cBhvr>
                                    </p:animEffect>
                                    <p:anim calcmode="lin" valueType="num">
                                      <p:cBhvr>
                                        <p:cTn id="25" dur="1000" fill="hold"/>
                                        <p:tgtEl>
                                          <p:spTgt spid="4099"/>
                                        </p:tgtEl>
                                        <p:attrNameLst>
                                          <p:attrName>ppt_x</p:attrName>
                                        </p:attrNameLst>
                                      </p:cBhvr>
                                      <p:tavLst>
                                        <p:tav tm="0">
                                          <p:val>
                                            <p:strVal val="#ppt_x"/>
                                          </p:val>
                                        </p:tav>
                                        <p:tav tm="100000">
                                          <p:val>
                                            <p:strVal val="#ppt_x"/>
                                          </p:val>
                                        </p:tav>
                                      </p:tavLst>
                                    </p:anim>
                                    <p:anim calcmode="lin" valueType="num">
                                      <p:cBhvr>
                                        <p:cTn id="26" dur="1000" fill="hold"/>
                                        <p:tgtEl>
                                          <p:spTgt spid="409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4100"/>
                                        </p:tgtEl>
                                        <p:attrNameLst>
                                          <p:attrName>style.visibility</p:attrName>
                                        </p:attrNameLst>
                                      </p:cBhvr>
                                      <p:to>
                                        <p:strVal val="visible"/>
                                      </p:to>
                                    </p:set>
                                    <p:animEffect transition="in" filter="fade">
                                      <p:cBhvr>
                                        <p:cTn id="36" dur="1000"/>
                                        <p:tgtEl>
                                          <p:spTgt spid="4100"/>
                                        </p:tgtEl>
                                      </p:cBhvr>
                                    </p:animEffect>
                                    <p:anim calcmode="lin" valueType="num">
                                      <p:cBhvr>
                                        <p:cTn id="37" dur="1000" fill="hold"/>
                                        <p:tgtEl>
                                          <p:spTgt spid="4100"/>
                                        </p:tgtEl>
                                        <p:attrNameLst>
                                          <p:attrName>ppt_x</p:attrName>
                                        </p:attrNameLst>
                                      </p:cBhvr>
                                      <p:tavLst>
                                        <p:tav tm="0">
                                          <p:val>
                                            <p:strVal val="#ppt_x"/>
                                          </p:val>
                                        </p:tav>
                                        <p:tav tm="100000">
                                          <p:val>
                                            <p:strVal val="#ppt_x"/>
                                          </p:val>
                                        </p:tav>
                                      </p:tavLst>
                                    </p:anim>
                                    <p:anim calcmode="lin" valueType="num">
                                      <p:cBhvr>
                                        <p:cTn id="38" dur="1000" fill="hold"/>
                                        <p:tgtEl>
                                          <p:spTgt spid="4100"/>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2" presetClass="entr" presetSubtype="0" fill="hold" nodeType="afterEffect">
                                  <p:stCondLst>
                                    <p:cond delay="0"/>
                                  </p:stCondLst>
                                  <p:childTnLst>
                                    <p:set>
                                      <p:cBhvr>
                                        <p:cTn id="47" dur="1" fill="hold">
                                          <p:stCondLst>
                                            <p:cond delay="0"/>
                                          </p:stCondLst>
                                        </p:cTn>
                                        <p:tgtEl>
                                          <p:spTgt spid="4101"/>
                                        </p:tgtEl>
                                        <p:attrNameLst>
                                          <p:attrName>style.visibility</p:attrName>
                                        </p:attrNameLst>
                                      </p:cBhvr>
                                      <p:to>
                                        <p:strVal val="visible"/>
                                      </p:to>
                                    </p:set>
                                    <p:animEffect transition="in" filter="fade">
                                      <p:cBhvr>
                                        <p:cTn id="48" dur="1000"/>
                                        <p:tgtEl>
                                          <p:spTgt spid="4101"/>
                                        </p:tgtEl>
                                      </p:cBhvr>
                                    </p:animEffect>
                                    <p:anim calcmode="lin" valueType="num">
                                      <p:cBhvr>
                                        <p:cTn id="49" dur="1000" fill="hold"/>
                                        <p:tgtEl>
                                          <p:spTgt spid="4101"/>
                                        </p:tgtEl>
                                        <p:attrNameLst>
                                          <p:attrName>ppt_x</p:attrName>
                                        </p:attrNameLst>
                                      </p:cBhvr>
                                      <p:tavLst>
                                        <p:tav tm="0">
                                          <p:val>
                                            <p:strVal val="#ppt_x"/>
                                          </p:val>
                                        </p:tav>
                                        <p:tav tm="100000">
                                          <p:val>
                                            <p:strVal val="#ppt_x"/>
                                          </p:val>
                                        </p:tav>
                                      </p:tavLst>
                                    </p:anim>
                                    <p:anim calcmode="lin" valueType="num">
                                      <p:cBhvr>
                                        <p:cTn id="50" dur="1000" fill="hold"/>
                                        <p:tgtEl>
                                          <p:spTgt spid="4101"/>
                                        </p:tgtEl>
                                        <p:attrNameLst>
                                          <p:attrName>ppt_y</p:attrName>
                                        </p:attrNameLst>
                                      </p:cBhvr>
                                      <p:tavLst>
                                        <p:tav tm="0">
                                          <p:val>
                                            <p:strVal val="#ppt_y+.1"/>
                                          </p:val>
                                        </p:tav>
                                        <p:tav tm="100000">
                                          <p:val>
                                            <p:strVal val="#ppt_y"/>
                                          </p:val>
                                        </p:tav>
                                      </p:tavLst>
                                    </p:anim>
                                  </p:childTnLst>
                                </p:cTn>
                              </p:par>
                            </p:childTnLst>
                          </p:cTn>
                        </p:par>
                        <p:par>
                          <p:cTn id="51" fill="hold">
                            <p:stCondLst>
                              <p:cond delay="75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8500"/>
                            </p:stCondLst>
                            <p:childTnLst>
                              <p:par>
                                <p:cTn id="58" presetID="42" presetClass="entr" presetSubtype="0" fill="hold" nodeType="afterEffect">
                                  <p:stCondLst>
                                    <p:cond delay="0"/>
                                  </p:stCondLst>
                                  <p:childTnLst>
                                    <p:set>
                                      <p:cBhvr>
                                        <p:cTn id="59" dur="1" fill="hold">
                                          <p:stCondLst>
                                            <p:cond delay="0"/>
                                          </p:stCondLst>
                                        </p:cTn>
                                        <p:tgtEl>
                                          <p:spTgt spid="4104"/>
                                        </p:tgtEl>
                                        <p:attrNameLst>
                                          <p:attrName>style.visibility</p:attrName>
                                        </p:attrNameLst>
                                      </p:cBhvr>
                                      <p:to>
                                        <p:strVal val="visible"/>
                                      </p:to>
                                    </p:set>
                                    <p:animEffect transition="in" filter="fade">
                                      <p:cBhvr>
                                        <p:cTn id="60" dur="1000"/>
                                        <p:tgtEl>
                                          <p:spTgt spid="4104"/>
                                        </p:tgtEl>
                                      </p:cBhvr>
                                    </p:animEffect>
                                    <p:anim calcmode="lin" valueType="num">
                                      <p:cBhvr>
                                        <p:cTn id="61" dur="1000" fill="hold"/>
                                        <p:tgtEl>
                                          <p:spTgt spid="4104"/>
                                        </p:tgtEl>
                                        <p:attrNameLst>
                                          <p:attrName>ppt_x</p:attrName>
                                        </p:attrNameLst>
                                      </p:cBhvr>
                                      <p:tavLst>
                                        <p:tav tm="0">
                                          <p:val>
                                            <p:strVal val="#ppt_x"/>
                                          </p:val>
                                        </p:tav>
                                        <p:tav tm="100000">
                                          <p:val>
                                            <p:strVal val="#ppt_x"/>
                                          </p:val>
                                        </p:tav>
                                      </p:tavLst>
                                    </p:anim>
                                    <p:anim calcmode="lin" valueType="num">
                                      <p:cBhvr>
                                        <p:cTn id="62" dur="1000" fill="hold"/>
                                        <p:tgtEl>
                                          <p:spTgt spid="4104"/>
                                        </p:tgtEl>
                                        <p:attrNameLst>
                                          <p:attrName>ppt_y</p:attrName>
                                        </p:attrNameLst>
                                      </p:cBhvr>
                                      <p:tavLst>
                                        <p:tav tm="0">
                                          <p:val>
                                            <p:strVal val="#ppt_y+.1"/>
                                          </p:val>
                                        </p:tav>
                                        <p:tav tm="100000">
                                          <p:val>
                                            <p:strVal val="#ppt_y"/>
                                          </p:val>
                                        </p:tav>
                                      </p:tavLst>
                                    </p:anim>
                                  </p:childTnLst>
                                </p:cTn>
                              </p:par>
                            </p:childTnLst>
                          </p:cTn>
                        </p:par>
                        <p:par>
                          <p:cTn id="63" fill="hold">
                            <p:stCondLst>
                              <p:cond delay="9500"/>
                            </p:stCondLst>
                            <p:childTnLst>
                              <p:par>
                                <p:cTn id="64" presetID="42" presetClass="entr" presetSubtype="0"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0"/>
                                        <p:tgtEl>
                                          <p:spTgt spid="25"/>
                                        </p:tgtEl>
                                      </p:cBhvr>
                                    </p:animEffect>
                                    <p:anim calcmode="lin" valueType="num">
                                      <p:cBhvr>
                                        <p:cTn id="67" dur="1000" fill="hold"/>
                                        <p:tgtEl>
                                          <p:spTgt spid="25"/>
                                        </p:tgtEl>
                                        <p:attrNameLst>
                                          <p:attrName>ppt_x</p:attrName>
                                        </p:attrNameLst>
                                      </p:cBhvr>
                                      <p:tavLst>
                                        <p:tav tm="0">
                                          <p:val>
                                            <p:strVal val="#ppt_x"/>
                                          </p:val>
                                        </p:tav>
                                        <p:tav tm="100000">
                                          <p:val>
                                            <p:strVal val="#ppt_x"/>
                                          </p:val>
                                        </p:tav>
                                      </p:tavLst>
                                    </p:anim>
                                    <p:anim calcmode="lin" valueType="num">
                                      <p:cBhvr>
                                        <p:cTn id="68" dur="10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10500"/>
                            </p:stCondLst>
                            <p:childTnLst>
                              <p:par>
                                <p:cTn id="70" presetID="42" presetClass="entr" presetSubtype="0" fill="hold" nodeType="afterEffect">
                                  <p:stCondLst>
                                    <p:cond delay="0"/>
                                  </p:stCondLst>
                                  <p:childTnLst>
                                    <p:set>
                                      <p:cBhvr>
                                        <p:cTn id="71" dur="1" fill="hold">
                                          <p:stCondLst>
                                            <p:cond delay="0"/>
                                          </p:stCondLst>
                                        </p:cTn>
                                        <p:tgtEl>
                                          <p:spTgt spid="4103"/>
                                        </p:tgtEl>
                                        <p:attrNameLst>
                                          <p:attrName>style.visibility</p:attrName>
                                        </p:attrNameLst>
                                      </p:cBhvr>
                                      <p:to>
                                        <p:strVal val="visible"/>
                                      </p:to>
                                    </p:set>
                                    <p:animEffect transition="in" filter="fade">
                                      <p:cBhvr>
                                        <p:cTn id="72" dur="1000"/>
                                        <p:tgtEl>
                                          <p:spTgt spid="4103"/>
                                        </p:tgtEl>
                                      </p:cBhvr>
                                    </p:animEffect>
                                    <p:anim calcmode="lin" valueType="num">
                                      <p:cBhvr>
                                        <p:cTn id="73" dur="1000" fill="hold"/>
                                        <p:tgtEl>
                                          <p:spTgt spid="4103"/>
                                        </p:tgtEl>
                                        <p:attrNameLst>
                                          <p:attrName>ppt_x</p:attrName>
                                        </p:attrNameLst>
                                      </p:cBhvr>
                                      <p:tavLst>
                                        <p:tav tm="0">
                                          <p:val>
                                            <p:strVal val="#ppt_x"/>
                                          </p:val>
                                        </p:tav>
                                        <p:tav tm="100000">
                                          <p:val>
                                            <p:strVal val="#ppt_x"/>
                                          </p:val>
                                        </p:tav>
                                      </p:tavLst>
                                    </p:anim>
                                    <p:anim calcmode="lin" valueType="num">
                                      <p:cBhvr>
                                        <p:cTn id="74" dur="1000" fill="hold"/>
                                        <p:tgtEl>
                                          <p:spTgt spid="4103"/>
                                        </p:tgtEl>
                                        <p:attrNameLst>
                                          <p:attrName>ppt_y</p:attrName>
                                        </p:attrNameLst>
                                      </p:cBhvr>
                                      <p:tavLst>
                                        <p:tav tm="0">
                                          <p:val>
                                            <p:strVal val="#ppt_y+.1"/>
                                          </p:val>
                                        </p:tav>
                                        <p:tav tm="100000">
                                          <p:val>
                                            <p:strVal val="#ppt_y"/>
                                          </p:val>
                                        </p:tav>
                                      </p:tavLst>
                                    </p:anim>
                                  </p:childTnLst>
                                </p:cTn>
                              </p:par>
                            </p:childTnLst>
                          </p:cTn>
                        </p:par>
                        <p:par>
                          <p:cTn id="75" fill="hold">
                            <p:stCondLst>
                              <p:cond delay="11500"/>
                            </p:stCondLst>
                            <p:childTnLst>
                              <p:par>
                                <p:cTn id="76" presetID="42" presetClass="entr" presetSubtype="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anim calcmode="lin" valueType="num">
                                      <p:cBhvr>
                                        <p:cTn id="79" dur="1000" fill="hold"/>
                                        <p:tgtEl>
                                          <p:spTgt spid="27"/>
                                        </p:tgtEl>
                                        <p:attrNameLst>
                                          <p:attrName>ppt_x</p:attrName>
                                        </p:attrNameLst>
                                      </p:cBhvr>
                                      <p:tavLst>
                                        <p:tav tm="0">
                                          <p:val>
                                            <p:strVal val="#ppt_x"/>
                                          </p:val>
                                        </p:tav>
                                        <p:tav tm="100000">
                                          <p:val>
                                            <p:strVal val="#ppt_x"/>
                                          </p:val>
                                        </p:tav>
                                      </p:tavLst>
                                    </p:anim>
                                    <p:anim calcmode="lin" valueType="num">
                                      <p:cBhvr>
                                        <p:cTn id="80" dur="1000" fill="hold"/>
                                        <p:tgtEl>
                                          <p:spTgt spid="27"/>
                                        </p:tgtEl>
                                        <p:attrNameLst>
                                          <p:attrName>ppt_y</p:attrName>
                                        </p:attrNameLst>
                                      </p:cBhvr>
                                      <p:tavLst>
                                        <p:tav tm="0">
                                          <p:val>
                                            <p:strVal val="#ppt_y+.1"/>
                                          </p:val>
                                        </p:tav>
                                        <p:tav tm="100000">
                                          <p:val>
                                            <p:strVal val="#ppt_y"/>
                                          </p:val>
                                        </p:tav>
                                      </p:tavLst>
                                    </p:anim>
                                  </p:childTnLst>
                                </p:cTn>
                              </p:par>
                            </p:childTnLst>
                          </p:cTn>
                        </p:par>
                        <p:par>
                          <p:cTn id="81" fill="hold">
                            <p:stCondLst>
                              <p:cond delay="12500"/>
                            </p:stCondLst>
                            <p:childTnLst>
                              <p:par>
                                <p:cTn id="82" presetID="42" presetClass="entr" presetSubtype="0" fill="hold" nodeType="afterEffect">
                                  <p:stCondLst>
                                    <p:cond delay="0"/>
                                  </p:stCondLst>
                                  <p:childTnLst>
                                    <p:set>
                                      <p:cBhvr>
                                        <p:cTn id="83" dur="1" fill="hold">
                                          <p:stCondLst>
                                            <p:cond delay="0"/>
                                          </p:stCondLst>
                                        </p:cTn>
                                        <p:tgtEl>
                                          <p:spTgt spid="4106"/>
                                        </p:tgtEl>
                                        <p:attrNameLst>
                                          <p:attrName>style.visibility</p:attrName>
                                        </p:attrNameLst>
                                      </p:cBhvr>
                                      <p:to>
                                        <p:strVal val="visible"/>
                                      </p:to>
                                    </p:set>
                                    <p:animEffect transition="in" filter="fade">
                                      <p:cBhvr>
                                        <p:cTn id="84" dur="1000"/>
                                        <p:tgtEl>
                                          <p:spTgt spid="4106"/>
                                        </p:tgtEl>
                                      </p:cBhvr>
                                    </p:animEffect>
                                    <p:anim calcmode="lin" valueType="num">
                                      <p:cBhvr>
                                        <p:cTn id="85" dur="1000" fill="hold"/>
                                        <p:tgtEl>
                                          <p:spTgt spid="4106"/>
                                        </p:tgtEl>
                                        <p:attrNameLst>
                                          <p:attrName>ppt_x</p:attrName>
                                        </p:attrNameLst>
                                      </p:cBhvr>
                                      <p:tavLst>
                                        <p:tav tm="0">
                                          <p:val>
                                            <p:strVal val="#ppt_x"/>
                                          </p:val>
                                        </p:tav>
                                        <p:tav tm="100000">
                                          <p:val>
                                            <p:strVal val="#ppt_x"/>
                                          </p:val>
                                        </p:tav>
                                      </p:tavLst>
                                    </p:anim>
                                    <p:anim calcmode="lin" valueType="num">
                                      <p:cBhvr>
                                        <p:cTn id="86" dur="1000" fill="hold"/>
                                        <p:tgtEl>
                                          <p:spTgt spid="4106"/>
                                        </p:tgtEl>
                                        <p:attrNameLst>
                                          <p:attrName>ppt_y</p:attrName>
                                        </p:attrNameLst>
                                      </p:cBhvr>
                                      <p:tavLst>
                                        <p:tav tm="0">
                                          <p:val>
                                            <p:strVal val="#ppt_y+.1"/>
                                          </p:val>
                                        </p:tav>
                                        <p:tav tm="100000">
                                          <p:val>
                                            <p:strVal val="#ppt_y"/>
                                          </p:val>
                                        </p:tav>
                                      </p:tavLst>
                                    </p:anim>
                                  </p:childTnLst>
                                </p:cTn>
                              </p:par>
                            </p:childTnLst>
                          </p:cTn>
                        </p:par>
                        <p:par>
                          <p:cTn id="87" fill="hold">
                            <p:stCondLst>
                              <p:cond delay="13500"/>
                            </p:stCondLst>
                            <p:childTnLst>
                              <p:par>
                                <p:cTn id="88" presetID="42"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1000"/>
                                        <p:tgtEl>
                                          <p:spTgt spid="29"/>
                                        </p:tgtEl>
                                      </p:cBhvr>
                                    </p:animEffect>
                                    <p:anim calcmode="lin" valueType="num">
                                      <p:cBhvr>
                                        <p:cTn id="91" dur="1000" fill="hold"/>
                                        <p:tgtEl>
                                          <p:spTgt spid="29"/>
                                        </p:tgtEl>
                                        <p:attrNameLst>
                                          <p:attrName>ppt_x</p:attrName>
                                        </p:attrNameLst>
                                      </p:cBhvr>
                                      <p:tavLst>
                                        <p:tav tm="0">
                                          <p:val>
                                            <p:strVal val="#ppt_x"/>
                                          </p:val>
                                        </p:tav>
                                        <p:tav tm="100000">
                                          <p:val>
                                            <p:strVal val="#ppt_x"/>
                                          </p:val>
                                        </p:tav>
                                      </p:tavLst>
                                    </p:anim>
                                    <p:anim calcmode="lin" valueType="num">
                                      <p:cBhvr>
                                        <p:cTn id="9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P spid="20" grpId="0"/>
      <p:bldP spid="23" grpId="0"/>
      <p:bldP spid="25" grpId="0"/>
      <p:bldP spid="27"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236482"/>
            <a:ext cx="9014088" cy="6511173"/>
          </a:xfrm>
          <a:prstGeom prst="rect">
            <a:avLst/>
          </a:prstGeom>
        </p:spPr>
      </p:pic>
      <p:sp>
        <p:nvSpPr>
          <p:cNvPr id="7" name="Rectangle 4"/>
          <p:cNvSpPr>
            <a:spLocks noGrp="1" noChangeArrowheads="1"/>
          </p:cNvSpPr>
          <p:nvPr>
            <p:ph type="title"/>
          </p:nvPr>
        </p:nvSpPr>
        <p:spPr>
          <a:xfrm rot="19964798">
            <a:off x="458868" y="934476"/>
            <a:ext cx="3139141" cy="704850"/>
          </a:xfrm>
          <a:noFill/>
          <a:ln/>
        </p:spPr>
        <p:txBody>
          <a:bodyPr/>
          <a:lstStyle/>
          <a:p>
            <a:pPr algn="ctr" rtl="1"/>
            <a:r>
              <a:rPr lang="ar-SA" sz="2600" dirty="0" smtClean="0">
                <a:effectLst>
                  <a:outerShdw blurRad="38100" dist="38100" dir="2700000" algn="tl">
                    <a:srgbClr val="000000">
                      <a:alpha val="43137"/>
                    </a:srgbClr>
                  </a:outerShdw>
                </a:effectLst>
              </a:rPr>
              <a:t>الممارسات المقيدة للمنافسة </a:t>
            </a:r>
            <a:endParaRPr lang="fr-FR" sz="2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Rectangle 17"/>
          <p:cNvSpPr/>
          <p:nvPr/>
        </p:nvSpPr>
        <p:spPr>
          <a:xfrm>
            <a:off x="1718441" y="2018139"/>
            <a:ext cx="6369269" cy="2677656"/>
          </a:xfrm>
          <a:prstGeom prst="rect">
            <a:avLst/>
          </a:prstGeom>
        </p:spPr>
        <p:txBody>
          <a:bodyPr wrap="square">
            <a:spAutoFit/>
          </a:bodyPr>
          <a:lstStyle/>
          <a:p>
            <a:pPr algn="just" rtl="1"/>
            <a:r>
              <a:rPr lang="ar-DZ" sz="2600" dirty="0" smtClean="0">
                <a:solidFill>
                  <a:srgbClr val="111111"/>
                </a:solidFill>
                <a:latin typeface="Titr" pitchFamily="2" charset="-78"/>
                <a:cs typeface="Titr" pitchFamily="2" charset="-78"/>
              </a:rPr>
              <a:t>	</a:t>
            </a:r>
            <a:r>
              <a:rPr lang="ar-SA" sz="2800" dirty="0" smtClean="0">
                <a:solidFill>
                  <a:srgbClr val="111111"/>
                </a:solidFill>
                <a:latin typeface="Titr" pitchFamily="2" charset="-78"/>
                <a:cs typeface="Titr" pitchFamily="2" charset="-78"/>
              </a:rPr>
              <a:t> و طبقا لأحكام المادة 9 من الأمر رقم 03-03 لا تخضع لأحكام المادة 6  </a:t>
            </a:r>
            <a:r>
              <a:rPr lang="ar-SA" sz="2800" dirty="0" err="1" smtClean="0">
                <a:solidFill>
                  <a:srgbClr val="111111"/>
                </a:solidFill>
                <a:latin typeface="Titr" pitchFamily="2" charset="-78"/>
                <a:cs typeface="Titr" pitchFamily="2" charset="-78"/>
              </a:rPr>
              <a:t>الإتفاقيـــات</a:t>
            </a:r>
            <a:r>
              <a:rPr lang="ar-SA" sz="2800" dirty="0" smtClean="0">
                <a:solidFill>
                  <a:srgbClr val="111111"/>
                </a:solidFill>
                <a:latin typeface="Titr" pitchFamily="2" charset="-78"/>
                <a:cs typeface="Titr" pitchFamily="2" charset="-78"/>
              </a:rPr>
              <a:t> والممارسات الناتجة عن تطبيق نص تشريعي</a:t>
            </a:r>
            <a:r>
              <a:rPr lang="ar-DZ" sz="2800" dirty="0" smtClean="0">
                <a:solidFill>
                  <a:srgbClr val="111111"/>
                </a:solidFill>
                <a:latin typeface="Titr" pitchFamily="2" charset="-78"/>
                <a:cs typeface="Titr" pitchFamily="2" charset="-78"/>
              </a:rPr>
              <a:t>             </a:t>
            </a:r>
            <a:r>
              <a:rPr lang="ar-SA" sz="2800" dirty="0" smtClean="0">
                <a:solidFill>
                  <a:srgbClr val="111111"/>
                </a:solidFill>
                <a:latin typeface="Titr" pitchFamily="2" charset="-78"/>
                <a:cs typeface="Titr" pitchFamily="2" charset="-78"/>
              </a:rPr>
              <a:t> أو تنظيمي،كما لا تخضع تلك التي كانت محل ترخيص من طرف مجلس المنافسة </a:t>
            </a:r>
            <a:r>
              <a:rPr lang="ar-SA" sz="2800" dirty="0" err="1" smtClean="0">
                <a:solidFill>
                  <a:srgbClr val="111111"/>
                </a:solidFill>
                <a:latin typeface="Titr" pitchFamily="2" charset="-78"/>
                <a:cs typeface="Titr" pitchFamily="2" charset="-78"/>
              </a:rPr>
              <a:t>و</a:t>
            </a:r>
            <a:r>
              <a:rPr lang="ar-SA" sz="2800" dirty="0" smtClean="0">
                <a:solidFill>
                  <a:srgbClr val="111111"/>
                </a:solidFill>
                <a:latin typeface="Titr" pitchFamily="2" charset="-78"/>
                <a:cs typeface="Titr" pitchFamily="2" charset="-78"/>
              </a:rPr>
              <a:t> التي أتبث أصحابها بأنها تـؤدي إلى تطور </a:t>
            </a:r>
            <a:r>
              <a:rPr lang="ar-SA" sz="2800" dirty="0" err="1" smtClean="0">
                <a:solidFill>
                  <a:srgbClr val="111111"/>
                </a:solidFill>
                <a:latin typeface="Titr" pitchFamily="2" charset="-78"/>
                <a:cs typeface="Titr" pitchFamily="2" charset="-78"/>
              </a:rPr>
              <a:t>إقتصادي</a:t>
            </a:r>
            <a:r>
              <a:rPr lang="ar-SA" sz="2800" dirty="0" smtClean="0">
                <a:solidFill>
                  <a:srgbClr val="111111"/>
                </a:solidFill>
                <a:latin typeface="Titr" pitchFamily="2" charset="-78"/>
                <a:cs typeface="Titr" pitchFamily="2" charset="-78"/>
              </a:rPr>
              <a:t> أو تقني ،</a:t>
            </a:r>
            <a:r>
              <a:rPr lang="ar-DZ" sz="2800" dirty="0" smtClean="0">
                <a:solidFill>
                  <a:srgbClr val="111111"/>
                </a:solidFill>
                <a:latin typeface="Titr" pitchFamily="2" charset="-78"/>
                <a:cs typeface="Titr" pitchFamily="2" charset="-78"/>
              </a:rPr>
              <a:t>       </a:t>
            </a:r>
            <a:r>
              <a:rPr lang="ar-SA" sz="2800" dirty="0" smtClean="0">
                <a:solidFill>
                  <a:srgbClr val="111111"/>
                </a:solidFill>
                <a:latin typeface="Titr" pitchFamily="2" charset="-78"/>
                <a:cs typeface="Titr" pitchFamily="2" charset="-78"/>
              </a:rPr>
              <a:t> أو تساهم في تحسين التشغيل ، أو السماح للمؤسسات الصغيرة والمتوسطة بتعزيز وضعيتها التنافسية.</a:t>
            </a:r>
            <a:endParaRPr lang="fr-FR" sz="2600" spc="-100" dirty="0">
              <a:solidFill>
                <a:srgbClr val="111111"/>
              </a:solidFill>
              <a:latin typeface="Titr" pitchFamily="2" charset="-78"/>
              <a:cs typeface="Titr" pitchFamily="2" charset="-78"/>
            </a:endParaRPr>
          </a:p>
        </p:txBody>
      </p:sp>
      <p:sp>
        <p:nvSpPr>
          <p:cNvPr id="9" name="Rectangle 8"/>
          <p:cNvSpPr/>
          <p:nvPr/>
        </p:nvSpPr>
        <p:spPr>
          <a:xfrm>
            <a:off x="3780710" y="1083701"/>
            <a:ext cx="3398687" cy="584775"/>
          </a:xfrm>
          <a:prstGeom prst="rect">
            <a:avLst/>
          </a:prstGeom>
        </p:spPr>
        <p:txBody>
          <a:bodyPr wrap="none">
            <a:spAutoFit/>
          </a:bodyPr>
          <a:lstStyle/>
          <a:p>
            <a:r>
              <a:rPr lang="ar-SA" sz="3200" b="1" dirty="0" smtClean="0">
                <a:solidFill>
                  <a:srgbClr val="213200"/>
                </a:solidFill>
                <a:latin typeface="Titr" pitchFamily="2" charset="-78"/>
                <a:cs typeface="Titr" pitchFamily="2" charset="-78"/>
              </a:rPr>
              <a:t>الاتفاقيـــــــات </a:t>
            </a:r>
            <a:endParaRPr lang="fr-FR" sz="3200" dirty="0">
              <a:solidFill>
                <a:srgbClr val="213200"/>
              </a:solidFill>
              <a:latin typeface="Titr" pitchFamily="2" charset="-78"/>
              <a:cs typeface="Titr" pitchFamily="2" charset="-78"/>
            </a:endParaRPr>
          </a:p>
        </p:txBody>
      </p:sp>
      <p:pic>
        <p:nvPicPr>
          <p:cNvPr id="11" name="Image 10" descr="Sans titre - 3.png"/>
          <p:cNvPicPr>
            <a:picLocks noChangeAspect="1"/>
          </p:cNvPicPr>
          <p:nvPr/>
        </p:nvPicPr>
        <p:blipFill>
          <a:blip r:embed="rId3" cstate="print"/>
          <a:stretch>
            <a:fillRect/>
          </a:stretch>
        </p:blipFill>
        <p:spPr>
          <a:xfrm rot="2973961">
            <a:off x="7140443" y="890164"/>
            <a:ext cx="504000" cy="588148"/>
          </a:xfrm>
          <a:prstGeom prst="rect">
            <a:avLst/>
          </a:prstGeom>
        </p:spPr>
      </p:pic>
      <p:pic>
        <p:nvPicPr>
          <p:cNvPr id="13" name="Image 12" descr="Partie01.png"/>
          <p:cNvPicPr>
            <a:picLocks noChangeAspect="1"/>
          </p:cNvPicPr>
          <p:nvPr/>
        </p:nvPicPr>
        <p:blipFill>
          <a:blip r:embed="rId4" cstate="print"/>
          <a:stretch>
            <a:fillRect/>
          </a:stretch>
        </p:blipFill>
        <p:spPr>
          <a:xfrm>
            <a:off x="7542839" y="4725144"/>
            <a:ext cx="1789437" cy="2232248"/>
          </a:xfrm>
          <a:prstGeom prst="rect">
            <a:avLst/>
          </a:prstGeom>
        </p:spPr>
      </p:pic>
      <p:sp>
        <p:nvSpPr>
          <p:cNvPr id="14" name="Rectangle 13"/>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236482"/>
            <a:ext cx="9014088" cy="6511173"/>
          </a:xfrm>
          <a:prstGeom prst="rect">
            <a:avLst/>
          </a:prstGeom>
        </p:spPr>
      </p:pic>
      <p:sp>
        <p:nvSpPr>
          <p:cNvPr id="7" name="Rectangle 4"/>
          <p:cNvSpPr>
            <a:spLocks noGrp="1" noChangeArrowheads="1"/>
          </p:cNvSpPr>
          <p:nvPr>
            <p:ph type="title"/>
          </p:nvPr>
        </p:nvSpPr>
        <p:spPr>
          <a:xfrm rot="19964798">
            <a:off x="458868" y="934476"/>
            <a:ext cx="3139141" cy="704850"/>
          </a:xfrm>
          <a:noFill/>
          <a:ln/>
        </p:spPr>
        <p:txBody>
          <a:bodyPr/>
          <a:lstStyle/>
          <a:p>
            <a:pPr algn="ctr" rtl="1"/>
            <a:r>
              <a:rPr lang="ar-SA" sz="2600" dirty="0" smtClean="0">
                <a:effectLst>
                  <a:outerShdw blurRad="38100" dist="38100" dir="2700000" algn="tl">
                    <a:srgbClr val="000000">
                      <a:alpha val="43137"/>
                    </a:srgbClr>
                  </a:outerShdw>
                </a:effectLst>
              </a:rPr>
              <a:t>الممارسات المقيدة للمنافسة </a:t>
            </a:r>
            <a:endParaRPr lang="fr-FR" sz="2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Rectangle 17"/>
          <p:cNvSpPr/>
          <p:nvPr/>
        </p:nvSpPr>
        <p:spPr>
          <a:xfrm>
            <a:off x="1702675" y="2018139"/>
            <a:ext cx="6369269" cy="3970318"/>
          </a:xfrm>
          <a:prstGeom prst="rect">
            <a:avLst/>
          </a:prstGeom>
        </p:spPr>
        <p:txBody>
          <a:bodyPr wrap="square">
            <a:spAutoFit/>
          </a:bodyPr>
          <a:lstStyle/>
          <a:p>
            <a:pPr algn="just" rtl="1"/>
            <a:r>
              <a:rPr lang="ar-DZ" sz="3600" b="1" dirty="0" smtClean="0">
                <a:solidFill>
                  <a:srgbClr val="111111"/>
                </a:solidFill>
                <a:latin typeface="Titr" pitchFamily="2" charset="-78"/>
                <a:cs typeface="Titr" pitchFamily="2" charset="-78"/>
              </a:rPr>
              <a:t>	</a:t>
            </a:r>
            <a:r>
              <a:rPr lang="ar-SA" sz="3600" b="1" dirty="0" smtClean="0">
                <a:solidFill>
                  <a:srgbClr val="111111"/>
                </a:solidFill>
                <a:latin typeface="Titr" pitchFamily="2" charset="-78"/>
                <a:cs typeface="Titr" pitchFamily="2" charset="-78"/>
              </a:rPr>
              <a:t>التعسف الناتج عن وضعية الهيمنة على السوق أو احتكار لها وهي من الممارسات المحظورة بنص المادة 7 شأنها شأن الاتفاقيات  </a:t>
            </a:r>
            <a:r>
              <a:rPr lang="ar-SA" sz="3600" b="1" dirty="0" err="1" smtClean="0">
                <a:solidFill>
                  <a:srgbClr val="111111"/>
                </a:solidFill>
                <a:latin typeface="Titr" pitchFamily="2" charset="-78"/>
                <a:cs typeface="Titr" pitchFamily="2" charset="-78"/>
              </a:rPr>
              <a:t>و</a:t>
            </a:r>
            <a:r>
              <a:rPr lang="ar-SA" sz="3600" b="1" dirty="0" smtClean="0">
                <a:solidFill>
                  <a:srgbClr val="111111"/>
                </a:solidFill>
                <a:latin typeface="Titr" pitchFamily="2" charset="-78"/>
                <a:cs typeface="Titr" pitchFamily="2" charset="-78"/>
              </a:rPr>
              <a:t> تخضع لنفس الشروط ،وبالتالي فهي تحظر عندما تهدف إلى عرقلة  حرية المنافسة  في نفس السوق أو الحد منها. </a:t>
            </a:r>
            <a:endParaRPr lang="fr-FR" sz="3200" b="1" spc="-100" dirty="0">
              <a:solidFill>
                <a:srgbClr val="111111"/>
              </a:solidFill>
              <a:latin typeface="Titr" pitchFamily="2" charset="-78"/>
              <a:cs typeface="Titr" pitchFamily="2" charset="-78"/>
            </a:endParaRPr>
          </a:p>
        </p:txBody>
      </p:sp>
      <p:sp>
        <p:nvSpPr>
          <p:cNvPr id="15" name="Rectangle 14"/>
          <p:cNvSpPr/>
          <p:nvPr/>
        </p:nvSpPr>
        <p:spPr>
          <a:xfrm>
            <a:off x="2566723" y="1351715"/>
            <a:ext cx="4810933" cy="584775"/>
          </a:xfrm>
          <a:prstGeom prst="rect">
            <a:avLst/>
          </a:prstGeom>
        </p:spPr>
        <p:txBody>
          <a:bodyPr wrap="none">
            <a:spAutoFit/>
          </a:bodyPr>
          <a:lstStyle/>
          <a:p>
            <a:r>
              <a:rPr lang="ar-SA" sz="3200" b="1" dirty="0" smtClean="0">
                <a:solidFill>
                  <a:srgbClr val="213200"/>
                </a:solidFill>
                <a:latin typeface="Titr" pitchFamily="2" charset="-78"/>
                <a:cs typeface="Titr" pitchFamily="2" charset="-78"/>
              </a:rPr>
              <a:t>التعسف الناتج عن وضعية الهيمنة </a:t>
            </a:r>
            <a:endParaRPr lang="fr-FR" sz="3200" dirty="0">
              <a:solidFill>
                <a:srgbClr val="213200"/>
              </a:solidFill>
              <a:latin typeface="Titr" pitchFamily="2" charset="-78"/>
              <a:cs typeface="Titr" pitchFamily="2" charset="-78"/>
            </a:endParaRPr>
          </a:p>
        </p:txBody>
      </p:sp>
      <p:pic>
        <p:nvPicPr>
          <p:cNvPr id="11" name="Image 10" descr="Sans titre - 3.png"/>
          <p:cNvPicPr>
            <a:picLocks noChangeAspect="1"/>
          </p:cNvPicPr>
          <p:nvPr/>
        </p:nvPicPr>
        <p:blipFill>
          <a:blip r:embed="rId3" cstate="print"/>
          <a:stretch>
            <a:fillRect/>
          </a:stretch>
        </p:blipFill>
        <p:spPr>
          <a:xfrm rot="2973961">
            <a:off x="7313862" y="1032055"/>
            <a:ext cx="504000" cy="588148"/>
          </a:xfrm>
          <a:prstGeom prst="rect">
            <a:avLst/>
          </a:prstGeom>
        </p:spPr>
      </p:pic>
      <p:pic>
        <p:nvPicPr>
          <p:cNvPr id="9" name="Image 8" descr="Partie01.png"/>
          <p:cNvPicPr>
            <a:picLocks noChangeAspect="1"/>
          </p:cNvPicPr>
          <p:nvPr/>
        </p:nvPicPr>
        <p:blipFill>
          <a:blip r:embed="rId4" cstate="print"/>
          <a:stretch>
            <a:fillRect/>
          </a:stretch>
        </p:blipFill>
        <p:spPr>
          <a:xfrm>
            <a:off x="7542839" y="4725144"/>
            <a:ext cx="1789437" cy="2232248"/>
          </a:xfrm>
          <a:prstGeom prst="rect">
            <a:avLst/>
          </a:prstGeom>
        </p:spPr>
      </p:pic>
      <p:sp>
        <p:nvSpPr>
          <p:cNvPr id="13" name="Rectangle 12"/>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629903"/>
            <a:ext cx="9014088" cy="6511173"/>
          </a:xfrm>
          <a:prstGeom prst="rect">
            <a:avLst/>
          </a:prstGeom>
        </p:spPr>
      </p:pic>
      <p:sp>
        <p:nvSpPr>
          <p:cNvPr id="7" name="Rectangle 4"/>
          <p:cNvSpPr>
            <a:spLocks noGrp="1" noChangeArrowheads="1"/>
          </p:cNvSpPr>
          <p:nvPr>
            <p:ph type="title"/>
          </p:nvPr>
        </p:nvSpPr>
        <p:spPr>
          <a:xfrm rot="19964798">
            <a:off x="458868" y="934476"/>
            <a:ext cx="3139141" cy="704850"/>
          </a:xfrm>
          <a:noFill/>
          <a:ln/>
        </p:spPr>
        <p:txBody>
          <a:bodyPr/>
          <a:lstStyle/>
          <a:p>
            <a:pPr algn="ctr" rtl="1"/>
            <a:r>
              <a:rPr lang="ar-SA" sz="2600" dirty="0" smtClean="0">
                <a:effectLst>
                  <a:outerShdw blurRad="38100" dist="38100" dir="2700000" algn="tl">
                    <a:srgbClr val="000000">
                      <a:alpha val="43137"/>
                    </a:srgbClr>
                  </a:outerShdw>
                </a:effectLst>
              </a:rPr>
              <a:t>الممارسات المقيدة للمنافسة </a:t>
            </a:r>
            <a:endParaRPr lang="fr-FR" sz="2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Rectangle 17"/>
          <p:cNvSpPr/>
          <p:nvPr/>
        </p:nvSpPr>
        <p:spPr>
          <a:xfrm>
            <a:off x="1702675" y="2033905"/>
            <a:ext cx="6369269" cy="1077218"/>
          </a:xfrm>
          <a:prstGeom prst="rect">
            <a:avLst/>
          </a:prstGeom>
        </p:spPr>
        <p:txBody>
          <a:bodyPr wrap="square">
            <a:spAutoFit/>
          </a:bodyPr>
          <a:lstStyle/>
          <a:p>
            <a:pPr algn="just" rtl="1"/>
            <a:r>
              <a:rPr lang="ar-DZ" sz="3200" b="1" dirty="0" smtClean="0">
                <a:latin typeface="Titr" pitchFamily="2" charset="-78"/>
                <a:cs typeface="Titr" pitchFamily="2" charset="-78"/>
              </a:rPr>
              <a:t>	و</a:t>
            </a:r>
            <a:r>
              <a:rPr lang="ar-SA" sz="3200" b="1" dirty="0" smtClean="0">
                <a:latin typeface="Titr" pitchFamily="2" charset="-78"/>
                <a:cs typeface="Titr" pitchFamily="2" charset="-78"/>
              </a:rPr>
              <a:t> من هذا المنطلق وجب توفر </a:t>
            </a:r>
            <a:r>
              <a:rPr lang="ar-SA" sz="3200" b="1" dirty="0" err="1" smtClean="0">
                <a:latin typeface="Titr" pitchFamily="2" charset="-78"/>
                <a:cs typeface="Titr" pitchFamily="2" charset="-78"/>
              </a:rPr>
              <a:t>و</a:t>
            </a:r>
            <a:r>
              <a:rPr lang="ar-SA" sz="3200" b="1" dirty="0" smtClean="0">
                <a:latin typeface="Titr" pitchFamily="2" charset="-78"/>
                <a:cs typeface="Titr" pitchFamily="2" charset="-78"/>
              </a:rPr>
              <a:t> </a:t>
            </a:r>
            <a:r>
              <a:rPr lang="ar-SA" sz="3200" b="1" dirty="0" err="1" smtClean="0">
                <a:latin typeface="Titr" pitchFamily="2" charset="-78"/>
                <a:cs typeface="Titr" pitchFamily="2" charset="-78"/>
              </a:rPr>
              <a:t>إجتماع</a:t>
            </a:r>
            <a:r>
              <a:rPr lang="ar-SA" sz="3200" b="1" dirty="0" smtClean="0">
                <a:latin typeface="Titr" pitchFamily="2" charset="-78"/>
                <a:cs typeface="Titr" pitchFamily="2" charset="-78"/>
              </a:rPr>
              <a:t>  </a:t>
            </a:r>
            <a:r>
              <a:rPr lang="ar-SA" sz="3200" b="1" dirty="0" smtClean="0">
                <a:solidFill>
                  <a:schemeClr val="bg2">
                    <a:lumMod val="10000"/>
                  </a:schemeClr>
                </a:solidFill>
                <a:latin typeface="Titr" pitchFamily="2" charset="-78"/>
                <a:cs typeface="Titr" pitchFamily="2" charset="-78"/>
              </a:rPr>
              <a:t>ثلاثة شروط أساسية </a:t>
            </a:r>
            <a:r>
              <a:rPr lang="ar-SA" sz="3200" b="1" dirty="0" smtClean="0">
                <a:latin typeface="Titr" pitchFamily="2" charset="-78"/>
                <a:cs typeface="Titr" pitchFamily="2" charset="-78"/>
              </a:rPr>
              <a:t>وهي</a:t>
            </a:r>
            <a:r>
              <a:rPr lang="ar-DZ" sz="3200" b="1" dirty="0" smtClean="0">
                <a:latin typeface="Titr" pitchFamily="2" charset="-78"/>
                <a:cs typeface="Titr" pitchFamily="2" charset="-78"/>
              </a:rPr>
              <a:t> </a:t>
            </a:r>
            <a:r>
              <a:rPr lang="ar-SA" sz="2800" dirty="0" smtClean="0"/>
              <a:t>:</a:t>
            </a:r>
            <a:endParaRPr lang="fr-FR" sz="2800" b="1" spc="-100" dirty="0">
              <a:solidFill>
                <a:srgbClr val="111111"/>
              </a:solidFill>
              <a:latin typeface="Titr" pitchFamily="2" charset="-78"/>
              <a:cs typeface="Titr" pitchFamily="2" charset="-78"/>
            </a:endParaRPr>
          </a:p>
        </p:txBody>
      </p:sp>
      <p:sp>
        <p:nvSpPr>
          <p:cNvPr id="9" name="Rectangle 8"/>
          <p:cNvSpPr/>
          <p:nvPr/>
        </p:nvSpPr>
        <p:spPr>
          <a:xfrm>
            <a:off x="4824224" y="3259348"/>
            <a:ext cx="2363147" cy="461665"/>
          </a:xfrm>
          <a:prstGeom prst="rect">
            <a:avLst/>
          </a:prstGeom>
        </p:spPr>
        <p:txBody>
          <a:bodyPr wrap="none">
            <a:spAutoFit/>
          </a:bodyPr>
          <a:lstStyle/>
          <a:p>
            <a:r>
              <a:rPr lang="ar-SA" sz="2400" b="1" dirty="0" smtClean="0">
                <a:solidFill>
                  <a:srgbClr val="C00000"/>
                </a:solidFill>
                <a:latin typeface="Titr" pitchFamily="2" charset="-78"/>
                <a:cs typeface="Titr" pitchFamily="2" charset="-78"/>
              </a:rPr>
              <a:t>تواجد وضعية الهيمنة</a:t>
            </a:r>
            <a:endParaRPr lang="fr-FR" sz="2400" dirty="0">
              <a:solidFill>
                <a:srgbClr val="C00000"/>
              </a:solidFill>
              <a:latin typeface="Titr" pitchFamily="2" charset="-78"/>
              <a:cs typeface="Titr" pitchFamily="2" charset="-78"/>
            </a:endParaRPr>
          </a:p>
        </p:txBody>
      </p:sp>
      <p:sp>
        <p:nvSpPr>
          <p:cNvPr id="11" name="Rectangle 10"/>
          <p:cNvSpPr/>
          <p:nvPr/>
        </p:nvSpPr>
        <p:spPr>
          <a:xfrm>
            <a:off x="1876100" y="3737574"/>
            <a:ext cx="6258910" cy="923330"/>
          </a:xfrm>
          <a:prstGeom prst="rect">
            <a:avLst/>
          </a:prstGeom>
        </p:spPr>
        <p:txBody>
          <a:bodyPr wrap="square">
            <a:spAutoFit/>
          </a:bodyPr>
          <a:lstStyle/>
          <a:p>
            <a:pPr algn="just" rtl="1"/>
            <a:r>
              <a:rPr lang="ar-DZ" sz="1800" b="1" dirty="0" smtClean="0">
                <a:solidFill>
                  <a:srgbClr val="111111"/>
                </a:solidFill>
                <a:latin typeface="Titr" pitchFamily="2" charset="-78"/>
                <a:cs typeface="Titr" pitchFamily="2" charset="-78"/>
              </a:rPr>
              <a:t>	و </a:t>
            </a:r>
            <a:r>
              <a:rPr lang="ar-SA" sz="1800" b="1" dirty="0" smtClean="0">
                <a:solidFill>
                  <a:srgbClr val="111111"/>
                </a:solidFill>
                <a:latin typeface="Titr" pitchFamily="2" charset="-78"/>
                <a:cs typeface="Titr" pitchFamily="2" charset="-78"/>
              </a:rPr>
              <a:t>هي الوضعية التي تمكن مؤسسة ما  من الحصول على مركز قوة </a:t>
            </a:r>
            <a:r>
              <a:rPr lang="ar-SA" sz="1800" b="1" dirty="0" err="1" smtClean="0">
                <a:solidFill>
                  <a:srgbClr val="111111"/>
                </a:solidFill>
                <a:latin typeface="Titr" pitchFamily="2" charset="-78"/>
                <a:cs typeface="Titr" pitchFamily="2" charset="-78"/>
              </a:rPr>
              <a:t>إقتصادية</a:t>
            </a:r>
            <a:r>
              <a:rPr lang="ar-SA" sz="1800" b="1" dirty="0" smtClean="0">
                <a:solidFill>
                  <a:srgbClr val="111111"/>
                </a:solidFill>
                <a:latin typeface="Titr" pitchFamily="2" charset="-78"/>
                <a:cs typeface="Titr" pitchFamily="2" charset="-78"/>
              </a:rPr>
              <a:t> في السوق ، بحيث يمكنها من عرقلة قيام منافسة فعلية فيه </a:t>
            </a:r>
            <a:r>
              <a:rPr lang="ar-SA" sz="1800" b="1" dirty="0" err="1" smtClean="0">
                <a:solidFill>
                  <a:srgbClr val="111111"/>
                </a:solidFill>
                <a:latin typeface="Titr" pitchFamily="2" charset="-78"/>
                <a:cs typeface="Titr" pitchFamily="2" charset="-78"/>
              </a:rPr>
              <a:t>و</a:t>
            </a:r>
            <a:r>
              <a:rPr lang="ar-SA" sz="1800" b="1" dirty="0" smtClean="0">
                <a:solidFill>
                  <a:srgbClr val="111111"/>
                </a:solidFill>
                <a:latin typeface="Titr" pitchFamily="2" charset="-78"/>
                <a:cs typeface="Titr" pitchFamily="2" charset="-78"/>
              </a:rPr>
              <a:t> القيام بتصرفات منفردة تجاه زبائنها أو ممونيها. </a:t>
            </a:r>
            <a:endParaRPr lang="fr-FR" sz="1800" b="1" dirty="0">
              <a:solidFill>
                <a:srgbClr val="111111"/>
              </a:solidFill>
              <a:latin typeface="Titr" pitchFamily="2" charset="-78"/>
              <a:cs typeface="Titr" pitchFamily="2" charset="-78"/>
            </a:endParaRPr>
          </a:p>
        </p:txBody>
      </p:sp>
      <p:sp>
        <p:nvSpPr>
          <p:cNvPr id="13" name="Rectangle 12"/>
          <p:cNvSpPr/>
          <p:nvPr/>
        </p:nvSpPr>
        <p:spPr>
          <a:xfrm>
            <a:off x="4180523" y="4772881"/>
            <a:ext cx="3180679" cy="461665"/>
          </a:xfrm>
          <a:prstGeom prst="rect">
            <a:avLst/>
          </a:prstGeom>
        </p:spPr>
        <p:txBody>
          <a:bodyPr wrap="none">
            <a:spAutoFit/>
          </a:bodyPr>
          <a:lstStyle/>
          <a:p>
            <a:r>
              <a:rPr lang="ar-SA" sz="2400" b="1" dirty="0" smtClean="0">
                <a:solidFill>
                  <a:srgbClr val="C00000"/>
                </a:solidFill>
                <a:latin typeface="Titr" pitchFamily="2" charset="-78"/>
                <a:cs typeface="Titr" pitchFamily="2" charset="-78"/>
              </a:rPr>
              <a:t>التعسف في استغلال الوضعية</a:t>
            </a:r>
            <a:endParaRPr lang="fr-FR" sz="2400" dirty="0">
              <a:solidFill>
                <a:srgbClr val="C00000"/>
              </a:solidFill>
              <a:latin typeface="Titr" pitchFamily="2" charset="-78"/>
              <a:cs typeface="Titr" pitchFamily="2" charset="-78"/>
            </a:endParaRPr>
          </a:p>
        </p:txBody>
      </p:sp>
      <p:sp>
        <p:nvSpPr>
          <p:cNvPr id="14" name="Rectangle 13"/>
          <p:cNvSpPr/>
          <p:nvPr/>
        </p:nvSpPr>
        <p:spPr>
          <a:xfrm>
            <a:off x="2049517" y="5185371"/>
            <a:ext cx="6353509" cy="646331"/>
          </a:xfrm>
          <a:prstGeom prst="rect">
            <a:avLst/>
          </a:prstGeom>
        </p:spPr>
        <p:txBody>
          <a:bodyPr wrap="square">
            <a:spAutoFit/>
          </a:bodyPr>
          <a:lstStyle/>
          <a:p>
            <a:pPr algn="just" rtl="1"/>
            <a:r>
              <a:rPr lang="ar-DZ" sz="1800" b="1" dirty="0" smtClean="0">
                <a:solidFill>
                  <a:srgbClr val="111111"/>
                </a:solidFill>
                <a:latin typeface="Titr" pitchFamily="2" charset="-78"/>
                <a:cs typeface="Titr" pitchFamily="2" charset="-78"/>
              </a:rPr>
              <a:t>	</a:t>
            </a:r>
            <a:r>
              <a:rPr lang="ar-SA" sz="1800" b="1" dirty="0" smtClean="0">
                <a:solidFill>
                  <a:srgbClr val="111111"/>
                </a:solidFill>
                <a:latin typeface="Titr" pitchFamily="2" charset="-78"/>
                <a:cs typeface="Titr" pitchFamily="2" charset="-78"/>
              </a:rPr>
              <a:t>وهي الأفعال أو الممارسات التي من خلال تمارس مؤسسة ما بصفتها مهيمنة أو محتكرة للسوق </a:t>
            </a:r>
            <a:r>
              <a:rPr lang="ar-DZ" sz="1800" b="1" dirty="0" smtClean="0">
                <a:solidFill>
                  <a:srgbClr val="111111"/>
                </a:solidFill>
                <a:latin typeface="Titr" pitchFamily="2" charset="-78"/>
                <a:cs typeface="Titr" pitchFamily="2" charset="-78"/>
              </a:rPr>
              <a:t>       </a:t>
            </a:r>
            <a:r>
              <a:rPr lang="ar-SA" sz="1800" b="1" dirty="0" smtClean="0">
                <a:solidFill>
                  <a:srgbClr val="111111"/>
                </a:solidFill>
                <a:latin typeface="Titr" pitchFamily="2" charset="-78"/>
                <a:cs typeface="Titr" pitchFamily="2" charset="-78"/>
              </a:rPr>
              <a:t>أو لجزء منه تعسفا قصد</a:t>
            </a:r>
            <a:r>
              <a:rPr lang="ar-DZ" sz="1800" b="1" dirty="0" smtClean="0">
                <a:solidFill>
                  <a:srgbClr val="111111"/>
                </a:solidFill>
                <a:latin typeface="Titr" pitchFamily="2" charset="-78"/>
                <a:cs typeface="Titr" pitchFamily="2" charset="-78"/>
              </a:rPr>
              <a:t> </a:t>
            </a:r>
            <a:r>
              <a:rPr lang="ar-SA" sz="1800" b="1" dirty="0" smtClean="0">
                <a:solidFill>
                  <a:srgbClr val="111111"/>
                </a:solidFill>
                <a:latin typeface="Titr" pitchFamily="2" charset="-78"/>
                <a:cs typeface="Titr" pitchFamily="2" charset="-78"/>
              </a:rPr>
              <a:t>:</a:t>
            </a:r>
            <a:endParaRPr lang="fr-FR" sz="1800" b="1" dirty="0">
              <a:solidFill>
                <a:srgbClr val="111111"/>
              </a:solidFill>
              <a:latin typeface="Titr" pitchFamily="2" charset="-78"/>
              <a:cs typeface="Titr" pitchFamily="2" charset="-78"/>
            </a:endParaRPr>
          </a:p>
        </p:txBody>
      </p:sp>
      <p:pic>
        <p:nvPicPr>
          <p:cNvPr id="5122" name="Picture 2" descr="H:\Data Center\A Redistribuer\Ex Bib.Documents\Mes organigrammes\Symbols\shapes\dots-color-1.png"/>
          <p:cNvPicPr>
            <a:picLocks noChangeAspect="1" noChangeArrowheads="1"/>
          </p:cNvPicPr>
          <p:nvPr/>
        </p:nvPicPr>
        <p:blipFill>
          <a:blip r:embed="rId3"/>
          <a:srcRect/>
          <a:stretch>
            <a:fillRect/>
          </a:stretch>
        </p:blipFill>
        <p:spPr bwMode="auto">
          <a:xfrm>
            <a:off x="7149005" y="3325877"/>
            <a:ext cx="647700" cy="647700"/>
          </a:xfrm>
          <a:prstGeom prst="rect">
            <a:avLst/>
          </a:prstGeom>
          <a:noFill/>
        </p:spPr>
      </p:pic>
      <p:pic>
        <p:nvPicPr>
          <p:cNvPr id="5123" name="Picture 3" descr="H:\Data Center\A Redistribuer\Ex Bib.Documents\Mes organigrammes\Symbols\shapes\dots-color-2.png"/>
          <p:cNvPicPr>
            <a:picLocks noChangeAspect="1" noChangeArrowheads="1"/>
          </p:cNvPicPr>
          <p:nvPr/>
        </p:nvPicPr>
        <p:blipFill>
          <a:blip r:embed="rId4"/>
          <a:srcRect/>
          <a:stretch>
            <a:fillRect/>
          </a:stretch>
        </p:blipFill>
        <p:spPr bwMode="auto">
          <a:xfrm>
            <a:off x="7401253" y="4729040"/>
            <a:ext cx="647700" cy="647700"/>
          </a:xfrm>
          <a:prstGeom prst="rect">
            <a:avLst/>
          </a:prstGeom>
          <a:noFill/>
        </p:spPr>
      </p:pic>
      <p:sp>
        <p:nvSpPr>
          <p:cNvPr id="19" name="Rectangle 18"/>
          <p:cNvSpPr/>
          <p:nvPr/>
        </p:nvSpPr>
        <p:spPr>
          <a:xfrm>
            <a:off x="2566723" y="1351715"/>
            <a:ext cx="4810933" cy="584775"/>
          </a:xfrm>
          <a:prstGeom prst="rect">
            <a:avLst/>
          </a:prstGeom>
        </p:spPr>
        <p:txBody>
          <a:bodyPr wrap="none">
            <a:spAutoFit/>
          </a:bodyPr>
          <a:lstStyle/>
          <a:p>
            <a:r>
              <a:rPr lang="ar-SA" sz="3200" b="1" dirty="0" smtClean="0">
                <a:solidFill>
                  <a:srgbClr val="213200"/>
                </a:solidFill>
                <a:latin typeface="Titr" pitchFamily="2" charset="-78"/>
                <a:cs typeface="Titr" pitchFamily="2" charset="-78"/>
              </a:rPr>
              <a:t>التعسف الناتج عن وضعية الهيمنة </a:t>
            </a:r>
            <a:endParaRPr lang="fr-FR" sz="3200" dirty="0">
              <a:solidFill>
                <a:srgbClr val="213200"/>
              </a:solidFill>
              <a:latin typeface="Titr" pitchFamily="2" charset="-78"/>
              <a:cs typeface="Titr" pitchFamily="2" charset="-78"/>
            </a:endParaRPr>
          </a:p>
        </p:txBody>
      </p:sp>
      <p:pic>
        <p:nvPicPr>
          <p:cNvPr id="20" name="Image 19" descr="Sans titre - 3.png"/>
          <p:cNvPicPr>
            <a:picLocks noChangeAspect="1"/>
          </p:cNvPicPr>
          <p:nvPr/>
        </p:nvPicPr>
        <p:blipFill>
          <a:blip r:embed="rId5" cstate="print"/>
          <a:stretch>
            <a:fillRect/>
          </a:stretch>
        </p:blipFill>
        <p:spPr>
          <a:xfrm rot="2973961">
            <a:off x="7313862" y="1032055"/>
            <a:ext cx="504000" cy="588148"/>
          </a:xfrm>
          <a:prstGeom prst="rect">
            <a:avLst/>
          </a:prstGeom>
        </p:spPr>
      </p:pic>
      <p:pic>
        <p:nvPicPr>
          <p:cNvPr id="16" name="Image 15" descr="Partie01.png"/>
          <p:cNvPicPr>
            <a:picLocks noChangeAspect="1"/>
          </p:cNvPicPr>
          <p:nvPr/>
        </p:nvPicPr>
        <p:blipFill>
          <a:blip r:embed="rId6" cstate="print"/>
          <a:stretch>
            <a:fillRect/>
          </a:stretch>
        </p:blipFill>
        <p:spPr>
          <a:xfrm>
            <a:off x="7542839" y="4725144"/>
            <a:ext cx="1789437" cy="2232248"/>
          </a:xfrm>
          <a:prstGeom prst="rect">
            <a:avLst/>
          </a:prstGeom>
        </p:spPr>
      </p:pic>
      <p:sp>
        <p:nvSpPr>
          <p:cNvPr id="17" name="Rectangle 16"/>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1000"/>
                                        <p:tgtEl>
                                          <p:spTgt spid="5122"/>
                                        </p:tgtEl>
                                      </p:cBhvr>
                                    </p:animEffect>
                                    <p:anim calcmode="lin" valueType="num">
                                      <p:cBhvr>
                                        <p:cTn id="19" dur="1000" fill="hold"/>
                                        <p:tgtEl>
                                          <p:spTgt spid="5122"/>
                                        </p:tgtEl>
                                        <p:attrNameLst>
                                          <p:attrName>ppt_x</p:attrName>
                                        </p:attrNameLst>
                                      </p:cBhvr>
                                      <p:tavLst>
                                        <p:tav tm="0">
                                          <p:val>
                                            <p:strVal val="#ppt_x"/>
                                          </p:val>
                                        </p:tav>
                                        <p:tav tm="100000">
                                          <p:val>
                                            <p:strVal val="#ppt_x"/>
                                          </p:val>
                                        </p:tav>
                                      </p:tavLst>
                                    </p:anim>
                                    <p:anim calcmode="lin" valueType="num">
                                      <p:cBhvr>
                                        <p:cTn id="20" dur="1000" fill="hold"/>
                                        <p:tgtEl>
                                          <p:spTgt spid="5122"/>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123"/>
                                        </p:tgtEl>
                                        <p:attrNameLst>
                                          <p:attrName>style.visibility</p:attrName>
                                        </p:attrNameLst>
                                      </p:cBhvr>
                                      <p:to>
                                        <p:strVal val="visible"/>
                                      </p:to>
                                    </p:set>
                                    <p:animEffect transition="in" filter="fade">
                                      <p:cBhvr>
                                        <p:cTn id="36" dur="1000"/>
                                        <p:tgtEl>
                                          <p:spTgt spid="5123"/>
                                        </p:tgtEl>
                                      </p:cBhvr>
                                    </p:animEffect>
                                    <p:anim calcmode="lin" valueType="num">
                                      <p:cBhvr>
                                        <p:cTn id="37" dur="1000" fill="hold"/>
                                        <p:tgtEl>
                                          <p:spTgt spid="5123"/>
                                        </p:tgtEl>
                                        <p:attrNameLst>
                                          <p:attrName>ppt_x</p:attrName>
                                        </p:attrNameLst>
                                      </p:cBhvr>
                                      <p:tavLst>
                                        <p:tav tm="0">
                                          <p:val>
                                            <p:strVal val="#ppt_x"/>
                                          </p:val>
                                        </p:tav>
                                        <p:tav tm="100000">
                                          <p:val>
                                            <p:strVal val="#ppt_x"/>
                                          </p:val>
                                        </p:tav>
                                      </p:tavLst>
                                    </p:anim>
                                    <p:anim calcmode="lin" valueType="num">
                                      <p:cBhvr>
                                        <p:cTn id="38" dur="1000" fill="hold"/>
                                        <p:tgtEl>
                                          <p:spTgt spid="5123"/>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2"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9" grpId="0"/>
      <p:bldP spid="11"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Sans titre - 988.png"/>
          <p:cNvPicPr>
            <a:picLocks noChangeAspect="1"/>
          </p:cNvPicPr>
          <p:nvPr/>
        </p:nvPicPr>
        <p:blipFill>
          <a:blip r:embed="rId2"/>
          <a:stretch>
            <a:fillRect/>
          </a:stretch>
        </p:blipFill>
        <p:spPr>
          <a:xfrm>
            <a:off x="-1" y="220724"/>
            <a:ext cx="9580729" cy="7212848"/>
          </a:xfrm>
          <a:prstGeom prst="rect">
            <a:avLst/>
          </a:prstGeom>
        </p:spPr>
      </p:pic>
      <p:sp>
        <p:nvSpPr>
          <p:cNvPr id="57345" name="Rectangle 1"/>
          <p:cNvSpPr>
            <a:spLocks noChangeArrowheads="1"/>
          </p:cNvSpPr>
          <p:nvPr/>
        </p:nvSpPr>
        <p:spPr bwMode="auto">
          <a:xfrm>
            <a:off x="742267" y="1698057"/>
            <a:ext cx="6810703" cy="17312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50000"/>
              </a:lnSpc>
              <a:spcBef>
                <a:spcPct val="0"/>
              </a:spcBef>
              <a:spcAft>
                <a:spcPct val="0"/>
              </a:spcAft>
              <a:buClrTx/>
              <a:buSzTx/>
              <a:buFontTx/>
              <a:buNone/>
              <a:tabLst/>
            </a:pPr>
            <a:endParaRPr kumimoji="0" lang="fr-FR" sz="700" b="0" i="0" u="none" strike="noStrike" cap="none" normalizeH="0" baseline="0" dirty="0" smtClean="0">
              <a:ln>
                <a:noFill/>
              </a:ln>
              <a:solidFill>
                <a:schemeClr val="tx1"/>
              </a:solidFill>
              <a:effectLst/>
              <a:latin typeface="Arial" pitchFamily="34" charset="0"/>
              <a:cs typeface="Arial" pitchFamily="34" charset="0"/>
            </a:endParaRPr>
          </a:p>
          <a:p>
            <a:pPr lvl="3" algn="r" rtl="1" eaLnBrk="0" hangingPunct="0">
              <a:buClr>
                <a:srgbClr val="C00000"/>
              </a:buClr>
              <a:buSzPct val="90000"/>
              <a:buFont typeface="Wingdings" pitchFamily="2" charset="2"/>
              <a:buChar char="q"/>
            </a:pPr>
            <a:r>
              <a:rPr kumimoji="0" lang="fr-FR" sz="2200" b="1" i="0" u="none" strike="noStrike" cap="none" normalizeH="0" baseline="0" dirty="0" smtClean="0">
                <a:ln>
                  <a:noFill/>
                </a:ln>
                <a:solidFill>
                  <a:srgbClr val="111111"/>
                </a:solidFill>
                <a:latin typeface="Sakkal Majalla" pitchFamily="2" charset="-78"/>
                <a:ea typeface="Times New Roman" pitchFamily="18" charset="0"/>
                <a:cs typeface="Sakkal Majalla" pitchFamily="2" charset="-78"/>
              </a:rPr>
              <a:t> </a:t>
            </a:r>
            <a:r>
              <a:rPr lang="ar-SA" sz="2400" b="1" dirty="0" smtClean="0">
                <a:solidFill>
                  <a:srgbClr val="111111"/>
                </a:solidFill>
                <a:latin typeface="Titr" pitchFamily="2" charset="-78"/>
                <a:cs typeface="Titr" pitchFamily="2" charset="-78"/>
              </a:rPr>
              <a:t>مفهوم المنافسة</a:t>
            </a:r>
            <a:endParaRPr kumimoji="0" lang="fr-FR" sz="2200" b="1" i="0" u="none" strike="noStrike" cap="none" normalizeH="0" baseline="0" dirty="0" smtClean="0">
              <a:ln>
                <a:noFill/>
              </a:ln>
              <a:solidFill>
                <a:srgbClr val="111111"/>
              </a:solidFill>
              <a:latin typeface="Titr" pitchFamily="2" charset="-78"/>
              <a:cs typeface="Titr" pitchFamily="2" charset="-78"/>
            </a:endParaRPr>
          </a:p>
          <a:p>
            <a:pPr lvl="3" algn="r" rtl="1" eaLnBrk="0" hangingPunct="0">
              <a:buClr>
                <a:srgbClr val="C00000"/>
              </a:buClr>
              <a:buSzPct val="90000"/>
              <a:buFont typeface="Wingdings" pitchFamily="2" charset="2"/>
              <a:buChar char="q"/>
            </a:pPr>
            <a:r>
              <a:rPr lang="ar-SA" sz="2400" b="1" dirty="0" smtClean="0">
                <a:solidFill>
                  <a:srgbClr val="111111"/>
                </a:solidFill>
                <a:latin typeface="Titr" pitchFamily="2" charset="-78"/>
                <a:cs typeface="Titr" pitchFamily="2" charset="-78"/>
              </a:rPr>
              <a:t>مجال تطبيق أحكام قانون المنافسة</a:t>
            </a:r>
            <a:endParaRPr lang="fr-FR" sz="2400" b="1" dirty="0" smtClean="0">
              <a:solidFill>
                <a:srgbClr val="111111"/>
              </a:solidFill>
              <a:latin typeface="Titr" pitchFamily="2" charset="-78"/>
              <a:cs typeface="Titr" pitchFamily="2" charset="-78"/>
            </a:endParaRPr>
          </a:p>
          <a:p>
            <a:pPr lvl="3" algn="r" rtl="1" eaLnBrk="0" hangingPunct="0">
              <a:buClr>
                <a:srgbClr val="C00000"/>
              </a:buClr>
              <a:buSzPct val="90000"/>
              <a:buFont typeface="Wingdings" pitchFamily="2" charset="2"/>
              <a:buChar char="q"/>
            </a:pPr>
            <a:r>
              <a:rPr lang="ar-SA" sz="2400" b="1" dirty="0" smtClean="0">
                <a:solidFill>
                  <a:srgbClr val="111111"/>
                </a:solidFill>
                <a:latin typeface="Titr" pitchFamily="2" charset="-78"/>
                <a:cs typeface="Titr" pitchFamily="2" charset="-78"/>
              </a:rPr>
              <a:t>مبدأ حرية الأســــــعار </a:t>
            </a:r>
            <a:endParaRPr lang="fr-FR" sz="2400" b="1" dirty="0" smtClean="0">
              <a:solidFill>
                <a:srgbClr val="111111"/>
              </a:solidFill>
              <a:latin typeface="Titr" pitchFamily="2" charset="-78"/>
              <a:cs typeface="Titr" pitchFamily="2" charset="-78"/>
            </a:endParaRPr>
          </a:p>
          <a:p>
            <a:pPr lvl="3" algn="r" rtl="1" eaLnBrk="0" hangingPunct="0">
              <a:buClr>
                <a:srgbClr val="C00000"/>
              </a:buClr>
              <a:buSzPct val="90000"/>
              <a:buFont typeface="Wingdings" pitchFamily="2" charset="2"/>
              <a:buChar char="q"/>
            </a:pPr>
            <a:r>
              <a:rPr lang="ar-SA" sz="2400" b="1" dirty="0" smtClean="0">
                <a:solidFill>
                  <a:srgbClr val="111111"/>
                </a:solidFill>
                <a:latin typeface="Titr" pitchFamily="2" charset="-78"/>
                <a:cs typeface="Titr" pitchFamily="2" charset="-78"/>
              </a:rPr>
              <a:t>الممارسات المقيدة للمنافسة </a:t>
            </a:r>
            <a:endParaRPr lang="fr-FR" sz="2400" b="1" dirty="0" smtClean="0">
              <a:solidFill>
                <a:srgbClr val="111111"/>
              </a:solidFill>
              <a:latin typeface="Titr" pitchFamily="2" charset="-78"/>
              <a:cs typeface="Titr" pitchFamily="2" charset="-78"/>
            </a:endParaRPr>
          </a:p>
        </p:txBody>
      </p:sp>
      <p:sp>
        <p:nvSpPr>
          <p:cNvPr id="13" name="Rectangle 1"/>
          <p:cNvSpPr>
            <a:spLocks noChangeArrowheads="1"/>
          </p:cNvSpPr>
          <p:nvPr/>
        </p:nvSpPr>
        <p:spPr bwMode="auto">
          <a:xfrm>
            <a:off x="563039" y="2166454"/>
            <a:ext cx="1107996" cy="2064027"/>
          </a:xfrm>
          <a:prstGeom prst="rect">
            <a:avLst/>
          </a:prstGeom>
          <a:noFill/>
          <a:ln w="9525" cap="flat" cmpd="sng" algn="ctr">
            <a:noFill/>
            <a:prstDash val="solid"/>
            <a:miter lim="800000"/>
            <a:headEnd/>
            <a:tailEnd/>
          </a:ln>
          <a:effectLst/>
        </p:spPr>
        <p:txBody>
          <a:bodyPr vert="vert270" wrap="non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DZ" sz="6000" b="1" i="0" u="none" strike="noStrike" cap="all" normalizeH="0" baseline="0" dirty="0" smtClean="0">
                <a:ln w="9000" cmpd="sng">
                  <a:solidFill>
                    <a:schemeClr val="accent4">
                      <a:shade val="50000"/>
                      <a:satMod val="120000"/>
                    </a:schemeClr>
                  </a:solidFill>
                  <a:prstDash val="solid"/>
                </a:ln>
                <a:solidFill>
                  <a:srgbClr val="111111"/>
                </a:solidFill>
                <a:effectLst>
                  <a:outerShdw blurRad="38100" dist="38100" dir="2700000" algn="tl">
                    <a:srgbClr val="000000">
                      <a:alpha val="43137"/>
                    </a:srgbClr>
                  </a:outerShdw>
                  <a:reflection blurRad="12700" stA="28000" endPos="45000" dist="1000" dir="5400000" sy="-100000" algn="bl" rotWithShape="0"/>
                </a:effectLst>
                <a:ea typeface="Times New Roman" pitchFamily="18" charset="0"/>
                <a:cs typeface="Times New Roman" pitchFamily="18" charset="0"/>
              </a:rPr>
              <a:t>الفهرس</a:t>
            </a:r>
            <a:endParaRPr kumimoji="0" lang="ar-DZ" sz="3600" b="1" i="0" u="none" strike="noStrike" cap="all" normalizeH="0" baseline="0" dirty="0" smtClean="0">
              <a:ln w="9000" cmpd="sng">
                <a:solidFill>
                  <a:schemeClr val="accent4">
                    <a:shade val="50000"/>
                    <a:satMod val="120000"/>
                  </a:schemeClr>
                </a:solidFill>
                <a:prstDash val="solid"/>
              </a:ln>
              <a:solidFill>
                <a:srgbClr val="111111"/>
              </a:solidFill>
              <a:effectLst>
                <a:outerShdw blurRad="38100" dist="38100" dir="2700000" algn="tl">
                  <a:srgbClr val="000000">
                    <a:alpha val="43137"/>
                  </a:srgbClr>
                </a:outerShdw>
                <a:reflection blurRad="12700" stA="28000" endPos="45000" dist="1000" dir="5400000" sy="-100000" algn="bl" rotWithShape="0"/>
              </a:effectLst>
              <a:cs typeface="Times New Roman" pitchFamily="18" charset="0"/>
            </a:endParaRPr>
          </a:p>
        </p:txBody>
      </p:sp>
      <p:sp>
        <p:nvSpPr>
          <p:cNvPr id="14" name="Ellipse 13"/>
          <p:cNvSpPr/>
          <p:nvPr/>
        </p:nvSpPr>
        <p:spPr>
          <a:xfrm>
            <a:off x="7492612" y="4760927"/>
            <a:ext cx="951457" cy="827496"/>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a:p>
        </p:txBody>
      </p:sp>
      <p:pic>
        <p:nvPicPr>
          <p:cNvPr id="18" name="Image 17" descr="LineSeparator.png"/>
          <p:cNvPicPr>
            <a:picLocks noChangeAspect="1"/>
          </p:cNvPicPr>
          <p:nvPr/>
        </p:nvPicPr>
        <p:blipFill>
          <a:blip r:embed="rId4"/>
          <a:stretch>
            <a:fillRect/>
          </a:stretch>
        </p:blipFill>
        <p:spPr>
          <a:xfrm>
            <a:off x="126128" y="5513338"/>
            <a:ext cx="7020000" cy="1560000"/>
          </a:xfrm>
          <a:prstGeom prst="rect">
            <a:avLst/>
          </a:prstGeom>
        </p:spPr>
      </p:pic>
      <p:sp>
        <p:nvSpPr>
          <p:cNvPr id="9" name="Rectangle 8"/>
          <p:cNvSpPr/>
          <p:nvPr/>
        </p:nvSpPr>
        <p:spPr>
          <a:xfrm>
            <a:off x="3478725" y="5640166"/>
            <a:ext cx="2489784" cy="461665"/>
          </a:xfrm>
          <a:prstGeom prst="rect">
            <a:avLst/>
          </a:prstGeom>
        </p:spPr>
        <p:txBody>
          <a:bodyPr wrap="none">
            <a:spAutoFit/>
          </a:bodyPr>
          <a:lstStyle/>
          <a:p>
            <a:r>
              <a:rPr lang="ar-SA" sz="2400" b="1" dirty="0" smtClean="0">
                <a:solidFill>
                  <a:srgbClr val="111111"/>
                </a:solidFill>
                <a:latin typeface="Titr" pitchFamily="2" charset="-78"/>
                <a:cs typeface="Titr" pitchFamily="2" charset="-78"/>
              </a:rPr>
              <a:t>الخاتمــــــــة</a:t>
            </a:r>
            <a:endParaRPr lang="fr-FR" sz="1800" dirty="0">
              <a:solidFill>
                <a:srgbClr val="111111"/>
              </a:solidFill>
              <a:latin typeface="Titr" pitchFamily="2" charset="-78"/>
              <a:cs typeface="Titr" pitchFamily="2" charset="-78"/>
            </a:endParaRPr>
          </a:p>
        </p:txBody>
      </p:sp>
      <p:sp>
        <p:nvSpPr>
          <p:cNvPr id="10" name="Rectangle 9"/>
          <p:cNvSpPr/>
          <p:nvPr/>
        </p:nvSpPr>
        <p:spPr>
          <a:xfrm>
            <a:off x="4768346" y="3538355"/>
            <a:ext cx="862736" cy="369332"/>
          </a:xfrm>
          <a:prstGeom prst="rect">
            <a:avLst/>
          </a:prstGeom>
        </p:spPr>
        <p:txBody>
          <a:bodyPr wrap="none">
            <a:spAutoFit/>
          </a:bodyPr>
          <a:lstStyle/>
          <a:p>
            <a:pPr algn="r"/>
            <a:r>
              <a:rPr lang="ar-SA" sz="1800" dirty="0" smtClean="0">
                <a:solidFill>
                  <a:srgbClr val="C00000"/>
                </a:solidFill>
                <a:latin typeface="Titr" pitchFamily="2" charset="-78"/>
                <a:cs typeface="Titr" pitchFamily="2" charset="-78"/>
              </a:rPr>
              <a:t> الاتفاقيـــــــات </a:t>
            </a:r>
            <a:endParaRPr lang="fr-FR" sz="1800" dirty="0">
              <a:solidFill>
                <a:srgbClr val="C00000"/>
              </a:solidFill>
              <a:latin typeface="Titr" pitchFamily="2" charset="-78"/>
              <a:cs typeface="Titr" pitchFamily="2" charset="-78"/>
            </a:endParaRPr>
          </a:p>
        </p:txBody>
      </p:sp>
      <p:sp>
        <p:nvSpPr>
          <p:cNvPr id="43009" name="Rectangle 1"/>
          <p:cNvSpPr>
            <a:spLocks noChangeArrowheads="1"/>
          </p:cNvSpPr>
          <p:nvPr/>
        </p:nvSpPr>
        <p:spPr bwMode="auto">
          <a:xfrm>
            <a:off x="2839738" y="3794717"/>
            <a:ext cx="282000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i="0" u="none" strike="noStrike" cap="none" normalizeH="0" baseline="0" dirty="0" smtClean="0">
                <a:ln>
                  <a:noFill/>
                </a:ln>
                <a:solidFill>
                  <a:srgbClr val="C00000"/>
                </a:solidFill>
                <a:latin typeface="Titr" pitchFamily="2" charset="-78"/>
                <a:ea typeface="Times New Roman" pitchFamily="18" charset="0"/>
                <a:cs typeface="Titr" pitchFamily="2" charset="-78"/>
              </a:rPr>
              <a:t>  التعسف الناتج عن وضعية الهيمنة</a:t>
            </a:r>
            <a:endParaRPr kumimoji="0" lang="ar-SA" sz="1800" i="0" u="none" strike="noStrike" cap="none" normalizeH="0" baseline="0" dirty="0" smtClean="0">
              <a:ln>
                <a:noFill/>
              </a:ln>
              <a:solidFill>
                <a:srgbClr val="C00000"/>
              </a:solidFill>
              <a:latin typeface="Titr" pitchFamily="2" charset="-78"/>
              <a:cs typeface="Titr" pitchFamily="2" charset="-78"/>
            </a:endParaRPr>
          </a:p>
        </p:txBody>
      </p:sp>
      <p:sp>
        <p:nvSpPr>
          <p:cNvPr id="12" name="Rectangle 11"/>
          <p:cNvSpPr/>
          <p:nvPr/>
        </p:nvSpPr>
        <p:spPr>
          <a:xfrm>
            <a:off x="4765443" y="4074382"/>
            <a:ext cx="835485" cy="369332"/>
          </a:xfrm>
          <a:prstGeom prst="rect">
            <a:avLst/>
          </a:prstGeom>
        </p:spPr>
        <p:txBody>
          <a:bodyPr wrap="none">
            <a:spAutoFit/>
          </a:bodyPr>
          <a:lstStyle/>
          <a:p>
            <a:pPr algn="r"/>
            <a:r>
              <a:rPr lang="ar-SA" sz="1800" dirty="0" smtClean="0">
                <a:solidFill>
                  <a:srgbClr val="C00000"/>
                </a:solidFill>
                <a:latin typeface="Titr" pitchFamily="2" charset="-78"/>
                <a:cs typeface="Titr" pitchFamily="2" charset="-78"/>
              </a:rPr>
              <a:t>الاستئثــــــــــــــــار</a:t>
            </a:r>
            <a:endParaRPr lang="fr-FR" sz="1800" dirty="0">
              <a:solidFill>
                <a:srgbClr val="C00000"/>
              </a:solidFill>
              <a:latin typeface="Titr" pitchFamily="2" charset="-78"/>
              <a:cs typeface="Titr" pitchFamily="2" charset="-78"/>
            </a:endParaRPr>
          </a:p>
        </p:txBody>
      </p:sp>
      <p:sp>
        <p:nvSpPr>
          <p:cNvPr id="15" name="Rectangle 1"/>
          <p:cNvSpPr>
            <a:spLocks noChangeArrowheads="1"/>
          </p:cNvSpPr>
          <p:nvPr/>
        </p:nvSpPr>
        <p:spPr bwMode="auto">
          <a:xfrm>
            <a:off x="2663420" y="4330748"/>
            <a:ext cx="299633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i="0" u="none" strike="noStrike" cap="none" normalizeH="0" baseline="0" dirty="0" smtClean="0">
                <a:ln>
                  <a:noFill/>
                </a:ln>
                <a:solidFill>
                  <a:srgbClr val="C00000"/>
                </a:solidFill>
                <a:latin typeface="Titr" pitchFamily="2" charset="-78"/>
                <a:ea typeface="Times New Roman" pitchFamily="18" charset="0"/>
                <a:cs typeface="Titr" pitchFamily="2" charset="-78"/>
              </a:rPr>
              <a:t>  التعسف في استغلال وضعية التبعية </a:t>
            </a:r>
            <a:endParaRPr kumimoji="0" lang="ar-SA" sz="1800" i="0" u="none" strike="noStrike" cap="none" normalizeH="0" baseline="0" dirty="0" smtClean="0">
              <a:ln>
                <a:noFill/>
              </a:ln>
              <a:solidFill>
                <a:srgbClr val="C00000"/>
              </a:solidFill>
              <a:latin typeface="Titr" pitchFamily="2" charset="-78"/>
              <a:cs typeface="Titr" pitchFamily="2" charset="-78"/>
            </a:endParaRPr>
          </a:p>
        </p:txBody>
      </p:sp>
      <p:sp>
        <p:nvSpPr>
          <p:cNvPr id="17" name="Rectangle 16"/>
          <p:cNvSpPr/>
          <p:nvPr/>
        </p:nvSpPr>
        <p:spPr>
          <a:xfrm>
            <a:off x="4016580" y="5123405"/>
            <a:ext cx="2207656" cy="461665"/>
          </a:xfrm>
          <a:prstGeom prst="rect">
            <a:avLst/>
          </a:prstGeom>
        </p:spPr>
        <p:txBody>
          <a:bodyPr wrap="none">
            <a:spAutoFit/>
          </a:bodyPr>
          <a:lstStyle/>
          <a:p>
            <a:pPr algn="r" rtl="1">
              <a:buClr>
                <a:srgbClr val="FF0000"/>
              </a:buClr>
              <a:buFont typeface="Wingdings" pitchFamily="2" charset="2"/>
              <a:buChar char="q"/>
            </a:pPr>
            <a:r>
              <a:rPr lang="ar-SA" sz="2400" b="1" dirty="0" err="1" smtClean="0">
                <a:solidFill>
                  <a:srgbClr val="111111"/>
                </a:solidFill>
                <a:latin typeface="Titr" pitchFamily="2" charset="-78"/>
                <a:cs typeface="Titr" pitchFamily="2" charset="-78"/>
              </a:rPr>
              <a:t>التجميعـــــــات</a:t>
            </a:r>
            <a:r>
              <a:rPr lang="ar-SA" sz="2400" b="1" dirty="0" smtClean="0">
                <a:solidFill>
                  <a:srgbClr val="111111"/>
                </a:solidFill>
                <a:latin typeface="Titr" pitchFamily="2" charset="-78"/>
                <a:cs typeface="Titr" pitchFamily="2" charset="-78"/>
              </a:rPr>
              <a:t> </a:t>
            </a:r>
            <a:r>
              <a:rPr lang="ar-SA" sz="2400" b="1" dirty="0" err="1" smtClean="0">
                <a:solidFill>
                  <a:srgbClr val="111111"/>
                </a:solidFill>
                <a:latin typeface="Titr" pitchFamily="2" charset="-78"/>
                <a:cs typeface="Titr" pitchFamily="2" charset="-78"/>
              </a:rPr>
              <a:t>الإقتصادية</a:t>
            </a:r>
            <a:r>
              <a:rPr lang="ar-SA" sz="2400" b="1" dirty="0" smtClean="0">
                <a:solidFill>
                  <a:srgbClr val="111111"/>
                </a:solidFill>
                <a:latin typeface="Titr" pitchFamily="2" charset="-78"/>
                <a:cs typeface="Titr" pitchFamily="2" charset="-78"/>
              </a:rPr>
              <a:t> </a:t>
            </a:r>
            <a:endParaRPr lang="fr-FR" sz="2400" b="1" dirty="0">
              <a:solidFill>
                <a:srgbClr val="111111"/>
              </a:solidFill>
              <a:latin typeface="Titr" pitchFamily="2" charset="-78"/>
              <a:cs typeface="Titr" pitchFamily="2" charset="-78"/>
            </a:endParaRPr>
          </a:p>
        </p:txBody>
      </p:sp>
      <p:sp>
        <p:nvSpPr>
          <p:cNvPr id="19" name="Rectangle 18"/>
          <p:cNvSpPr/>
          <p:nvPr/>
        </p:nvSpPr>
        <p:spPr>
          <a:xfrm>
            <a:off x="2268247" y="-116229"/>
            <a:ext cx="5088252" cy="861774"/>
          </a:xfrm>
          <a:prstGeom prst="rect">
            <a:avLst/>
          </a:prstGeom>
        </p:spPr>
        <p:txBody>
          <a:bodyPr wrap="square">
            <a:spAutoFit/>
          </a:bodyPr>
          <a:lstStyle/>
          <a:p>
            <a:r>
              <a:rPr lang="ar-SA" sz="5000" b="1" dirty="0" smtClean="0">
                <a:latin typeface="ae_AlBattar" pitchFamily="18" charset="-78"/>
                <a:cs typeface="ae_AlBattar" pitchFamily="18" charset="-78"/>
              </a:rPr>
              <a:t>سياسة المنافسة</a:t>
            </a:r>
            <a:endParaRPr lang="fr-FR" sz="5000" b="1" dirty="0">
              <a:latin typeface="ae_AlBattar" pitchFamily="18" charset="-78"/>
              <a:cs typeface="ae_AlBattar" pitchFamily="18" charset="-78"/>
            </a:endParaRPr>
          </a:p>
        </p:txBody>
      </p:sp>
      <p:sp>
        <p:nvSpPr>
          <p:cNvPr id="20" name="Rectangle 19"/>
          <p:cNvSpPr/>
          <p:nvPr/>
        </p:nvSpPr>
        <p:spPr>
          <a:xfrm>
            <a:off x="3415615" y="1451793"/>
            <a:ext cx="2650335" cy="461665"/>
          </a:xfrm>
          <a:prstGeom prst="rect">
            <a:avLst/>
          </a:prstGeom>
        </p:spPr>
        <p:txBody>
          <a:bodyPr wrap="square">
            <a:spAutoFit/>
          </a:bodyPr>
          <a:lstStyle/>
          <a:p>
            <a:pPr rtl="1"/>
            <a:r>
              <a:rPr lang="ar-DZ" sz="2400" b="1" dirty="0" smtClean="0">
                <a:solidFill>
                  <a:srgbClr val="111111"/>
                </a:solidFill>
                <a:latin typeface="Titr" pitchFamily="2" charset="-78"/>
                <a:ea typeface="Times New Roman" pitchFamily="18" charset="0"/>
                <a:cs typeface="Titr" pitchFamily="2" charset="-78"/>
              </a:rPr>
              <a:t>المقدمــــــــة</a:t>
            </a:r>
            <a:endParaRPr lang="fr-FR" sz="2400" dirty="0"/>
          </a:p>
        </p:txBody>
      </p:sp>
      <p:sp>
        <p:nvSpPr>
          <p:cNvPr id="21" name="Rectangle 1"/>
          <p:cNvSpPr>
            <a:spLocks noChangeArrowheads="1"/>
          </p:cNvSpPr>
          <p:nvPr/>
        </p:nvSpPr>
        <p:spPr bwMode="auto">
          <a:xfrm>
            <a:off x="2893467" y="4632010"/>
            <a:ext cx="267413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r" rtl="1"/>
            <a:r>
              <a:rPr lang="ar-SA" sz="1800" b="1" dirty="0" smtClean="0">
                <a:solidFill>
                  <a:srgbClr val="C00000"/>
                </a:solidFill>
                <a:latin typeface="Titr" pitchFamily="2" charset="-78"/>
                <a:cs typeface="Titr" pitchFamily="2" charset="-78"/>
              </a:rPr>
              <a:t>التعسف في البيع بأسعار مخفضة</a:t>
            </a:r>
            <a:endParaRPr kumimoji="0" lang="ar-SA" sz="1800" i="0" u="none" strike="noStrike" cap="none" normalizeH="0" baseline="0" dirty="0" smtClean="0">
              <a:ln>
                <a:noFill/>
              </a:ln>
              <a:solidFill>
                <a:srgbClr val="C00000"/>
              </a:solidFill>
              <a:latin typeface="Titr" pitchFamily="2" charset="-78"/>
              <a:cs typeface="Titr" pitchFamily="2" charset="-78"/>
            </a:endParaRPr>
          </a:p>
        </p:txBody>
      </p:sp>
      <p:sp>
        <p:nvSpPr>
          <p:cNvPr id="22" name="Rectangle 21"/>
          <p:cNvSpPr/>
          <p:nvPr/>
        </p:nvSpPr>
        <p:spPr>
          <a:xfrm>
            <a:off x="1010106" y="562197"/>
            <a:ext cx="8155171" cy="369332"/>
          </a:xfrm>
          <a:prstGeom prst="rect">
            <a:avLst/>
          </a:prstGeom>
        </p:spPr>
        <p:txBody>
          <a:bodyPr wrap="square">
            <a:spAutoFit/>
          </a:bodyPr>
          <a:lstStyle/>
          <a:p>
            <a:pPr rtl="1"/>
            <a:r>
              <a:rPr lang="ar-DZ" sz="1800" dirty="0" smtClean="0">
                <a:solidFill>
                  <a:srgbClr val="FFFF00"/>
                </a:solidFill>
                <a:effectLst/>
                <a:latin typeface="Titr" pitchFamily="2" charset="-78"/>
                <a:ea typeface="Times New Roman" pitchFamily="18" charset="0"/>
                <a:cs typeface="Titr" pitchFamily="2" charset="-78"/>
              </a:rPr>
              <a:t>السيد : </a:t>
            </a:r>
            <a:r>
              <a:rPr lang="ar-DZ" sz="1800" dirty="0" err="1" smtClean="0">
                <a:solidFill>
                  <a:srgbClr val="FFFF00"/>
                </a:solidFill>
                <a:effectLst/>
                <a:latin typeface="Titr" pitchFamily="2" charset="-78"/>
                <a:ea typeface="Times New Roman" pitchFamily="18" charset="0"/>
                <a:cs typeface="Titr" pitchFamily="2" charset="-78"/>
              </a:rPr>
              <a:t>ز</a:t>
            </a:r>
            <a:r>
              <a:rPr lang="ar-DZ" sz="1800" dirty="0" smtClean="0">
                <a:solidFill>
                  <a:srgbClr val="FFFF00"/>
                </a:solidFill>
                <a:effectLst/>
                <a:latin typeface="Titr" pitchFamily="2" charset="-78"/>
                <a:ea typeface="Times New Roman" pitchFamily="18" charset="0"/>
                <a:cs typeface="Titr" pitchFamily="2" charset="-78"/>
              </a:rPr>
              <a:t>. بن </a:t>
            </a:r>
            <a:r>
              <a:rPr lang="ar-DZ" sz="1800" dirty="0" err="1" smtClean="0">
                <a:solidFill>
                  <a:srgbClr val="FFFF00"/>
                </a:solidFill>
                <a:effectLst/>
                <a:latin typeface="Titr" pitchFamily="2" charset="-78"/>
                <a:ea typeface="Times New Roman" pitchFamily="18" charset="0"/>
                <a:cs typeface="Titr" pitchFamily="2" charset="-78"/>
              </a:rPr>
              <a:t>كنيدة</a:t>
            </a:r>
            <a:r>
              <a:rPr lang="ar-DZ" sz="1800" dirty="0" smtClean="0">
                <a:solidFill>
                  <a:srgbClr val="FFFF00"/>
                </a:solidFill>
                <a:effectLst/>
                <a:latin typeface="Titr" pitchFamily="2" charset="-78"/>
                <a:ea typeface="Times New Roman" pitchFamily="18" charset="0"/>
                <a:cs typeface="Titr" pitchFamily="2" charset="-78"/>
              </a:rPr>
              <a:t>  رئيس مصلحة مراقبة الممارسات التجارية </a:t>
            </a:r>
            <a:r>
              <a:rPr lang="ar-DZ" sz="1800" dirty="0" err="1" smtClean="0">
                <a:solidFill>
                  <a:srgbClr val="FFFF00"/>
                </a:solidFill>
                <a:effectLst/>
                <a:latin typeface="Titr" pitchFamily="2" charset="-78"/>
                <a:ea typeface="Times New Roman" pitchFamily="18" charset="0"/>
                <a:cs typeface="Titr" pitchFamily="2" charset="-78"/>
              </a:rPr>
              <a:t>و</a:t>
            </a:r>
            <a:r>
              <a:rPr lang="ar-DZ" sz="1800" dirty="0" smtClean="0">
                <a:solidFill>
                  <a:srgbClr val="FFFF00"/>
                </a:solidFill>
                <a:effectLst/>
                <a:latin typeface="Titr" pitchFamily="2" charset="-78"/>
                <a:ea typeface="Times New Roman" pitchFamily="18" charset="0"/>
                <a:cs typeface="Titr" pitchFamily="2" charset="-78"/>
              </a:rPr>
              <a:t> المضادة للمنافسة</a:t>
            </a:r>
            <a:endParaRPr lang="fr-FR" sz="1800" dirty="0">
              <a:solidFill>
                <a:srgbClr val="FFFF00"/>
              </a:solidFill>
              <a:effectLs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70" decel="100000"/>
                                        <p:tgtEl>
                                          <p:spTgt spid="13"/>
                                        </p:tgtEl>
                                      </p:cBhvr>
                                    </p:animEffect>
                                    <p:animScale>
                                      <p:cBhvr>
                                        <p:cTn id="8" dur="770" decel="100000"/>
                                        <p:tgtEl>
                                          <p:spTgt spid="13"/>
                                        </p:tgtEl>
                                      </p:cBhvr>
                                      <p:from x="10000" y="10000"/>
                                      <p:to x="200000" y="450000"/>
                                    </p:animScale>
                                    <p:animScale>
                                      <p:cBhvr>
                                        <p:cTn id="9" dur="1230" accel="100000" fill="hold">
                                          <p:stCondLst>
                                            <p:cond delay="770"/>
                                          </p:stCondLst>
                                        </p:cTn>
                                        <p:tgtEl>
                                          <p:spTgt spid="13"/>
                                        </p:tgtEl>
                                      </p:cBhvr>
                                      <p:from x="200000" y="450000"/>
                                      <p:to x="100000" y="100000"/>
                                    </p:animScale>
                                    <p:set>
                                      <p:cBhvr>
                                        <p:cTn id="10" dur="770" fill="hold"/>
                                        <p:tgtEl>
                                          <p:spTgt spid="13"/>
                                        </p:tgtEl>
                                        <p:attrNameLst>
                                          <p:attrName>ppt_x</p:attrName>
                                        </p:attrNameLst>
                                      </p:cBhvr>
                                      <p:to>
                                        <p:strVal val="(0.5)"/>
                                      </p:to>
                                    </p:set>
                                    <p:anim from="(0.5)" to="(#ppt_x)" calcmode="lin" valueType="num">
                                      <p:cBhvr>
                                        <p:cTn id="11" dur="1230" accel="100000" fill="hold">
                                          <p:stCondLst>
                                            <p:cond delay="770"/>
                                          </p:stCondLst>
                                        </p:cTn>
                                        <p:tgtEl>
                                          <p:spTgt spid="13"/>
                                        </p:tgtEl>
                                        <p:attrNameLst>
                                          <p:attrName>ppt_x</p:attrName>
                                        </p:attrNameLst>
                                      </p:cBhvr>
                                    </p:anim>
                                    <p:set>
                                      <p:cBhvr>
                                        <p:cTn id="12" dur="770" fill="hold"/>
                                        <p:tgtEl>
                                          <p:spTgt spid="13"/>
                                        </p:tgtEl>
                                        <p:attrNameLst>
                                          <p:attrName>ppt_y</p:attrName>
                                        </p:attrNameLst>
                                      </p:cBhvr>
                                      <p:to>
                                        <p:strVal val="(#ppt_y+0.4)"/>
                                      </p:to>
                                    </p:set>
                                    <p:anim from="(#ppt_y+0.4)" to="(#ppt_y)" calcmode="lin" valueType="num">
                                      <p:cBhvr>
                                        <p:cTn id="13"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236482"/>
            <a:ext cx="9014088" cy="6511173"/>
          </a:xfrm>
          <a:prstGeom prst="rect">
            <a:avLst/>
          </a:prstGeom>
        </p:spPr>
      </p:pic>
      <p:sp>
        <p:nvSpPr>
          <p:cNvPr id="7" name="Rectangle 4"/>
          <p:cNvSpPr>
            <a:spLocks noGrp="1" noChangeArrowheads="1"/>
          </p:cNvSpPr>
          <p:nvPr>
            <p:ph type="title"/>
          </p:nvPr>
        </p:nvSpPr>
        <p:spPr>
          <a:xfrm rot="19964798">
            <a:off x="458868" y="934476"/>
            <a:ext cx="3139141" cy="704850"/>
          </a:xfrm>
          <a:noFill/>
          <a:ln/>
        </p:spPr>
        <p:txBody>
          <a:bodyPr/>
          <a:lstStyle/>
          <a:p>
            <a:pPr algn="ctr" rtl="1"/>
            <a:r>
              <a:rPr lang="ar-SA" sz="2600" dirty="0" smtClean="0">
                <a:effectLst>
                  <a:outerShdw blurRad="38100" dist="38100" dir="2700000" algn="tl">
                    <a:srgbClr val="000000">
                      <a:alpha val="43137"/>
                    </a:srgbClr>
                  </a:outerShdw>
                </a:effectLst>
              </a:rPr>
              <a:t>الممارسات المقيدة للمنافسة </a:t>
            </a:r>
            <a:endParaRPr lang="fr-FR" sz="2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Rectangle 15"/>
          <p:cNvSpPr/>
          <p:nvPr/>
        </p:nvSpPr>
        <p:spPr>
          <a:xfrm>
            <a:off x="1536274" y="2944057"/>
            <a:ext cx="5983883" cy="707886"/>
          </a:xfrm>
          <a:prstGeom prst="rect">
            <a:avLst/>
          </a:prstGeom>
        </p:spPr>
        <p:txBody>
          <a:bodyPr wrap="square">
            <a:spAutoFit/>
          </a:bodyPr>
          <a:lstStyle/>
          <a:p>
            <a:pPr algn="just" rtl="1"/>
            <a:r>
              <a:rPr lang="ar-SA" sz="2000" b="1" dirty="0" smtClean="0">
                <a:solidFill>
                  <a:srgbClr val="111111"/>
                </a:solidFill>
                <a:latin typeface="Titr" pitchFamily="2" charset="-78"/>
                <a:cs typeface="Titr" pitchFamily="2" charset="-78"/>
              </a:rPr>
              <a:t>تقليص أو مراقبة الإنتاج أو منافذ التسويق أو </a:t>
            </a:r>
            <a:r>
              <a:rPr lang="ar-SA" sz="2000" b="1" dirty="0" err="1" smtClean="0">
                <a:solidFill>
                  <a:srgbClr val="111111"/>
                </a:solidFill>
                <a:latin typeface="Titr" pitchFamily="2" charset="-78"/>
                <a:cs typeface="Titr" pitchFamily="2" charset="-78"/>
              </a:rPr>
              <a:t>الإستثمارات</a:t>
            </a:r>
            <a:r>
              <a:rPr lang="ar-SA" sz="2000" b="1" dirty="0" smtClean="0">
                <a:solidFill>
                  <a:srgbClr val="111111"/>
                </a:solidFill>
                <a:latin typeface="Titr" pitchFamily="2" charset="-78"/>
                <a:cs typeface="Titr" pitchFamily="2" charset="-78"/>
              </a:rPr>
              <a:t> أو التطور التقني</a:t>
            </a:r>
            <a:r>
              <a:rPr lang="ar-DZ" sz="2000" b="1" dirty="0" smtClean="0">
                <a:solidFill>
                  <a:srgbClr val="111111"/>
                </a:solidFill>
                <a:latin typeface="Titr" pitchFamily="2" charset="-78"/>
                <a:cs typeface="Titr" pitchFamily="2" charset="-78"/>
              </a:rPr>
              <a:t>	</a:t>
            </a:r>
            <a:endParaRPr lang="fr-FR" sz="2000" b="1" dirty="0">
              <a:solidFill>
                <a:srgbClr val="111111"/>
              </a:solidFill>
              <a:latin typeface="Titr" pitchFamily="2" charset="-78"/>
              <a:cs typeface="Titr" pitchFamily="2" charset="-78"/>
            </a:endParaRPr>
          </a:p>
        </p:txBody>
      </p:sp>
      <p:sp>
        <p:nvSpPr>
          <p:cNvPr id="17" name="Rectangle 16"/>
          <p:cNvSpPr/>
          <p:nvPr/>
        </p:nvSpPr>
        <p:spPr>
          <a:xfrm>
            <a:off x="3042783" y="3687684"/>
            <a:ext cx="6432331" cy="400110"/>
          </a:xfrm>
          <a:prstGeom prst="rect">
            <a:avLst/>
          </a:prstGeom>
        </p:spPr>
        <p:txBody>
          <a:bodyPr wrap="square">
            <a:spAutoFit/>
          </a:bodyPr>
          <a:lstStyle/>
          <a:p>
            <a:pPr algn="just" rtl="1"/>
            <a:r>
              <a:rPr lang="ar-DZ" sz="2000" b="1" dirty="0" smtClean="0">
                <a:solidFill>
                  <a:srgbClr val="C00000"/>
                </a:solidFill>
                <a:latin typeface="Titr" pitchFamily="2" charset="-78"/>
                <a:cs typeface="Titr" pitchFamily="2" charset="-78"/>
              </a:rPr>
              <a:t>		</a:t>
            </a:r>
            <a:r>
              <a:rPr lang="ar-SA" sz="2000" b="1" dirty="0" smtClean="0">
                <a:solidFill>
                  <a:srgbClr val="C00000"/>
                </a:solidFill>
                <a:latin typeface="Titr" pitchFamily="2" charset="-78"/>
                <a:cs typeface="Titr" pitchFamily="2" charset="-78"/>
              </a:rPr>
              <a:t>اقتسام الأسواق أو مصادر التموين</a:t>
            </a:r>
            <a:endParaRPr lang="fr-FR" sz="2000" b="1" spc="-100" dirty="0">
              <a:solidFill>
                <a:srgbClr val="C00000"/>
              </a:solidFill>
              <a:latin typeface="Titr" pitchFamily="2" charset="-78"/>
              <a:cs typeface="Titr" pitchFamily="2" charset="-78"/>
            </a:endParaRPr>
          </a:p>
        </p:txBody>
      </p:sp>
      <p:sp>
        <p:nvSpPr>
          <p:cNvPr id="19" name="Rectangle 18"/>
          <p:cNvSpPr/>
          <p:nvPr/>
        </p:nvSpPr>
        <p:spPr>
          <a:xfrm>
            <a:off x="1876099" y="4176420"/>
            <a:ext cx="5785942" cy="707886"/>
          </a:xfrm>
          <a:prstGeom prst="rect">
            <a:avLst/>
          </a:prstGeom>
        </p:spPr>
        <p:txBody>
          <a:bodyPr wrap="square">
            <a:spAutoFit/>
          </a:bodyPr>
          <a:lstStyle/>
          <a:p>
            <a:pPr algn="just" rtl="1"/>
            <a:r>
              <a:rPr lang="ar-SA" sz="2000" b="1" dirty="0" smtClean="0">
                <a:solidFill>
                  <a:srgbClr val="111111"/>
                </a:solidFill>
                <a:latin typeface="Titr" pitchFamily="2" charset="-78"/>
                <a:cs typeface="Titr" pitchFamily="2" charset="-78"/>
              </a:rPr>
              <a:t>تطبيق شروط غير متكافئة لنفس الخدمات تجاه الشركاء التجاريين مما يحرمهم من منافع المنافسة</a:t>
            </a:r>
            <a:endParaRPr lang="fr-FR" sz="2000" b="1" dirty="0">
              <a:solidFill>
                <a:srgbClr val="111111"/>
              </a:solidFill>
              <a:latin typeface="Titr" pitchFamily="2" charset="-78"/>
              <a:cs typeface="Titr" pitchFamily="2" charset="-78"/>
            </a:endParaRPr>
          </a:p>
        </p:txBody>
      </p:sp>
      <p:sp>
        <p:nvSpPr>
          <p:cNvPr id="59393" name="Rectangle 1"/>
          <p:cNvSpPr>
            <a:spLocks noChangeArrowheads="1"/>
          </p:cNvSpPr>
          <p:nvPr/>
        </p:nvSpPr>
        <p:spPr bwMode="auto">
          <a:xfrm>
            <a:off x="1970702" y="5013463"/>
            <a:ext cx="5848995"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kumimoji="0" lang="ar-SA" sz="2000" b="1" i="0" u="none" strike="noStrike" cap="none" normalizeH="0" baseline="0" dirty="0" smtClean="0">
                <a:ln>
                  <a:noFill/>
                </a:ln>
                <a:solidFill>
                  <a:srgbClr val="C00000"/>
                </a:solidFill>
                <a:latin typeface="Titr" pitchFamily="2" charset="-78"/>
                <a:ea typeface="Times New Roman" pitchFamily="18" charset="0"/>
                <a:cs typeface="Titr" pitchFamily="2" charset="-78"/>
              </a:rPr>
              <a:t>إخضاع إبرام العقود مع الشركاء لقبولهم خدمات إضافيـة ليس لها صــلة بموضوع هذه العقود</a:t>
            </a:r>
            <a:r>
              <a:rPr kumimoji="0" lang="ar-DZ" sz="2000" b="1" i="0" u="none" strike="noStrike" cap="none" normalizeH="0" baseline="0" dirty="0" smtClean="0">
                <a:ln>
                  <a:noFill/>
                </a:ln>
                <a:solidFill>
                  <a:srgbClr val="C00000"/>
                </a:solidFill>
                <a:latin typeface="Titr" pitchFamily="2" charset="-78"/>
                <a:ea typeface="Times New Roman" pitchFamily="18" charset="0"/>
                <a:cs typeface="Titr" pitchFamily="2" charset="-78"/>
              </a:rPr>
              <a:t>.</a:t>
            </a:r>
            <a:endParaRPr kumimoji="0" lang="ar-SA" sz="2000" b="1" i="0" u="none" strike="noStrike" cap="none" normalizeH="0" baseline="0" dirty="0" smtClean="0">
              <a:ln>
                <a:noFill/>
              </a:ln>
              <a:solidFill>
                <a:srgbClr val="C00000"/>
              </a:solidFill>
              <a:latin typeface="Titr" pitchFamily="2" charset="-78"/>
              <a:cs typeface="Titr" pitchFamily="2" charset="-78"/>
            </a:endParaRPr>
          </a:p>
        </p:txBody>
      </p:sp>
      <p:sp>
        <p:nvSpPr>
          <p:cNvPr id="20" name="Rectangle 19"/>
          <p:cNvSpPr/>
          <p:nvPr/>
        </p:nvSpPr>
        <p:spPr>
          <a:xfrm>
            <a:off x="2261496" y="1777380"/>
            <a:ext cx="5072222" cy="400110"/>
          </a:xfrm>
          <a:prstGeom prst="rect">
            <a:avLst/>
          </a:prstGeom>
        </p:spPr>
        <p:txBody>
          <a:bodyPr wrap="none">
            <a:spAutoFit/>
          </a:bodyPr>
          <a:lstStyle/>
          <a:p>
            <a:r>
              <a:rPr lang="ar-SA" sz="2000" b="1" dirty="0" smtClean="0">
                <a:solidFill>
                  <a:srgbClr val="111111"/>
                </a:solidFill>
                <a:latin typeface="Titr" pitchFamily="2" charset="-78"/>
                <a:cs typeface="Titr" pitchFamily="2" charset="-78"/>
              </a:rPr>
              <a:t>الحد من الدخول </a:t>
            </a:r>
            <a:r>
              <a:rPr lang="ar-DZ" sz="2000" b="1" dirty="0" smtClean="0">
                <a:solidFill>
                  <a:srgbClr val="111111"/>
                </a:solidFill>
                <a:latin typeface="Titr" pitchFamily="2" charset="-78"/>
                <a:cs typeface="Titr" pitchFamily="2" charset="-78"/>
              </a:rPr>
              <a:t>إل</a:t>
            </a:r>
            <a:r>
              <a:rPr lang="ar-SA" sz="2000" b="1" dirty="0" smtClean="0">
                <a:solidFill>
                  <a:srgbClr val="111111"/>
                </a:solidFill>
                <a:latin typeface="Titr" pitchFamily="2" charset="-78"/>
                <a:cs typeface="Titr" pitchFamily="2" charset="-78"/>
              </a:rPr>
              <a:t>ى السوق أو ممارس</a:t>
            </a:r>
            <a:r>
              <a:rPr lang="ar-DZ" sz="2000" b="1" dirty="0" smtClean="0">
                <a:solidFill>
                  <a:srgbClr val="111111"/>
                </a:solidFill>
                <a:latin typeface="Titr" pitchFamily="2" charset="-78"/>
                <a:cs typeface="Titr" pitchFamily="2" charset="-78"/>
              </a:rPr>
              <a:t>ة</a:t>
            </a:r>
            <a:r>
              <a:rPr lang="ar-SA" sz="2000" b="1" dirty="0" smtClean="0">
                <a:solidFill>
                  <a:srgbClr val="111111"/>
                </a:solidFill>
                <a:latin typeface="Titr" pitchFamily="2" charset="-78"/>
                <a:cs typeface="Titr" pitchFamily="2" charset="-78"/>
              </a:rPr>
              <a:t> النشاط التجاري</a:t>
            </a:r>
            <a:endParaRPr lang="fr-FR" sz="2000" b="1" dirty="0">
              <a:solidFill>
                <a:srgbClr val="111111"/>
              </a:solidFill>
              <a:latin typeface="Titr" pitchFamily="2" charset="-78"/>
              <a:cs typeface="Titr" pitchFamily="2" charset="-78"/>
            </a:endParaRPr>
          </a:p>
        </p:txBody>
      </p:sp>
      <p:sp>
        <p:nvSpPr>
          <p:cNvPr id="21" name="Rectangle 20"/>
          <p:cNvSpPr/>
          <p:nvPr/>
        </p:nvSpPr>
        <p:spPr>
          <a:xfrm>
            <a:off x="1261233" y="2221447"/>
            <a:ext cx="6274657" cy="707886"/>
          </a:xfrm>
          <a:prstGeom prst="rect">
            <a:avLst/>
          </a:prstGeom>
        </p:spPr>
        <p:txBody>
          <a:bodyPr wrap="square">
            <a:spAutoFit/>
          </a:bodyPr>
          <a:lstStyle/>
          <a:p>
            <a:pPr algn="just" rtl="1"/>
            <a:r>
              <a:rPr lang="ar-SA" sz="2000" b="1" spc="-100" dirty="0" smtClean="0">
                <a:solidFill>
                  <a:srgbClr val="C00000"/>
                </a:solidFill>
                <a:latin typeface="Titr" pitchFamily="2" charset="-78"/>
                <a:cs typeface="Titr" pitchFamily="2" charset="-78"/>
              </a:rPr>
              <a:t>عرقلة تحديد الأسعار حسب قواعد السوق بالتشجيع المصطنع لارتفاعها أو تخفيضها</a:t>
            </a:r>
            <a:endParaRPr lang="fr-FR" sz="2000" b="1" spc="-100" dirty="0">
              <a:solidFill>
                <a:srgbClr val="C00000"/>
              </a:solidFill>
              <a:latin typeface="Titr" pitchFamily="2" charset="-78"/>
              <a:cs typeface="Titr" pitchFamily="2" charset="-78"/>
            </a:endParaRPr>
          </a:p>
        </p:txBody>
      </p:sp>
      <p:pic>
        <p:nvPicPr>
          <p:cNvPr id="1028" name="Picture 4" descr="H:\Data Center\A Redistribuer\Ex Bib.Documents\Mes organigrammes\Symbols\shapes\dots-06.png"/>
          <p:cNvPicPr>
            <a:picLocks noChangeAspect="1" noChangeArrowheads="1"/>
          </p:cNvPicPr>
          <p:nvPr/>
        </p:nvPicPr>
        <p:blipFill>
          <a:blip r:embed="rId3"/>
          <a:srcRect/>
          <a:stretch>
            <a:fillRect/>
          </a:stretch>
        </p:blipFill>
        <p:spPr bwMode="auto">
          <a:xfrm>
            <a:off x="7826922" y="5217730"/>
            <a:ext cx="360000" cy="360000"/>
          </a:xfrm>
          <a:prstGeom prst="rect">
            <a:avLst/>
          </a:prstGeom>
          <a:noFill/>
        </p:spPr>
      </p:pic>
      <p:pic>
        <p:nvPicPr>
          <p:cNvPr id="1029" name="Picture 5" descr="H:\Data Center\A Redistribuer\Ex Bib.Documents\Mes organigrammes\Symbols\shapes\dots-01.png"/>
          <p:cNvPicPr>
            <a:picLocks noChangeAspect="1" noChangeArrowheads="1"/>
          </p:cNvPicPr>
          <p:nvPr/>
        </p:nvPicPr>
        <p:blipFill>
          <a:blip r:embed="rId4"/>
          <a:srcRect/>
          <a:stretch>
            <a:fillRect/>
          </a:stretch>
        </p:blipFill>
        <p:spPr bwMode="auto">
          <a:xfrm>
            <a:off x="7480081" y="1749317"/>
            <a:ext cx="360000" cy="360000"/>
          </a:xfrm>
          <a:prstGeom prst="rect">
            <a:avLst/>
          </a:prstGeom>
          <a:noFill/>
        </p:spPr>
      </p:pic>
      <p:pic>
        <p:nvPicPr>
          <p:cNvPr id="1030" name="Picture 6" descr="H:\Data Center\A Redistribuer\Ex Bib.Documents\Mes organigrammes\Symbols\shapes\dots-02.png"/>
          <p:cNvPicPr>
            <a:picLocks noChangeAspect="1" noChangeArrowheads="1"/>
          </p:cNvPicPr>
          <p:nvPr/>
        </p:nvPicPr>
        <p:blipFill>
          <a:blip r:embed="rId5"/>
          <a:srcRect/>
          <a:stretch>
            <a:fillRect/>
          </a:stretch>
        </p:blipFill>
        <p:spPr bwMode="auto">
          <a:xfrm>
            <a:off x="7511611" y="2348405"/>
            <a:ext cx="360000" cy="360000"/>
          </a:xfrm>
          <a:prstGeom prst="rect">
            <a:avLst/>
          </a:prstGeom>
          <a:noFill/>
        </p:spPr>
      </p:pic>
      <p:pic>
        <p:nvPicPr>
          <p:cNvPr id="1031" name="Picture 7" descr="H:\Data Center\A Redistribuer\Ex Bib.Documents\Mes organigrammes\Symbols\shapes\dots-03.png"/>
          <p:cNvPicPr>
            <a:picLocks noChangeAspect="1" noChangeArrowheads="1"/>
          </p:cNvPicPr>
          <p:nvPr/>
        </p:nvPicPr>
        <p:blipFill>
          <a:blip r:embed="rId6"/>
          <a:srcRect/>
          <a:stretch>
            <a:fillRect/>
          </a:stretch>
        </p:blipFill>
        <p:spPr bwMode="auto">
          <a:xfrm>
            <a:off x="7527377" y="3105151"/>
            <a:ext cx="360000" cy="360000"/>
          </a:xfrm>
          <a:prstGeom prst="rect">
            <a:avLst/>
          </a:prstGeom>
          <a:noFill/>
        </p:spPr>
      </p:pic>
      <p:pic>
        <p:nvPicPr>
          <p:cNvPr id="1032" name="Picture 8" descr="H:\Data Center\A Redistribuer\Ex Bib.Documents\Mes organigrammes\Symbols\shapes\dots-04.png"/>
          <p:cNvPicPr>
            <a:picLocks noChangeAspect="1" noChangeArrowheads="1"/>
          </p:cNvPicPr>
          <p:nvPr/>
        </p:nvPicPr>
        <p:blipFill>
          <a:blip r:embed="rId7"/>
          <a:srcRect/>
          <a:stretch>
            <a:fillRect/>
          </a:stretch>
        </p:blipFill>
        <p:spPr bwMode="auto">
          <a:xfrm>
            <a:off x="7637737" y="3672709"/>
            <a:ext cx="360000" cy="360000"/>
          </a:xfrm>
          <a:prstGeom prst="rect">
            <a:avLst/>
          </a:prstGeom>
          <a:noFill/>
        </p:spPr>
      </p:pic>
      <p:pic>
        <p:nvPicPr>
          <p:cNvPr id="1033" name="Picture 9" descr="H:\Data Center\A Redistribuer\Ex Bib.Documents\Mes organigrammes\Symbols\shapes\dots-05.png"/>
          <p:cNvPicPr>
            <a:picLocks noChangeAspect="1" noChangeArrowheads="1"/>
          </p:cNvPicPr>
          <p:nvPr/>
        </p:nvPicPr>
        <p:blipFill>
          <a:blip r:embed="rId8"/>
          <a:srcRect/>
          <a:stretch>
            <a:fillRect/>
          </a:stretch>
        </p:blipFill>
        <p:spPr bwMode="auto">
          <a:xfrm>
            <a:off x="7748095" y="4303329"/>
            <a:ext cx="360000" cy="360000"/>
          </a:xfrm>
          <a:prstGeom prst="rect">
            <a:avLst/>
          </a:prstGeom>
          <a:noFill/>
        </p:spPr>
      </p:pic>
      <p:sp>
        <p:nvSpPr>
          <p:cNvPr id="22" name="Rectangle 21"/>
          <p:cNvSpPr/>
          <p:nvPr/>
        </p:nvSpPr>
        <p:spPr>
          <a:xfrm>
            <a:off x="2882043" y="1115225"/>
            <a:ext cx="4506362" cy="553998"/>
          </a:xfrm>
          <a:prstGeom prst="rect">
            <a:avLst/>
          </a:prstGeom>
        </p:spPr>
        <p:txBody>
          <a:bodyPr wrap="none">
            <a:spAutoFit/>
          </a:bodyPr>
          <a:lstStyle/>
          <a:p>
            <a:r>
              <a:rPr lang="ar-SA" sz="3000" b="1" dirty="0" smtClean="0">
                <a:solidFill>
                  <a:srgbClr val="213200"/>
                </a:solidFill>
                <a:latin typeface="Titr" pitchFamily="2" charset="-78"/>
                <a:cs typeface="Titr" pitchFamily="2" charset="-78"/>
              </a:rPr>
              <a:t>التعسف الناتج عن وضعية الهيمنة </a:t>
            </a:r>
            <a:endParaRPr lang="fr-FR" sz="3000" dirty="0">
              <a:solidFill>
                <a:srgbClr val="213200"/>
              </a:solidFill>
              <a:latin typeface="Titr" pitchFamily="2" charset="-78"/>
              <a:cs typeface="Titr" pitchFamily="2" charset="-78"/>
            </a:endParaRPr>
          </a:p>
        </p:txBody>
      </p:sp>
      <p:pic>
        <p:nvPicPr>
          <p:cNvPr id="23" name="Image 22" descr="Sans titre - 3.png"/>
          <p:cNvPicPr>
            <a:picLocks noChangeAspect="1"/>
          </p:cNvPicPr>
          <p:nvPr/>
        </p:nvPicPr>
        <p:blipFill>
          <a:blip r:embed="rId9" cstate="print"/>
          <a:stretch>
            <a:fillRect/>
          </a:stretch>
        </p:blipFill>
        <p:spPr>
          <a:xfrm rot="2973961">
            <a:off x="7298096" y="764033"/>
            <a:ext cx="504000" cy="588148"/>
          </a:xfrm>
          <a:prstGeom prst="rect">
            <a:avLst/>
          </a:prstGeom>
        </p:spPr>
      </p:pic>
      <p:pic>
        <p:nvPicPr>
          <p:cNvPr id="24" name="Image 23" descr="Partie01.png"/>
          <p:cNvPicPr>
            <a:picLocks noChangeAspect="1"/>
          </p:cNvPicPr>
          <p:nvPr/>
        </p:nvPicPr>
        <p:blipFill>
          <a:blip r:embed="rId10" cstate="print"/>
          <a:stretch>
            <a:fillRect/>
          </a:stretch>
        </p:blipFill>
        <p:spPr>
          <a:xfrm>
            <a:off x="7496457" y="4830703"/>
            <a:ext cx="1789437" cy="2232248"/>
          </a:xfrm>
          <a:prstGeom prst="rect">
            <a:avLst/>
          </a:prstGeom>
        </p:spPr>
      </p:pic>
      <p:sp>
        <p:nvSpPr>
          <p:cNvPr id="25" name="Rectangle 24"/>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1000"/>
                                        <p:tgtEl>
                                          <p:spTgt spid="1029"/>
                                        </p:tgtEl>
                                      </p:cBhvr>
                                    </p:animEffect>
                                    <p:anim calcmode="lin" valueType="num">
                                      <p:cBhvr>
                                        <p:cTn id="13" dur="1000" fill="hold"/>
                                        <p:tgtEl>
                                          <p:spTgt spid="1029"/>
                                        </p:tgtEl>
                                        <p:attrNameLst>
                                          <p:attrName>ppt_x</p:attrName>
                                        </p:attrNameLst>
                                      </p:cBhvr>
                                      <p:tavLst>
                                        <p:tav tm="0">
                                          <p:val>
                                            <p:strVal val="#ppt_x"/>
                                          </p:val>
                                        </p:tav>
                                        <p:tav tm="100000">
                                          <p:val>
                                            <p:strVal val="#ppt_x"/>
                                          </p:val>
                                        </p:tav>
                                      </p:tavLst>
                                    </p:anim>
                                    <p:anim calcmode="lin" valueType="num">
                                      <p:cBhvr>
                                        <p:cTn id="14" dur="1000" fill="hold"/>
                                        <p:tgtEl>
                                          <p:spTgt spid="102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1000"/>
                                        <p:tgtEl>
                                          <p:spTgt spid="1030"/>
                                        </p:tgtEl>
                                      </p:cBhvr>
                                    </p:animEffect>
                                    <p:anim calcmode="lin" valueType="num">
                                      <p:cBhvr>
                                        <p:cTn id="25" dur="1000" fill="hold"/>
                                        <p:tgtEl>
                                          <p:spTgt spid="1030"/>
                                        </p:tgtEl>
                                        <p:attrNameLst>
                                          <p:attrName>ppt_x</p:attrName>
                                        </p:attrNameLst>
                                      </p:cBhvr>
                                      <p:tavLst>
                                        <p:tav tm="0">
                                          <p:val>
                                            <p:strVal val="#ppt_x"/>
                                          </p:val>
                                        </p:tav>
                                        <p:tav tm="100000">
                                          <p:val>
                                            <p:strVal val="#ppt_x"/>
                                          </p:val>
                                        </p:tav>
                                      </p:tavLst>
                                    </p:anim>
                                    <p:anim calcmode="lin" valueType="num">
                                      <p:cBhvr>
                                        <p:cTn id="26" dur="1000" fill="hold"/>
                                        <p:tgtEl>
                                          <p:spTgt spid="1030"/>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031"/>
                                        </p:tgtEl>
                                        <p:attrNameLst>
                                          <p:attrName>style.visibility</p:attrName>
                                        </p:attrNameLst>
                                      </p:cBhvr>
                                      <p:to>
                                        <p:strVal val="visible"/>
                                      </p:to>
                                    </p:set>
                                    <p:animEffect transition="in" filter="fade">
                                      <p:cBhvr>
                                        <p:cTn id="36" dur="1000"/>
                                        <p:tgtEl>
                                          <p:spTgt spid="1031"/>
                                        </p:tgtEl>
                                      </p:cBhvr>
                                    </p:animEffect>
                                    <p:anim calcmode="lin" valueType="num">
                                      <p:cBhvr>
                                        <p:cTn id="37" dur="1000" fill="hold"/>
                                        <p:tgtEl>
                                          <p:spTgt spid="1031"/>
                                        </p:tgtEl>
                                        <p:attrNameLst>
                                          <p:attrName>ppt_x</p:attrName>
                                        </p:attrNameLst>
                                      </p:cBhvr>
                                      <p:tavLst>
                                        <p:tav tm="0">
                                          <p:val>
                                            <p:strVal val="#ppt_x"/>
                                          </p:val>
                                        </p:tav>
                                        <p:tav tm="100000">
                                          <p:val>
                                            <p:strVal val="#ppt_x"/>
                                          </p:val>
                                        </p:tav>
                                      </p:tavLst>
                                    </p:anim>
                                    <p:anim calcmode="lin" valueType="num">
                                      <p:cBhvr>
                                        <p:cTn id="38" dur="1000" fill="hold"/>
                                        <p:tgtEl>
                                          <p:spTgt spid="1031"/>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2" presetClass="entr" presetSubtype="0" fill="hold" nodeType="afterEffect">
                                  <p:stCondLst>
                                    <p:cond delay="0"/>
                                  </p:stCondLst>
                                  <p:childTnLst>
                                    <p:set>
                                      <p:cBhvr>
                                        <p:cTn id="47" dur="1" fill="hold">
                                          <p:stCondLst>
                                            <p:cond delay="0"/>
                                          </p:stCondLst>
                                        </p:cTn>
                                        <p:tgtEl>
                                          <p:spTgt spid="1032"/>
                                        </p:tgtEl>
                                        <p:attrNameLst>
                                          <p:attrName>style.visibility</p:attrName>
                                        </p:attrNameLst>
                                      </p:cBhvr>
                                      <p:to>
                                        <p:strVal val="visible"/>
                                      </p:to>
                                    </p:set>
                                    <p:animEffect transition="in" filter="fade">
                                      <p:cBhvr>
                                        <p:cTn id="48" dur="1000"/>
                                        <p:tgtEl>
                                          <p:spTgt spid="1032"/>
                                        </p:tgtEl>
                                      </p:cBhvr>
                                    </p:animEffect>
                                    <p:anim calcmode="lin" valueType="num">
                                      <p:cBhvr>
                                        <p:cTn id="49" dur="1000" fill="hold"/>
                                        <p:tgtEl>
                                          <p:spTgt spid="1032"/>
                                        </p:tgtEl>
                                        <p:attrNameLst>
                                          <p:attrName>ppt_x</p:attrName>
                                        </p:attrNameLst>
                                      </p:cBhvr>
                                      <p:tavLst>
                                        <p:tav tm="0">
                                          <p:val>
                                            <p:strVal val="#ppt_x"/>
                                          </p:val>
                                        </p:tav>
                                        <p:tav tm="100000">
                                          <p:val>
                                            <p:strVal val="#ppt_x"/>
                                          </p:val>
                                        </p:tav>
                                      </p:tavLst>
                                    </p:anim>
                                    <p:anim calcmode="lin" valueType="num">
                                      <p:cBhvr>
                                        <p:cTn id="50" dur="1000" fill="hold"/>
                                        <p:tgtEl>
                                          <p:spTgt spid="1032"/>
                                        </p:tgtEl>
                                        <p:attrNameLst>
                                          <p:attrName>ppt_y</p:attrName>
                                        </p:attrNameLst>
                                      </p:cBhvr>
                                      <p:tavLst>
                                        <p:tav tm="0">
                                          <p:val>
                                            <p:strVal val="#ppt_y+.1"/>
                                          </p:val>
                                        </p:tav>
                                        <p:tav tm="100000">
                                          <p:val>
                                            <p:strVal val="#ppt_y"/>
                                          </p:val>
                                        </p:tav>
                                      </p:tavLst>
                                    </p:anim>
                                  </p:childTnLst>
                                </p:cTn>
                              </p:par>
                            </p:childTnLst>
                          </p:cTn>
                        </p:par>
                        <p:par>
                          <p:cTn id="51" fill="hold">
                            <p:stCondLst>
                              <p:cond delay="7500"/>
                            </p:stCondLst>
                            <p:childTnLst>
                              <p:par>
                                <p:cTn id="52" presetID="42"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par>
                          <p:cTn id="57" fill="hold">
                            <p:stCondLst>
                              <p:cond delay="8500"/>
                            </p:stCondLst>
                            <p:childTnLst>
                              <p:par>
                                <p:cTn id="58" presetID="42" presetClass="entr" presetSubtype="0" fill="hold" nodeType="afterEffect">
                                  <p:stCondLst>
                                    <p:cond delay="0"/>
                                  </p:stCondLst>
                                  <p:childTnLst>
                                    <p:set>
                                      <p:cBhvr>
                                        <p:cTn id="59" dur="1" fill="hold">
                                          <p:stCondLst>
                                            <p:cond delay="0"/>
                                          </p:stCondLst>
                                        </p:cTn>
                                        <p:tgtEl>
                                          <p:spTgt spid="1033"/>
                                        </p:tgtEl>
                                        <p:attrNameLst>
                                          <p:attrName>style.visibility</p:attrName>
                                        </p:attrNameLst>
                                      </p:cBhvr>
                                      <p:to>
                                        <p:strVal val="visible"/>
                                      </p:to>
                                    </p:set>
                                    <p:animEffect transition="in" filter="fade">
                                      <p:cBhvr>
                                        <p:cTn id="60" dur="1000"/>
                                        <p:tgtEl>
                                          <p:spTgt spid="1033"/>
                                        </p:tgtEl>
                                      </p:cBhvr>
                                    </p:animEffect>
                                    <p:anim calcmode="lin" valueType="num">
                                      <p:cBhvr>
                                        <p:cTn id="61" dur="1000" fill="hold"/>
                                        <p:tgtEl>
                                          <p:spTgt spid="1033"/>
                                        </p:tgtEl>
                                        <p:attrNameLst>
                                          <p:attrName>ppt_x</p:attrName>
                                        </p:attrNameLst>
                                      </p:cBhvr>
                                      <p:tavLst>
                                        <p:tav tm="0">
                                          <p:val>
                                            <p:strVal val="#ppt_x"/>
                                          </p:val>
                                        </p:tav>
                                        <p:tav tm="100000">
                                          <p:val>
                                            <p:strVal val="#ppt_x"/>
                                          </p:val>
                                        </p:tav>
                                      </p:tavLst>
                                    </p:anim>
                                    <p:anim calcmode="lin" valueType="num">
                                      <p:cBhvr>
                                        <p:cTn id="62" dur="1000" fill="hold"/>
                                        <p:tgtEl>
                                          <p:spTgt spid="1033"/>
                                        </p:tgtEl>
                                        <p:attrNameLst>
                                          <p:attrName>ppt_y</p:attrName>
                                        </p:attrNameLst>
                                      </p:cBhvr>
                                      <p:tavLst>
                                        <p:tav tm="0">
                                          <p:val>
                                            <p:strVal val="#ppt_y+.1"/>
                                          </p:val>
                                        </p:tav>
                                        <p:tav tm="100000">
                                          <p:val>
                                            <p:strVal val="#ppt_y"/>
                                          </p:val>
                                        </p:tav>
                                      </p:tavLst>
                                    </p:anim>
                                  </p:childTnLst>
                                </p:cTn>
                              </p:par>
                            </p:childTnLst>
                          </p:cTn>
                        </p:par>
                        <p:par>
                          <p:cTn id="63" fill="hold">
                            <p:stCondLst>
                              <p:cond delay="9500"/>
                            </p:stCondLst>
                            <p:childTnLst>
                              <p:par>
                                <p:cTn id="64" presetID="42"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childTnLst>
                          </p:cTn>
                        </p:par>
                        <p:par>
                          <p:cTn id="69" fill="hold">
                            <p:stCondLst>
                              <p:cond delay="10500"/>
                            </p:stCondLst>
                            <p:childTnLst>
                              <p:par>
                                <p:cTn id="70" presetID="42" presetClass="entr" presetSubtype="0" fill="hold" nodeType="afterEffect">
                                  <p:stCondLst>
                                    <p:cond delay="0"/>
                                  </p:stCondLst>
                                  <p:childTnLst>
                                    <p:set>
                                      <p:cBhvr>
                                        <p:cTn id="71" dur="1" fill="hold">
                                          <p:stCondLst>
                                            <p:cond delay="0"/>
                                          </p:stCondLst>
                                        </p:cTn>
                                        <p:tgtEl>
                                          <p:spTgt spid="1028"/>
                                        </p:tgtEl>
                                        <p:attrNameLst>
                                          <p:attrName>style.visibility</p:attrName>
                                        </p:attrNameLst>
                                      </p:cBhvr>
                                      <p:to>
                                        <p:strVal val="visible"/>
                                      </p:to>
                                    </p:set>
                                    <p:animEffect transition="in" filter="fade">
                                      <p:cBhvr>
                                        <p:cTn id="72" dur="1000"/>
                                        <p:tgtEl>
                                          <p:spTgt spid="1028"/>
                                        </p:tgtEl>
                                      </p:cBhvr>
                                    </p:animEffect>
                                    <p:anim calcmode="lin" valueType="num">
                                      <p:cBhvr>
                                        <p:cTn id="73" dur="1000" fill="hold"/>
                                        <p:tgtEl>
                                          <p:spTgt spid="1028"/>
                                        </p:tgtEl>
                                        <p:attrNameLst>
                                          <p:attrName>ppt_x</p:attrName>
                                        </p:attrNameLst>
                                      </p:cBhvr>
                                      <p:tavLst>
                                        <p:tav tm="0">
                                          <p:val>
                                            <p:strVal val="#ppt_x"/>
                                          </p:val>
                                        </p:tav>
                                        <p:tav tm="100000">
                                          <p:val>
                                            <p:strVal val="#ppt_x"/>
                                          </p:val>
                                        </p:tav>
                                      </p:tavLst>
                                    </p:anim>
                                    <p:anim calcmode="lin" valueType="num">
                                      <p:cBhvr>
                                        <p:cTn id="74" dur="1000" fill="hold"/>
                                        <p:tgtEl>
                                          <p:spTgt spid="1028"/>
                                        </p:tgtEl>
                                        <p:attrNameLst>
                                          <p:attrName>ppt_y</p:attrName>
                                        </p:attrNameLst>
                                      </p:cBhvr>
                                      <p:tavLst>
                                        <p:tav tm="0">
                                          <p:val>
                                            <p:strVal val="#ppt_y+.1"/>
                                          </p:val>
                                        </p:tav>
                                        <p:tav tm="100000">
                                          <p:val>
                                            <p:strVal val="#ppt_y"/>
                                          </p:val>
                                        </p:tav>
                                      </p:tavLst>
                                    </p:anim>
                                  </p:childTnLst>
                                </p:cTn>
                              </p:par>
                            </p:childTnLst>
                          </p:cTn>
                        </p:par>
                        <p:par>
                          <p:cTn id="75" fill="hold">
                            <p:stCondLst>
                              <p:cond delay="11500"/>
                            </p:stCondLst>
                            <p:childTnLst>
                              <p:par>
                                <p:cTn id="76" presetID="42" presetClass="entr" presetSubtype="0" fill="hold" grpId="0" nodeType="afterEffect">
                                  <p:stCondLst>
                                    <p:cond delay="0"/>
                                  </p:stCondLst>
                                  <p:childTnLst>
                                    <p:set>
                                      <p:cBhvr>
                                        <p:cTn id="77" dur="1" fill="hold">
                                          <p:stCondLst>
                                            <p:cond delay="0"/>
                                          </p:stCondLst>
                                        </p:cTn>
                                        <p:tgtEl>
                                          <p:spTgt spid="59393"/>
                                        </p:tgtEl>
                                        <p:attrNameLst>
                                          <p:attrName>style.visibility</p:attrName>
                                        </p:attrNameLst>
                                      </p:cBhvr>
                                      <p:to>
                                        <p:strVal val="visible"/>
                                      </p:to>
                                    </p:set>
                                    <p:animEffect transition="in" filter="fade">
                                      <p:cBhvr>
                                        <p:cTn id="78" dur="1000"/>
                                        <p:tgtEl>
                                          <p:spTgt spid="59393"/>
                                        </p:tgtEl>
                                      </p:cBhvr>
                                    </p:animEffect>
                                    <p:anim calcmode="lin" valueType="num">
                                      <p:cBhvr>
                                        <p:cTn id="79" dur="1000" fill="hold"/>
                                        <p:tgtEl>
                                          <p:spTgt spid="59393"/>
                                        </p:tgtEl>
                                        <p:attrNameLst>
                                          <p:attrName>ppt_x</p:attrName>
                                        </p:attrNameLst>
                                      </p:cBhvr>
                                      <p:tavLst>
                                        <p:tav tm="0">
                                          <p:val>
                                            <p:strVal val="#ppt_x"/>
                                          </p:val>
                                        </p:tav>
                                        <p:tav tm="100000">
                                          <p:val>
                                            <p:strVal val="#ppt_x"/>
                                          </p:val>
                                        </p:tav>
                                      </p:tavLst>
                                    </p:anim>
                                    <p:anim calcmode="lin" valueType="num">
                                      <p:cBhvr>
                                        <p:cTn id="80" dur="1000" fill="hold"/>
                                        <p:tgtEl>
                                          <p:spTgt spid="593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9" grpId="0"/>
      <p:bldP spid="59393"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31532"/>
            <a:ext cx="9014088" cy="6747655"/>
          </a:xfrm>
          <a:prstGeom prst="rect">
            <a:avLst/>
          </a:prstGeom>
        </p:spPr>
      </p:pic>
      <p:sp>
        <p:nvSpPr>
          <p:cNvPr id="7" name="Rectangle 4"/>
          <p:cNvSpPr>
            <a:spLocks noGrp="1" noChangeArrowheads="1"/>
          </p:cNvSpPr>
          <p:nvPr>
            <p:ph type="title"/>
          </p:nvPr>
        </p:nvSpPr>
        <p:spPr>
          <a:xfrm rot="19964798">
            <a:off x="458868" y="934476"/>
            <a:ext cx="3139141" cy="704850"/>
          </a:xfrm>
          <a:noFill/>
          <a:ln/>
        </p:spPr>
        <p:txBody>
          <a:bodyPr/>
          <a:lstStyle/>
          <a:p>
            <a:pPr algn="ctr" rtl="1"/>
            <a:r>
              <a:rPr lang="ar-SA" sz="2600" dirty="0" smtClean="0">
                <a:effectLst>
                  <a:outerShdw blurRad="38100" dist="38100" dir="2700000" algn="tl">
                    <a:srgbClr val="000000">
                      <a:alpha val="43137"/>
                    </a:srgbClr>
                  </a:outerShdw>
                </a:effectLst>
              </a:rPr>
              <a:t>الممارسات المقيدة للمنافسة </a:t>
            </a:r>
            <a:endParaRPr lang="fr-FR" sz="2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3878278" y="1667021"/>
            <a:ext cx="2800768" cy="461665"/>
          </a:xfrm>
          <a:prstGeom prst="rect">
            <a:avLst/>
          </a:prstGeom>
        </p:spPr>
        <p:txBody>
          <a:bodyPr wrap="none">
            <a:spAutoFit/>
          </a:bodyPr>
          <a:lstStyle/>
          <a:p>
            <a:r>
              <a:rPr lang="ar-SA" sz="2400" b="1" dirty="0" smtClean="0">
                <a:solidFill>
                  <a:srgbClr val="C00000"/>
                </a:solidFill>
                <a:latin typeface="Titr" pitchFamily="2" charset="-78"/>
                <a:cs typeface="Titr" pitchFamily="2" charset="-78"/>
              </a:rPr>
              <a:t> الأثــر المقيد للمنافسة</a:t>
            </a:r>
            <a:endParaRPr lang="fr-FR" sz="2400" dirty="0">
              <a:solidFill>
                <a:srgbClr val="C00000"/>
              </a:solidFill>
              <a:latin typeface="Titr" pitchFamily="2" charset="-78"/>
              <a:cs typeface="Titr" pitchFamily="2" charset="-78"/>
            </a:endParaRPr>
          </a:p>
        </p:txBody>
      </p:sp>
      <p:sp>
        <p:nvSpPr>
          <p:cNvPr id="11" name="Rectangle 10"/>
          <p:cNvSpPr/>
          <p:nvPr/>
        </p:nvSpPr>
        <p:spPr>
          <a:xfrm>
            <a:off x="1450427" y="2097945"/>
            <a:ext cx="6053961" cy="1200329"/>
          </a:xfrm>
          <a:prstGeom prst="rect">
            <a:avLst/>
          </a:prstGeom>
        </p:spPr>
        <p:txBody>
          <a:bodyPr wrap="square">
            <a:spAutoFit/>
          </a:bodyPr>
          <a:lstStyle/>
          <a:p>
            <a:pPr algn="just" rtl="1"/>
            <a:r>
              <a:rPr lang="fr-FR" sz="1800" b="1" dirty="0" smtClean="0">
                <a:solidFill>
                  <a:srgbClr val="2B7C02"/>
                </a:solidFill>
                <a:latin typeface="Titr" pitchFamily="2" charset="-78"/>
                <a:cs typeface="Titr" pitchFamily="2" charset="-78"/>
              </a:rPr>
              <a:t>	</a:t>
            </a:r>
            <a:r>
              <a:rPr lang="ar-DZ" sz="1800" b="1" dirty="0" smtClean="0">
                <a:solidFill>
                  <a:srgbClr val="2B7C02"/>
                </a:solidFill>
                <a:latin typeface="Titr" pitchFamily="2" charset="-78"/>
                <a:cs typeface="Titr" pitchFamily="2" charset="-78"/>
              </a:rPr>
              <a:t> و هو  بلوغ الغاية </a:t>
            </a:r>
            <a:r>
              <a:rPr lang="ar-DZ" sz="1800" b="1" dirty="0" err="1" smtClean="0">
                <a:solidFill>
                  <a:srgbClr val="2B7C02"/>
                </a:solidFill>
                <a:latin typeface="Titr" pitchFamily="2" charset="-78"/>
                <a:cs typeface="Titr" pitchFamily="2" charset="-78"/>
              </a:rPr>
              <a:t>و</a:t>
            </a:r>
            <a:r>
              <a:rPr lang="ar-DZ" sz="1800" b="1" dirty="0" smtClean="0">
                <a:solidFill>
                  <a:srgbClr val="2B7C02"/>
                </a:solidFill>
                <a:latin typeface="Titr" pitchFamily="2" charset="-78"/>
                <a:cs typeface="Titr" pitchFamily="2" charset="-78"/>
              </a:rPr>
              <a:t> الهدف من  </a:t>
            </a:r>
            <a:r>
              <a:rPr lang="ar-SA" sz="1800" b="1" dirty="0" smtClean="0">
                <a:solidFill>
                  <a:srgbClr val="2B7C02"/>
                </a:solidFill>
                <a:latin typeface="Titr" pitchFamily="2" charset="-78"/>
                <a:cs typeface="Titr" pitchFamily="2" charset="-78"/>
              </a:rPr>
              <a:t>التعسف </a:t>
            </a:r>
            <a:r>
              <a:rPr lang="ar-DZ" sz="1800" b="1" dirty="0" smtClean="0">
                <a:solidFill>
                  <a:srgbClr val="2B7C02"/>
                </a:solidFill>
                <a:latin typeface="Titr" pitchFamily="2" charset="-78"/>
                <a:cs typeface="Titr" pitchFamily="2" charset="-78"/>
              </a:rPr>
              <a:t>، تعزيز </a:t>
            </a:r>
            <a:r>
              <a:rPr lang="ar-SA" sz="1800" b="1" dirty="0" smtClean="0">
                <a:solidFill>
                  <a:srgbClr val="2B7C02"/>
                </a:solidFill>
                <a:latin typeface="Titr" pitchFamily="2" charset="-78"/>
                <a:cs typeface="Titr" pitchFamily="2" charset="-78"/>
              </a:rPr>
              <a:t>وضعية الهيمنة على السوق أو احتكار لها وهي من الممارسات المحظورة بنص المادة 7 شأنها شأن الاتفاقيات  </a:t>
            </a:r>
            <a:r>
              <a:rPr lang="ar-SA" sz="1800" b="1" dirty="0" err="1" smtClean="0">
                <a:solidFill>
                  <a:srgbClr val="2B7C02"/>
                </a:solidFill>
                <a:latin typeface="Titr" pitchFamily="2" charset="-78"/>
                <a:cs typeface="Titr" pitchFamily="2" charset="-78"/>
              </a:rPr>
              <a:t>و</a:t>
            </a:r>
            <a:r>
              <a:rPr lang="ar-SA" sz="1800" b="1" dirty="0" smtClean="0">
                <a:solidFill>
                  <a:srgbClr val="2B7C02"/>
                </a:solidFill>
                <a:latin typeface="Titr" pitchFamily="2" charset="-78"/>
                <a:cs typeface="Titr" pitchFamily="2" charset="-78"/>
              </a:rPr>
              <a:t> تخضع لنفس الشروط ،وبالتالي فهي تحظر عندما تهدف إلى عرقلة  حرية المنافسة  في نفس السوق أو الحد منها. </a:t>
            </a:r>
            <a:endParaRPr lang="fr-FR" sz="1800" b="1" dirty="0">
              <a:solidFill>
                <a:srgbClr val="2B7C02"/>
              </a:solidFill>
              <a:latin typeface="Titr" pitchFamily="2" charset="-78"/>
              <a:cs typeface="Titr" pitchFamily="2" charset="-78"/>
            </a:endParaRPr>
          </a:p>
        </p:txBody>
      </p:sp>
      <p:pic>
        <p:nvPicPr>
          <p:cNvPr id="6146" name="Picture 2" descr="H:\Data Center\A Redistribuer\Ex Bib.Documents\Mes organigrammes\Symbols\shapes\dots-color-3.png"/>
          <p:cNvPicPr>
            <a:picLocks noChangeAspect="1" noChangeArrowheads="1"/>
          </p:cNvPicPr>
          <p:nvPr/>
        </p:nvPicPr>
        <p:blipFill>
          <a:blip r:embed="rId3"/>
          <a:srcRect/>
          <a:stretch>
            <a:fillRect/>
          </a:stretch>
        </p:blipFill>
        <p:spPr bwMode="auto">
          <a:xfrm>
            <a:off x="6518384" y="1749308"/>
            <a:ext cx="647700" cy="647700"/>
          </a:xfrm>
          <a:prstGeom prst="rect">
            <a:avLst/>
          </a:prstGeom>
          <a:noFill/>
        </p:spPr>
      </p:pic>
      <p:sp>
        <p:nvSpPr>
          <p:cNvPr id="19" name="Rectangle 18"/>
          <p:cNvSpPr/>
          <p:nvPr/>
        </p:nvSpPr>
        <p:spPr>
          <a:xfrm rot="21373217">
            <a:off x="1639717" y="3592403"/>
            <a:ext cx="5990841" cy="707886"/>
          </a:xfrm>
          <a:prstGeom prst="rect">
            <a:avLst/>
          </a:prstGeom>
        </p:spPr>
        <p:txBody>
          <a:bodyPr wrap="square">
            <a:spAutoFit/>
          </a:bodyPr>
          <a:lstStyle/>
          <a:p>
            <a:pPr algn="just" rtl="1"/>
            <a:r>
              <a:rPr lang="fr-FR" sz="2000" b="1" dirty="0" smtClean="0">
                <a:solidFill>
                  <a:srgbClr val="111111"/>
                </a:solidFill>
                <a:latin typeface="Titr" pitchFamily="2" charset="-78"/>
                <a:cs typeface="Titr" pitchFamily="2" charset="-78"/>
              </a:rPr>
              <a:t>	</a:t>
            </a:r>
            <a:r>
              <a:rPr lang="ar-SA" sz="2000" b="1" dirty="0" smtClean="0">
                <a:solidFill>
                  <a:srgbClr val="111111"/>
                </a:solidFill>
                <a:latin typeface="Titr" pitchFamily="2" charset="-78"/>
                <a:cs typeface="Titr" pitchFamily="2" charset="-78"/>
              </a:rPr>
              <a:t>إ</a:t>
            </a:r>
            <a:r>
              <a:rPr lang="ar-DZ" sz="2000" b="1" dirty="0" smtClean="0">
                <a:solidFill>
                  <a:srgbClr val="111111"/>
                </a:solidFill>
                <a:latin typeface="Titr" pitchFamily="2" charset="-78"/>
                <a:cs typeface="Titr" pitchFamily="2" charset="-78"/>
              </a:rPr>
              <a:t>ذ</a:t>
            </a:r>
            <a:r>
              <a:rPr lang="ar-SA" sz="2000" b="1" dirty="0" smtClean="0">
                <a:solidFill>
                  <a:srgbClr val="111111"/>
                </a:solidFill>
                <a:latin typeface="Titr" pitchFamily="2" charset="-78"/>
                <a:cs typeface="Titr" pitchFamily="2" charset="-78"/>
              </a:rPr>
              <a:t>ا لا يمكن إثبات مخالفة التعسف الناتج عن وضعية الهيمنة إلا إذا كانت هناك علاقة سببية بين السلطة على الهيمنة </a:t>
            </a:r>
            <a:r>
              <a:rPr lang="ar-SA" sz="2000" b="1" dirty="0" err="1" smtClean="0">
                <a:solidFill>
                  <a:srgbClr val="111111"/>
                </a:solidFill>
                <a:latin typeface="Titr" pitchFamily="2" charset="-78"/>
                <a:cs typeface="Titr" pitchFamily="2" charset="-78"/>
              </a:rPr>
              <a:t>و</a:t>
            </a:r>
            <a:r>
              <a:rPr lang="ar-SA" sz="2000" b="1" dirty="0" smtClean="0">
                <a:solidFill>
                  <a:srgbClr val="111111"/>
                </a:solidFill>
                <a:latin typeface="Titr" pitchFamily="2" charset="-78"/>
                <a:cs typeface="Titr" pitchFamily="2" charset="-78"/>
              </a:rPr>
              <a:t> القدرة على الإساءة أو سوء المعاملة. </a:t>
            </a:r>
            <a:endParaRPr lang="fr-FR" sz="2000" b="1" dirty="0">
              <a:solidFill>
                <a:srgbClr val="111111"/>
              </a:solidFill>
              <a:latin typeface="Titr" pitchFamily="2" charset="-78"/>
              <a:cs typeface="Titr" pitchFamily="2" charset="-78"/>
            </a:endParaRPr>
          </a:p>
        </p:txBody>
      </p:sp>
      <p:sp>
        <p:nvSpPr>
          <p:cNvPr id="20" name="Rectangle 19"/>
          <p:cNvSpPr/>
          <p:nvPr/>
        </p:nvSpPr>
        <p:spPr>
          <a:xfrm rot="21374040">
            <a:off x="1828801" y="4439170"/>
            <a:ext cx="5990896" cy="1938992"/>
          </a:xfrm>
          <a:prstGeom prst="rect">
            <a:avLst/>
          </a:prstGeom>
        </p:spPr>
        <p:txBody>
          <a:bodyPr wrap="square">
            <a:spAutoFit/>
          </a:bodyPr>
          <a:lstStyle/>
          <a:p>
            <a:pPr algn="just" rtl="1"/>
            <a:r>
              <a:rPr lang="fr-FR" sz="2000" b="1" spc="-100" dirty="0" smtClean="0">
                <a:solidFill>
                  <a:srgbClr val="111111"/>
                </a:solidFill>
                <a:latin typeface="Titr" pitchFamily="2" charset="-78"/>
                <a:cs typeface="Titr" pitchFamily="2" charset="-78"/>
              </a:rPr>
              <a:t>	</a:t>
            </a:r>
            <a:r>
              <a:rPr lang="ar-SA" sz="2000" b="1" spc="-100" dirty="0" smtClean="0">
                <a:solidFill>
                  <a:srgbClr val="111111"/>
                </a:solidFill>
                <a:latin typeface="Titr" pitchFamily="2" charset="-78"/>
                <a:cs typeface="Titr" pitchFamily="2" charset="-78"/>
              </a:rPr>
              <a:t>و طبقا لأحكام المادة 9 من الأمر رقم 03-03 لا يخضع لأحكام المــادة 7 التعسـف   الناتج عن وضعية الهيمنة والدي نتج عن تطبيـق نص تشريعي أو تنظيمـي،كما لا يخضـع التعسف الذي  كان محل ترخيص من طرف مجلس المنافسة </a:t>
            </a:r>
            <a:r>
              <a:rPr lang="ar-SA" sz="2000" b="1" spc="-100" dirty="0" err="1" smtClean="0">
                <a:solidFill>
                  <a:srgbClr val="111111"/>
                </a:solidFill>
                <a:latin typeface="Titr" pitchFamily="2" charset="-78"/>
                <a:cs typeface="Titr" pitchFamily="2" charset="-78"/>
              </a:rPr>
              <a:t>و</a:t>
            </a:r>
            <a:r>
              <a:rPr lang="ar-SA" sz="2000" b="1" spc="-100" dirty="0" smtClean="0">
                <a:solidFill>
                  <a:srgbClr val="111111"/>
                </a:solidFill>
                <a:latin typeface="Titr" pitchFamily="2" charset="-78"/>
                <a:cs typeface="Titr" pitchFamily="2" charset="-78"/>
              </a:rPr>
              <a:t> الــذي أتبث أصحــابه بأنه يـؤدي إلـــى تطور </a:t>
            </a:r>
            <a:r>
              <a:rPr lang="ar-SA" sz="2000" b="1" spc="-100" dirty="0" err="1" smtClean="0">
                <a:solidFill>
                  <a:srgbClr val="111111"/>
                </a:solidFill>
                <a:latin typeface="Titr" pitchFamily="2" charset="-78"/>
                <a:cs typeface="Titr" pitchFamily="2" charset="-78"/>
              </a:rPr>
              <a:t>إقتصادي</a:t>
            </a:r>
            <a:r>
              <a:rPr lang="ar-SA" sz="2000" b="1" spc="-100" dirty="0" smtClean="0">
                <a:solidFill>
                  <a:srgbClr val="111111"/>
                </a:solidFill>
                <a:latin typeface="Titr" pitchFamily="2" charset="-78"/>
                <a:cs typeface="Titr" pitchFamily="2" charset="-78"/>
              </a:rPr>
              <a:t> أو تقني ، أو يساهم في تحسين التشغيل ، أو السماح للمؤسسات الصغيــرة والمتوسطة بتعزيز وضعيتها التنافسية.</a:t>
            </a:r>
            <a:endParaRPr lang="fr-FR" sz="2000" b="1" spc="-100" dirty="0">
              <a:solidFill>
                <a:srgbClr val="111111"/>
              </a:solidFill>
              <a:latin typeface="Titr" pitchFamily="2" charset="-78"/>
              <a:cs typeface="Titr" pitchFamily="2" charset="-78"/>
            </a:endParaRPr>
          </a:p>
        </p:txBody>
      </p:sp>
      <p:sp>
        <p:nvSpPr>
          <p:cNvPr id="21" name="Rectangle 20"/>
          <p:cNvSpPr/>
          <p:nvPr/>
        </p:nvSpPr>
        <p:spPr>
          <a:xfrm rot="16200000">
            <a:off x="-762226" y="3578050"/>
            <a:ext cx="2903359" cy="584775"/>
          </a:xfrm>
          <a:prstGeom prst="rect">
            <a:avLst/>
          </a:prstGeom>
        </p:spPr>
        <p:txBody>
          <a:bodyPr wrap="none">
            <a:spAutoFit/>
          </a:bodyPr>
          <a:lstStyle/>
          <a:p>
            <a:r>
              <a:rPr lang="ar-SA" sz="3200" b="1" dirty="0" smtClean="0">
                <a:latin typeface="Titr" pitchFamily="2" charset="-78"/>
                <a:cs typeface="Titr" pitchFamily="2" charset="-78"/>
              </a:rPr>
              <a:t>ثلاثة شروط أساسية </a:t>
            </a:r>
            <a:endParaRPr lang="fr-FR" sz="3200" dirty="0"/>
          </a:p>
        </p:txBody>
      </p:sp>
      <p:sp>
        <p:nvSpPr>
          <p:cNvPr id="22" name="Rectangle 21"/>
          <p:cNvSpPr/>
          <p:nvPr/>
        </p:nvSpPr>
        <p:spPr>
          <a:xfrm>
            <a:off x="2803213" y="1004863"/>
            <a:ext cx="4506362" cy="553998"/>
          </a:xfrm>
          <a:prstGeom prst="rect">
            <a:avLst/>
          </a:prstGeom>
        </p:spPr>
        <p:txBody>
          <a:bodyPr wrap="none">
            <a:spAutoFit/>
          </a:bodyPr>
          <a:lstStyle/>
          <a:p>
            <a:r>
              <a:rPr lang="ar-SA" sz="3000" b="1" dirty="0" smtClean="0">
                <a:solidFill>
                  <a:srgbClr val="213200"/>
                </a:solidFill>
                <a:latin typeface="Titr" pitchFamily="2" charset="-78"/>
                <a:cs typeface="Titr" pitchFamily="2" charset="-78"/>
              </a:rPr>
              <a:t>التعسف الناتج عن وضعية الهيمنة </a:t>
            </a:r>
            <a:endParaRPr lang="fr-FR" sz="3000" dirty="0">
              <a:solidFill>
                <a:srgbClr val="213200"/>
              </a:solidFill>
              <a:latin typeface="Titr" pitchFamily="2" charset="-78"/>
              <a:cs typeface="Titr" pitchFamily="2" charset="-78"/>
            </a:endParaRPr>
          </a:p>
        </p:txBody>
      </p:sp>
      <p:pic>
        <p:nvPicPr>
          <p:cNvPr id="23" name="Image 22" descr="Sans titre - 3.png"/>
          <p:cNvPicPr>
            <a:picLocks noChangeAspect="1"/>
          </p:cNvPicPr>
          <p:nvPr/>
        </p:nvPicPr>
        <p:blipFill>
          <a:blip r:embed="rId4" cstate="print"/>
          <a:stretch>
            <a:fillRect/>
          </a:stretch>
        </p:blipFill>
        <p:spPr>
          <a:xfrm rot="2973961">
            <a:off x="7219266" y="574841"/>
            <a:ext cx="504000" cy="588148"/>
          </a:xfrm>
          <a:prstGeom prst="rect">
            <a:avLst/>
          </a:prstGeom>
        </p:spPr>
      </p:pic>
      <p:pic>
        <p:nvPicPr>
          <p:cNvPr id="14" name="Image 13" descr="Partie01.png"/>
          <p:cNvPicPr>
            <a:picLocks noChangeAspect="1"/>
          </p:cNvPicPr>
          <p:nvPr/>
        </p:nvPicPr>
        <p:blipFill>
          <a:blip r:embed="rId5" cstate="print"/>
          <a:stretch>
            <a:fillRect/>
          </a:stretch>
        </p:blipFill>
        <p:spPr>
          <a:xfrm>
            <a:off x="7542839" y="4725144"/>
            <a:ext cx="1789437" cy="2232248"/>
          </a:xfrm>
          <a:prstGeom prst="rect">
            <a:avLst/>
          </a:prstGeom>
        </p:spPr>
      </p:pic>
      <p:sp>
        <p:nvSpPr>
          <p:cNvPr id="15" name="Rectangle 14"/>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236482"/>
            <a:ext cx="9014088" cy="6511173"/>
          </a:xfrm>
          <a:prstGeom prst="rect">
            <a:avLst/>
          </a:prstGeom>
        </p:spPr>
      </p:pic>
      <p:sp>
        <p:nvSpPr>
          <p:cNvPr id="7" name="Rectangle 4"/>
          <p:cNvSpPr>
            <a:spLocks noGrp="1" noChangeArrowheads="1"/>
          </p:cNvSpPr>
          <p:nvPr>
            <p:ph type="title"/>
          </p:nvPr>
        </p:nvSpPr>
        <p:spPr>
          <a:xfrm rot="19964798">
            <a:off x="458868" y="934476"/>
            <a:ext cx="3139141" cy="704850"/>
          </a:xfrm>
          <a:noFill/>
          <a:ln/>
        </p:spPr>
        <p:txBody>
          <a:bodyPr/>
          <a:lstStyle/>
          <a:p>
            <a:pPr algn="ctr" rtl="1"/>
            <a:r>
              <a:rPr lang="ar-SA" sz="2600" dirty="0" smtClean="0">
                <a:effectLst>
                  <a:outerShdw blurRad="38100" dist="38100" dir="2700000" algn="tl">
                    <a:srgbClr val="000000">
                      <a:alpha val="43137"/>
                    </a:srgbClr>
                  </a:outerShdw>
                </a:effectLst>
              </a:rPr>
              <a:t>الممارسات المقيدة للمنافسة </a:t>
            </a:r>
            <a:endParaRPr lang="fr-FR" sz="2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ectangle 14"/>
          <p:cNvSpPr/>
          <p:nvPr/>
        </p:nvSpPr>
        <p:spPr>
          <a:xfrm>
            <a:off x="4348279" y="1178299"/>
            <a:ext cx="2723823" cy="553998"/>
          </a:xfrm>
          <a:prstGeom prst="rect">
            <a:avLst/>
          </a:prstGeom>
        </p:spPr>
        <p:txBody>
          <a:bodyPr wrap="none">
            <a:spAutoFit/>
          </a:bodyPr>
          <a:lstStyle/>
          <a:p>
            <a:r>
              <a:rPr lang="ar-SA" sz="3000" b="1" dirty="0" smtClean="0">
                <a:solidFill>
                  <a:srgbClr val="213200"/>
                </a:solidFill>
                <a:latin typeface="Titr" pitchFamily="2" charset="-78"/>
                <a:cs typeface="Titr" pitchFamily="2" charset="-78"/>
              </a:rPr>
              <a:t>الاستئثــــــار</a:t>
            </a:r>
            <a:endParaRPr lang="fr-FR" sz="3000" dirty="0">
              <a:solidFill>
                <a:srgbClr val="213200"/>
              </a:solidFill>
              <a:latin typeface="Titr" pitchFamily="2" charset="-78"/>
              <a:cs typeface="Titr" pitchFamily="2" charset="-78"/>
            </a:endParaRPr>
          </a:p>
        </p:txBody>
      </p:sp>
      <p:sp>
        <p:nvSpPr>
          <p:cNvPr id="17" name="Rectangle 16"/>
          <p:cNvSpPr/>
          <p:nvPr/>
        </p:nvSpPr>
        <p:spPr>
          <a:xfrm>
            <a:off x="1576553" y="1766867"/>
            <a:ext cx="6337738" cy="1631216"/>
          </a:xfrm>
          <a:prstGeom prst="rect">
            <a:avLst/>
          </a:prstGeom>
        </p:spPr>
        <p:txBody>
          <a:bodyPr wrap="square">
            <a:spAutoFit/>
          </a:bodyPr>
          <a:lstStyle/>
          <a:p>
            <a:pPr algn="just" rtl="1"/>
            <a:r>
              <a:rPr lang="fr-FR" sz="2000" b="1" dirty="0" smtClean="0">
                <a:solidFill>
                  <a:srgbClr val="111111"/>
                </a:solidFill>
                <a:latin typeface="Titr" pitchFamily="2" charset="-78"/>
                <a:cs typeface="Titr" pitchFamily="2" charset="-78"/>
              </a:rPr>
              <a:t>	</a:t>
            </a:r>
            <a:r>
              <a:rPr lang="ar-SA" sz="2000" b="1" dirty="0" smtClean="0">
                <a:solidFill>
                  <a:srgbClr val="111111"/>
                </a:solidFill>
                <a:latin typeface="Titr" pitchFamily="2" charset="-78"/>
                <a:cs typeface="Titr" pitchFamily="2" charset="-78"/>
              </a:rPr>
              <a:t> في نظر أحكام المادة 10المعدلة من الأمر رقم 03-03  يعتبر عرقلة لحرية المنافسة أو الحد منها أو إخلال  </a:t>
            </a:r>
            <a:r>
              <a:rPr lang="ar-SA" sz="2000" b="1" dirty="0" err="1" smtClean="0">
                <a:solidFill>
                  <a:srgbClr val="111111"/>
                </a:solidFill>
                <a:latin typeface="Titr" pitchFamily="2" charset="-78"/>
                <a:cs typeface="Titr" pitchFamily="2" charset="-78"/>
              </a:rPr>
              <a:t>بها</a:t>
            </a:r>
            <a:r>
              <a:rPr lang="ar-SA" sz="2000" b="1" dirty="0" smtClean="0">
                <a:solidFill>
                  <a:srgbClr val="111111"/>
                </a:solidFill>
                <a:latin typeface="Titr" pitchFamily="2" charset="-78"/>
                <a:cs typeface="Titr" pitchFamily="2" charset="-78"/>
              </a:rPr>
              <a:t> ، </a:t>
            </a:r>
            <a:r>
              <a:rPr lang="ar-SA" sz="2000" b="1" dirty="0" err="1" smtClean="0">
                <a:solidFill>
                  <a:srgbClr val="111111"/>
                </a:solidFill>
                <a:latin typeface="Titr" pitchFamily="2" charset="-78"/>
                <a:cs typeface="Titr" pitchFamily="2" charset="-78"/>
              </a:rPr>
              <a:t>و</a:t>
            </a:r>
            <a:r>
              <a:rPr lang="ar-SA" sz="2000" b="1" dirty="0" smtClean="0">
                <a:solidFill>
                  <a:srgbClr val="111111"/>
                </a:solidFill>
                <a:latin typeface="Titr" pitchFamily="2" charset="-78"/>
                <a:cs typeface="Titr" pitchFamily="2" charset="-78"/>
              </a:rPr>
              <a:t> يحظر كل عمل </a:t>
            </a:r>
            <a:r>
              <a:rPr lang="ar-SA" sz="2000" b="1" dirty="0" err="1" smtClean="0">
                <a:solidFill>
                  <a:srgbClr val="111111"/>
                </a:solidFill>
                <a:latin typeface="Titr" pitchFamily="2" charset="-78"/>
                <a:cs typeface="Titr" pitchFamily="2" charset="-78"/>
              </a:rPr>
              <a:t>و</a:t>
            </a:r>
            <a:r>
              <a:rPr lang="ar-SA" sz="2000" b="1" dirty="0" smtClean="0">
                <a:solidFill>
                  <a:srgbClr val="111111"/>
                </a:solidFill>
                <a:latin typeface="Titr" pitchFamily="2" charset="-78"/>
                <a:cs typeface="Titr" pitchFamily="2" charset="-78"/>
              </a:rPr>
              <a:t>/أو عقــــــد مهما كانت طبيعته </a:t>
            </a:r>
            <a:r>
              <a:rPr lang="ar-SA" sz="2000" b="1" dirty="0" err="1" smtClean="0">
                <a:solidFill>
                  <a:srgbClr val="111111"/>
                </a:solidFill>
                <a:latin typeface="Titr" pitchFamily="2" charset="-78"/>
                <a:cs typeface="Titr" pitchFamily="2" charset="-78"/>
              </a:rPr>
              <a:t>و</a:t>
            </a:r>
            <a:r>
              <a:rPr lang="ar-SA" sz="2000" b="1" dirty="0" smtClean="0">
                <a:solidFill>
                  <a:srgbClr val="111111"/>
                </a:solidFill>
                <a:latin typeface="Titr" pitchFamily="2" charset="-78"/>
                <a:cs typeface="Titr" pitchFamily="2" charset="-78"/>
              </a:rPr>
              <a:t> موضوعه يسمح لمؤسسة </a:t>
            </a:r>
            <a:r>
              <a:rPr lang="ar-SA" sz="2000" b="1" dirty="0" err="1" smtClean="0">
                <a:solidFill>
                  <a:srgbClr val="111111"/>
                </a:solidFill>
                <a:latin typeface="Titr" pitchFamily="2" charset="-78"/>
                <a:cs typeface="Titr" pitchFamily="2" charset="-78"/>
              </a:rPr>
              <a:t>بالإستئثار</a:t>
            </a:r>
            <a:r>
              <a:rPr lang="ar-SA" sz="2000" b="1" dirty="0" smtClean="0">
                <a:solidFill>
                  <a:srgbClr val="111111"/>
                </a:solidFill>
                <a:latin typeface="Titr" pitchFamily="2" charset="-78"/>
                <a:cs typeface="Titr" pitchFamily="2" charset="-78"/>
              </a:rPr>
              <a:t> في ممارسة نشاط يدخل في مجـــال تطبيق هذا الأمر، أي يطبــــق على كل قطاعات الأنشطة، الإنتاج والتوزيع والخدمات.</a:t>
            </a:r>
            <a:endParaRPr lang="fr-FR" sz="2000" b="1" dirty="0">
              <a:solidFill>
                <a:srgbClr val="111111"/>
              </a:solidFill>
              <a:latin typeface="Titr" pitchFamily="2" charset="-78"/>
              <a:cs typeface="Titr" pitchFamily="2" charset="-78"/>
            </a:endParaRPr>
          </a:p>
        </p:txBody>
      </p:sp>
      <p:sp>
        <p:nvSpPr>
          <p:cNvPr id="7171" name="Rectangle 3"/>
          <p:cNvSpPr>
            <a:spLocks noChangeArrowheads="1"/>
          </p:cNvSpPr>
          <p:nvPr/>
        </p:nvSpPr>
        <p:spPr bwMode="auto">
          <a:xfrm>
            <a:off x="1655385" y="3436930"/>
            <a:ext cx="6385035"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111111"/>
                </a:solidFill>
                <a:latin typeface="Titr" pitchFamily="2" charset="-78"/>
                <a:ea typeface="Times New Roman" pitchFamily="18" charset="0"/>
                <a:cs typeface="Titr" pitchFamily="2" charset="-78"/>
              </a:rPr>
              <a:t>	</a:t>
            </a:r>
            <a:r>
              <a:rPr kumimoji="0" lang="ar-SA" sz="2000" b="1" i="0" u="none" strike="noStrike" cap="none" normalizeH="0" baseline="0" dirty="0" smtClean="0">
                <a:ln>
                  <a:noFill/>
                </a:ln>
                <a:solidFill>
                  <a:srgbClr val="111111"/>
                </a:solidFill>
                <a:latin typeface="Titr" pitchFamily="2" charset="-78"/>
                <a:ea typeface="Times New Roman" pitchFamily="18" charset="0"/>
                <a:cs typeface="Titr" pitchFamily="2" charset="-78"/>
              </a:rPr>
              <a:t>و من بين الأشكال الأكثر شيوع هو التوزيع </a:t>
            </a:r>
            <a:r>
              <a:rPr kumimoji="0" lang="ar-SA" sz="2000" b="1" i="0" u="none" strike="noStrike" cap="none" normalizeH="0" baseline="0" dirty="0" err="1" smtClean="0">
                <a:ln>
                  <a:noFill/>
                </a:ln>
                <a:solidFill>
                  <a:srgbClr val="111111"/>
                </a:solidFill>
                <a:latin typeface="Titr" pitchFamily="2" charset="-78"/>
                <a:ea typeface="Times New Roman" pitchFamily="18" charset="0"/>
                <a:cs typeface="Titr" pitchFamily="2" charset="-78"/>
              </a:rPr>
              <a:t>الحصري</a:t>
            </a:r>
            <a:r>
              <a:rPr kumimoji="0" lang="ar-SA" sz="2000" b="1" i="0" u="none" strike="noStrike" cap="none" normalizeH="0" baseline="0" dirty="0" smtClean="0">
                <a:ln>
                  <a:noFill/>
                </a:ln>
                <a:solidFill>
                  <a:srgbClr val="111111"/>
                </a:solidFill>
                <a:latin typeface="Titr" pitchFamily="2" charset="-78"/>
                <a:ea typeface="Times New Roman" pitchFamily="18" charset="0"/>
                <a:cs typeface="Titr" pitchFamily="2" charset="-78"/>
              </a:rPr>
              <a:t>، حيث تمنح مؤسسـة ما إلى مؤسسة أخرى صفقة </a:t>
            </a:r>
            <a:r>
              <a:rPr kumimoji="0" lang="ar-SA" sz="2000" b="1" i="0" u="none" strike="noStrike" cap="none" normalizeH="0" baseline="0" dirty="0" err="1" smtClean="0">
                <a:ln>
                  <a:noFill/>
                </a:ln>
                <a:solidFill>
                  <a:srgbClr val="111111"/>
                </a:solidFill>
                <a:latin typeface="Titr" pitchFamily="2" charset="-78"/>
                <a:ea typeface="Times New Roman" pitchFamily="18" charset="0"/>
                <a:cs typeface="Titr" pitchFamily="2" charset="-78"/>
              </a:rPr>
              <a:t>حصرية</a:t>
            </a:r>
            <a:r>
              <a:rPr kumimoji="0" lang="ar-SA" sz="2000" b="1" i="0" u="none" strike="noStrike" cap="none" normalizeH="0" baseline="0" dirty="0" smtClean="0">
                <a:ln>
                  <a:noFill/>
                </a:ln>
                <a:solidFill>
                  <a:srgbClr val="111111"/>
                </a:solidFill>
                <a:latin typeface="Titr" pitchFamily="2" charset="-78"/>
                <a:ea typeface="Times New Roman" pitchFamily="18" charset="0"/>
                <a:cs typeface="Titr" pitchFamily="2" charset="-78"/>
              </a:rPr>
              <a:t> تمنحها الحق في توزيع منتجاتها دون منـافس ، وهذا في الحقيقة لا يؤثر سلبا على حرية المنافسة إلا </a:t>
            </a:r>
            <a:r>
              <a:rPr kumimoji="0" lang="ar-SA" sz="2000" b="1" i="0" u="none" strike="noStrike" cap="none" normalizeH="0" baseline="0" dirty="0" err="1" smtClean="0">
                <a:ln>
                  <a:noFill/>
                </a:ln>
                <a:solidFill>
                  <a:srgbClr val="111111"/>
                </a:solidFill>
                <a:latin typeface="Titr" pitchFamily="2" charset="-78"/>
                <a:ea typeface="Times New Roman" pitchFamily="18" charset="0"/>
                <a:cs typeface="Titr" pitchFamily="2" charset="-78"/>
              </a:rPr>
              <a:t>إ</a:t>
            </a:r>
            <a:r>
              <a:rPr kumimoji="0" lang="ar-DZ" sz="2000" b="1" i="0" u="none" strike="noStrike" cap="none" normalizeH="0" baseline="0" dirty="0" smtClean="0">
                <a:ln>
                  <a:noFill/>
                </a:ln>
                <a:solidFill>
                  <a:srgbClr val="111111"/>
                </a:solidFill>
                <a:latin typeface="Titr" pitchFamily="2" charset="-78"/>
                <a:ea typeface="Times New Roman" pitchFamily="18" charset="0"/>
                <a:cs typeface="Titr" pitchFamily="2" charset="-78"/>
              </a:rPr>
              <a:t>ذ</a:t>
            </a:r>
            <a:r>
              <a:rPr kumimoji="0" lang="ar-SA" sz="2000" b="1" i="0" u="none" strike="noStrike" cap="none" normalizeH="0" baseline="0" dirty="0" smtClean="0">
                <a:ln>
                  <a:noFill/>
                </a:ln>
                <a:solidFill>
                  <a:srgbClr val="111111"/>
                </a:solidFill>
                <a:latin typeface="Titr" pitchFamily="2" charset="-78"/>
                <a:ea typeface="Times New Roman" pitchFamily="18" charset="0"/>
                <a:cs typeface="Titr" pitchFamily="2" charset="-78"/>
              </a:rPr>
              <a:t>ا كانت المؤسسة المـانحة للصفقة تحتل مكانـة في السوق أو تتميز بقوة مؤثر فيه.</a:t>
            </a:r>
            <a:endParaRPr kumimoji="0" lang="ar-SA" sz="2400" b="1" i="0" u="none" strike="noStrike" cap="none" normalizeH="0" baseline="0" dirty="0" smtClean="0">
              <a:ln>
                <a:noFill/>
              </a:ln>
              <a:solidFill>
                <a:srgbClr val="111111"/>
              </a:solidFill>
              <a:latin typeface="Titr" pitchFamily="2" charset="-78"/>
              <a:cs typeface="Titr" pitchFamily="2" charset="-78"/>
            </a:endParaRPr>
          </a:p>
        </p:txBody>
      </p:sp>
      <p:sp>
        <p:nvSpPr>
          <p:cNvPr id="18" name="Rectangle 17"/>
          <p:cNvSpPr/>
          <p:nvPr/>
        </p:nvSpPr>
        <p:spPr>
          <a:xfrm>
            <a:off x="1891862" y="5124943"/>
            <a:ext cx="6180083" cy="707886"/>
          </a:xfrm>
          <a:prstGeom prst="rect">
            <a:avLst/>
          </a:prstGeom>
        </p:spPr>
        <p:txBody>
          <a:bodyPr wrap="square">
            <a:spAutoFit/>
          </a:bodyPr>
          <a:lstStyle/>
          <a:p>
            <a:pPr algn="just" rtl="1"/>
            <a:r>
              <a:rPr lang="fr-FR" sz="2000" b="1" spc="-100" dirty="0" smtClean="0">
                <a:solidFill>
                  <a:srgbClr val="111111"/>
                </a:solidFill>
                <a:latin typeface="Titr" pitchFamily="2" charset="-78"/>
                <a:cs typeface="Titr" pitchFamily="2" charset="-78"/>
              </a:rPr>
              <a:t>	</a:t>
            </a:r>
            <a:r>
              <a:rPr lang="ar-SA" sz="2000" b="1" spc="-100" dirty="0" smtClean="0">
                <a:solidFill>
                  <a:srgbClr val="111111"/>
                </a:solidFill>
                <a:latin typeface="Titr" pitchFamily="2" charset="-78"/>
                <a:cs typeface="Titr" pitchFamily="2" charset="-78"/>
              </a:rPr>
              <a:t>و رغم كل ذلك </a:t>
            </a:r>
            <a:r>
              <a:rPr lang="ar-SA" sz="2000" b="1" spc="-100" dirty="0" err="1" smtClean="0">
                <a:solidFill>
                  <a:srgbClr val="111111"/>
                </a:solidFill>
                <a:latin typeface="Titr" pitchFamily="2" charset="-78"/>
                <a:cs typeface="Titr" pitchFamily="2" charset="-78"/>
              </a:rPr>
              <a:t>فالإستئثار</a:t>
            </a:r>
            <a:r>
              <a:rPr lang="ar-SA" sz="2000" b="1" spc="-100" dirty="0" smtClean="0">
                <a:solidFill>
                  <a:srgbClr val="111111"/>
                </a:solidFill>
                <a:latin typeface="Titr" pitchFamily="2" charset="-78"/>
                <a:cs typeface="Titr" pitchFamily="2" charset="-78"/>
              </a:rPr>
              <a:t> في القانون الجزائري يحظر مها كان نوعه </a:t>
            </a:r>
            <a:r>
              <a:rPr lang="ar-SA" sz="2000" b="1" spc="-100" dirty="0" err="1" smtClean="0">
                <a:solidFill>
                  <a:srgbClr val="111111"/>
                </a:solidFill>
                <a:latin typeface="Titr" pitchFamily="2" charset="-78"/>
                <a:cs typeface="Titr" pitchFamily="2" charset="-78"/>
              </a:rPr>
              <a:t>و</a:t>
            </a:r>
            <a:r>
              <a:rPr lang="ar-SA" sz="2000" b="1" spc="-100" dirty="0" smtClean="0">
                <a:solidFill>
                  <a:srgbClr val="111111"/>
                </a:solidFill>
                <a:latin typeface="Titr" pitchFamily="2" charset="-78"/>
                <a:cs typeface="Titr" pitchFamily="2" charset="-78"/>
              </a:rPr>
              <a:t> ذلك لتفادي بالدرجة الأولى ظهور وضعية </a:t>
            </a:r>
            <a:r>
              <a:rPr lang="ar-SA" sz="2000" b="1" spc="-100" dirty="0" err="1" smtClean="0">
                <a:solidFill>
                  <a:srgbClr val="111111"/>
                </a:solidFill>
                <a:latin typeface="Titr" pitchFamily="2" charset="-78"/>
                <a:cs typeface="Titr" pitchFamily="2" charset="-78"/>
              </a:rPr>
              <a:t>الإحتكار</a:t>
            </a:r>
            <a:r>
              <a:rPr lang="ar-SA" sz="2000" b="1" spc="-100" dirty="0" smtClean="0">
                <a:solidFill>
                  <a:srgbClr val="111111"/>
                </a:solidFill>
                <a:latin typeface="Titr" pitchFamily="2" charset="-78"/>
                <a:cs typeface="Titr" pitchFamily="2" charset="-78"/>
              </a:rPr>
              <a:t>، ومنع منح  المؤسسات  المحتلة لمراكز القوة في السوق فرص تعزيز وضعي</a:t>
            </a:r>
            <a:r>
              <a:rPr lang="ar-DZ" sz="2000" b="1" spc="-100" dirty="0" err="1" smtClean="0">
                <a:solidFill>
                  <a:srgbClr val="111111"/>
                </a:solidFill>
                <a:latin typeface="Titr" pitchFamily="2" charset="-78"/>
                <a:cs typeface="Titr" pitchFamily="2" charset="-78"/>
              </a:rPr>
              <a:t>تها</a:t>
            </a:r>
            <a:r>
              <a:rPr lang="ar-DZ" sz="2000" b="1" spc="-100" dirty="0" smtClean="0">
                <a:solidFill>
                  <a:srgbClr val="111111"/>
                </a:solidFill>
                <a:latin typeface="Titr" pitchFamily="2" charset="-78"/>
                <a:cs typeface="Titr" pitchFamily="2" charset="-78"/>
              </a:rPr>
              <a:t> </a:t>
            </a:r>
            <a:r>
              <a:rPr lang="ar-SA" sz="2000" b="1" spc="-100" dirty="0" smtClean="0">
                <a:solidFill>
                  <a:srgbClr val="111111"/>
                </a:solidFill>
                <a:latin typeface="Titr" pitchFamily="2" charset="-78"/>
                <a:cs typeface="Titr" pitchFamily="2" charset="-78"/>
              </a:rPr>
              <a:t> و التعسف فيها.</a:t>
            </a:r>
            <a:endParaRPr lang="fr-FR" sz="2000" b="1" spc="-100" dirty="0">
              <a:solidFill>
                <a:srgbClr val="111111"/>
              </a:solidFill>
              <a:latin typeface="Titr" pitchFamily="2" charset="-78"/>
              <a:cs typeface="Titr" pitchFamily="2" charset="-78"/>
            </a:endParaRPr>
          </a:p>
        </p:txBody>
      </p:sp>
      <p:cxnSp>
        <p:nvCxnSpPr>
          <p:cNvPr id="19" name="Connecteur droit 18"/>
          <p:cNvCxnSpPr/>
          <p:nvPr/>
        </p:nvCxnSpPr>
        <p:spPr>
          <a:xfrm>
            <a:off x="2089895" y="3378745"/>
            <a:ext cx="4680000" cy="1588"/>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2116167" y="5076213"/>
            <a:ext cx="4680000" cy="1588"/>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1" name="Image 20" descr="Sans titre - 3.png"/>
          <p:cNvPicPr>
            <a:picLocks noChangeAspect="1"/>
          </p:cNvPicPr>
          <p:nvPr/>
        </p:nvPicPr>
        <p:blipFill>
          <a:blip r:embed="rId3" cstate="print"/>
          <a:stretch>
            <a:fillRect/>
          </a:stretch>
        </p:blipFill>
        <p:spPr>
          <a:xfrm rot="2973961">
            <a:off x="6998542" y="842863"/>
            <a:ext cx="504000" cy="588148"/>
          </a:xfrm>
          <a:prstGeom prst="rect">
            <a:avLst/>
          </a:prstGeom>
        </p:spPr>
      </p:pic>
      <p:pic>
        <p:nvPicPr>
          <p:cNvPr id="13" name="Image 12" descr="Partie01.png"/>
          <p:cNvPicPr>
            <a:picLocks noChangeAspect="1"/>
          </p:cNvPicPr>
          <p:nvPr/>
        </p:nvPicPr>
        <p:blipFill>
          <a:blip r:embed="rId4" cstate="print"/>
          <a:stretch>
            <a:fillRect/>
          </a:stretch>
        </p:blipFill>
        <p:spPr>
          <a:xfrm>
            <a:off x="7542839" y="4725144"/>
            <a:ext cx="1789437" cy="2232248"/>
          </a:xfrm>
          <a:prstGeom prst="rect">
            <a:avLst/>
          </a:prstGeom>
        </p:spPr>
      </p:pic>
      <p:sp>
        <p:nvSpPr>
          <p:cNvPr id="14" name="Rectangle 13"/>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7171"/>
                                        </p:tgtEl>
                                        <p:attrNameLst>
                                          <p:attrName>style.visibility</p:attrName>
                                        </p:attrNameLst>
                                      </p:cBhvr>
                                      <p:to>
                                        <p:strVal val="visible"/>
                                      </p:to>
                                    </p:set>
                                    <p:animEffect transition="in" filter="fade">
                                      <p:cBhvr>
                                        <p:cTn id="24" dur="1000"/>
                                        <p:tgtEl>
                                          <p:spTgt spid="7171"/>
                                        </p:tgtEl>
                                      </p:cBhvr>
                                    </p:animEffect>
                                    <p:anim calcmode="lin" valueType="num">
                                      <p:cBhvr>
                                        <p:cTn id="25" dur="1000" fill="hold"/>
                                        <p:tgtEl>
                                          <p:spTgt spid="7171"/>
                                        </p:tgtEl>
                                        <p:attrNameLst>
                                          <p:attrName>ppt_x</p:attrName>
                                        </p:attrNameLst>
                                      </p:cBhvr>
                                      <p:tavLst>
                                        <p:tav tm="0">
                                          <p:val>
                                            <p:strVal val="#ppt_x"/>
                                          </p:val>
                                        </p:tav>
                                        <p:tav tm="100000">
                                          <p:val>
                                            <p:strVal val="#ppt_x"/>
                                          </p:val>
                                        </p:tav>
                                      </p:tavLst>
                                    </p:anim>
                                    <p:anim calcmode="lin" valueType="num">
                                      <p:cBhvr>
                                        <p:cTn id="26" dur="1000" fill="hold"/>
                                        <p:tgtEl>
                                          <p:spTgt spid="7171"/>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7171"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236482"/>
            <a:ext cx="9014088" cy="6511173"/>
          </a:xfrm>
          <a:prstGeom prst="rect">
            <a:avLst/>
          </a:prstGeom>
        </p:spPr>
      </p:pic>
      <p:sp>
        <p:nvSpPr>
          <p:cNvPr id="7" name="Rectangle 4"/>
          <p:cNvSpPr>
            <a:spLocks noGrp="1" noChangeArrowheads="1"/>
          </p:cNvSpPr>
          <p:nvPr>
            <p:ph type="title"/>
          </p:nvPr>
        </p:nvSpPr>
        <p:spPr>
          <a:xfrm rot="19964798">
            <a:off x="458868" y="934476"/>
            <a:ext cx="3139141" cy="704850"/>
          </a:xfrm>
          <a:noFill/>
          <a:ln/>
        </p:spPr>
        <p:txBody>
          <a:bodyPr/>
          <a:lstStyle/>
          <a:p>
            <a:pPr algn="ctr" rtl="1"/>
            <a:r>
              <a:rPr lang="ar-SA" sz="2600" dirty="0" smtClean="0">
                <a:effectLst>
                  <a:outerShdw blurRad="38100" dist="38100" dir="2700000" algn="tl">
                    <a:srgbClr val="000000">
                      <a:alpha val="43137"/>
                    </a:srgbClr>
                  </a:outerShdw>
                </a:effectLst>
              </a:rPr>
              <a:t>الممارسات المقيدة للمنافسة </a:t>
            </a:r>
            <a:endParaRPr lang="fr-FR" sz="2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ectangle 14"/>
          <p:cNvSpPr/>
          <p:nvPr/>
        </p:nvSpPr>
        <p:spPr>
          <a:xfrm>
            <a:off x="2897807" y="1178299"/>
            <a:ext cx="4645824" cy="553998"/>
          </a:xfrm>
          <a:prstGeom prst="rect">
            <a:avLst/>
          </a:prstGeom>
        </p:spPr>
        <p:txBody>
          <a:bodyPr wrap="none">
            <a:spAutoFit/>
          </a:bodyPr>
          <a:lstStyle/>
          <a:p>
            <a:r>
              <a:rPr lang="ar-SA" sz="3000" b="1" dirty="0" smtClean="0">
                <a:solidFill>
                  <a:srgbClr val="213200"/>
                </a:solidFill>
                <a:latin typeface="Titr" pitchFamily="2" charset="-78"/>
                <a:cs typeface="Titr" pitchFamily="2" charset="-78"/>
              </a:rPr>
              <a:t>التعسف في استغلال وضعية التبعية</a:t>
            </a:r>
            <a:endParaRPr lang="fr-FR" sz="3000" dirty="0">
              <a:solidFill>
                <a:srgbClr val="213200"/>
              </a:solidFill>
              <a:latin typeface="Titr" pitchFamily="2" charset="-78"/>
              <a:cs typeface="Titr" pitchFamily="2" charset="-78"/>
            </a:endParaRPr>
          </a:p>
        </p:txBody>
      </p:sp>
      <p:sp>
        <p:nvSpPr>
          <p:cNvPr id="17" name="Rectangle 16"/>
          <p:cNvSpPr/>
          <p:nvPr/>
        </p:nvSpPr>
        <p:spPr>
          <a:xfrm>
            <a:off x="1576553" y="1766866"/>
            <a:ext cx="6337738" cy="1015663"/>
          </a:xfrm>
          <a:prstGeom prst="rect">
            <a:avLst/>
          </a:prstGeom>
        </p:spPr>
        <p:txBody>
          <a:bodyPr wrap="square">
            <a:spAutoFit/>
          </a:bodyPr>
          <a:lstStyle/>
          <a:p>
            <a:pPr algn="just" rtl="1"/>
            <a:r>
              <a:rPr lang="fr-FR" sz="2000" b="1" dirty="0" smtClean="0">
                <a:solidFill>
                  <a:srgbClr val="111111"/>
                </a:solidFill>
                <a:latin typeface="Titr" pitchFamily="2" charset="-78"/>
                <a:cs typeface="Titr" pitchFamily="2" charset="-78"/>
              </a:rPr>
              <a:t>	</a:t>
            </a:r>
            <a:r>
              <a:rPr lang="ar-SA" sz="2000" b="1" dirty="0" smtClean="0">
                <a:solidFill>
                  <a:srgbClr val="111111"/>
                </a:solidFill>
                <a:latin typeface="Titr" pitchFamily="2" charset="-78"/>
                <a:cs typeface="Titr" pitchFamily="2" charset="-78"/>
              </a:rPr>
              <a:t> </a:t>
            </a:r>
            <a:r>
              <a:rPr lang="ar-DZ" sz="2000" b="1" dirty="0" smtClean="0">
                <a:solidFill>
                  <a:srgbClr val="111111"/>
                </a:solidFill>
                <a:latin typeface="Titr" pitchFamily="2" charset="-78"/>
                <a:cs typeface="Titr" pitchFamily="2" charset="-78"/>
              </a:rPr>
              <a:t>ا</a:t>
            </a:r>
            <a:r>
              <a:rPr lang="ar-SA" sz="2000" b="1" dirty="0" smtClean="0">
                <a:solidFill>
                  <a:srgbClr val="111111"/>
                </a:solidFill>
                <a:latin typeface="Titr" pitchFamily="2" charset="-78"/>
                <a:cs typeface="Titr" pitchFamily="2" charset="-78"/>
              </a:rPr>
              <a:t>لمؤسسات حرة في ممارس</a:t>
            </a:r>
            <a:r>
              <a:rPr lang="ar-DZ" sz="2000" b="1" dirty="0" smtClean="0">
                <a:solidFill>
                  <a:srgbClr val="111111"/>
                </a:solidFill>
                <a:latin typeface="Titr" pitchFamily="2" charset="-78"/>
                <a:cs typeface="Titr" pitchFamily="2" charset="-78"/>
              </a:rPr>
              <a:t>ة</a:t>
            </a:r>
            <a:r>
              <a:rPr lang="ar-SA" sz="2000" b="1" dirty="0" smtClean="0">
                <a:solidFill>
                  <a:srgbClr val="111111"/>
                </a:solidFill>
                <a:latin typeface="Titr" pitchFamily="2" charset="-78"/>
                <a:cs typeface="Titr" pitchFamily="2" charset="-78"/>
              </a:rPr>
              <a:t> نشـــــاطها طالما كانت في إطـارها المشروع ، لكن الخروج عن حدود المنافسة الحرة بأعمال تـــؤدي إلى تقيدها أو عرقلتها هو الأمر المعاقب عليه. </a:t>
            </a:r>
            <a:endParaRPr lang="fr-FR" sz="2000" b="1" dirty="0">
              <a:solidFill>
                <a:srgbClr val="111111"/>
              </a:solidFill>
              <a:latin typeface="Titr" pitchFamily="2" charset="-78"/>
              <a:cs typeface="Titr" pitchFamily="2" charset="-78"/>
            </a:endParaRPr>
          </a:p>
        </p:txBody>
      </p:sp>
      <p:sp>
        <p:nvSpPr>
          <p:cNvPr id="7171" name="Rectangle 3"/>
          <p:cNvSpPr>
            <a:spLocks noChangeArrowheads="1"/>
          </p:cNvSpPr>
          <p:nvPr/>
        </p:nvSpPr>
        <p:spPr bwMode="auto">
          <a:xfrm>
            <a:off x="1655385" y="3344556"/>
            <a:ext cx="6385035"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a:r>
              <a:rPr kumimoji="0" lang="fr-FR" sz="2000" b="1" i="0" u="none" strike="noStrike" cap="none" normalizeH="0" baseline="0" dirty="0" smtClean="0">
                <a:ln>
                  <a:noFill/>
                </a:ln>
                <a:solidFill>
                  <a:srgbClr val="111111"/>
                </a:solidFill>
                <a:latin typeface="Titr" pitchFamily="2" charset="-78"/>
                <a:ea typeface="Times New Roman" pitchFamily="18" charset="0"/>
                <a:cs typeface="Titr" pitchFamily="2" charset="-78"/>
              </a:rPr>
              <a:t>	</a:t>
            </a:r>
            <a:r>
              <a:rPr lang="ar-SA" sz="2000" dirty="0" smtClean="0">
                <a:solidFill>
                  <a:srgbClr val="111111"/>
                </a:solidFill>
                <a:latin typeface="Titr" pitchFamily="2" charset="-78"/>
                <a:cs typeface="Titr" pitchFamily="2" charset="-78"/>
              </a:rPr>
              <a:t> إ</a:t>
            </a:r>
            <a:r>
              <a:rPr lang="ar-DZ" sz="2000" dirty="0" smtClean="0">
                <a:solidFill>
                  <a:srgbClr val="111111"/>
                </a:solidFill>
                <a:latin typeface="Titr" pitchFamily="2" charset="-78"/>
                <a:cs typeface="Titr" pitchFamily="2" charset="-78"/>
              </a:rPr>
              <a:t>ذ</a:t>
            </a:r>
            <a:r>
              <a:rPr lang="ar-SA" sz="2000" dirty="0" smtClean="0">
                <a:solidFill>
                  <a:srgbClr val="111111"/>
                </a:solidFill>
                <a:latin typeface="Titr" pitchFamily="2" charset="-78"/>
                <a:cs typeface="Titr" pitchFamily="2" charset="-78"/>
              </a:rPr>
              <a:t>ا فتبعية مؤسسة لمؤسسة أخرى اقتصاديا ليس محظــورا</a:t>
            </a:r>
            <a:r>
              <a:rPr lang="ar-DZ" sz="2000" dirty="0" smtClean="0">
                <a:solidFill>
                  <a:srgbClr val="111111"/>
                </a:solidFill>
                <a:latin typeface="Titr" pitchFamily="2" charset="-78"/>
                <a:cs typeface="Titr" pitchFamily="2" charset="-78"/>
              </a:rPr>
              <a:t> </a:t>
            </a:r>
            <a:r>
              <a:rPr lang="ar-SA" sz="2000" dirty="0" smtClean="0">
                <a:solidFill>
                  <a:srgbClr val="111111"/>
                </a:solidFill>
                <a:latin typeface="Titr" pitchFamily="2" charset="-78"/>
                <a:cs typeface="Titr" pitchFamily="2" charset="-78"/>
              </a:rPr>
              <a:t>و لكن الاستغلال التعسفي لوضعية التبعية الاقتصادية المؤدي إلى تقيد المنافسة أو الإخلال بقـــواعدها في السوق هو المحظور </a:t>
            </a:r>
            <a:r>
              <a:rPr lang="ar-SA" sz="2000" dirty="0" err="1" smtClean="0">
                <a:solidFill>
                  <a:srgbClr val="111111"/>
                </a:solidFill>
                <a:latin typeface="Titr" pitchFamily="2" charset="-78"/>
                <a:cs typeface="Titr" pitchFamily="2" charset="-78"/>
              </a:rPr>
              <a:t>و</a:t>
            </a:r>
            <a:r>
              <a:rPr lang="ar-SA" sz="2000" dirty="0" smtClean="0">
                <a:solidFill>
                  <a:srgbClr val="111111"/>
                </a:solidFill>
                <a:latin typeface="Titr" pitchFamily="2" charset="-78"/>
                <a:cs typeface="Titr" pitchFamily="2" charset="-78"/>
              </a:rPr>
              <a:t> المشكل لممارسة مقيد </a:t>
            </a:r>
            <a:r>
              <a:rPr lang="ar-SA" sz="2000" dirty="0" err="1" smtClean="0">
                <a:solidFill>
                  <a:srgbClr val="111111"/>
                </a:solidFill>
                <a:latin typeface="Titr" pitchFamily="2" charset="-78"/>
                <a:cs typeface="Titr" pitchFamily="2" charset="-78"/>
              </a:rPr>
              <a:t>ة</a:t>
            </a:r>
            <a:r>
              <a:rPr lang="ar-SA" sz="2000" dirty="0" smtClean="0">
                <a:solidFill>
                  <a:srgbClr val="111111"/>
                </a:solidFill>
                <a:latin typeface="Titr" pitchFamily="2" charset="-78"/>
                <a:cs typeface="Titr" pitchFamily="2" charset="-78"/>
              </a:rPr>
              <a:t> للمنافسة في مفهوم نص المادة 11 من الأمــر المتعلق بالمنافسة،</a:t>
            </a:r>
            <a:r>
              <a:rPr lang="ar-DZ" sz="2000" dirty="0" smtClean="0">
                <a:solidFill>
                  <a:srgbClr val="111111"/>
                </a:solidFill>
                <a:latin typeface="Titr" pitchFamily="2" charset="-78"/>
                <a:cs typeface="Titr" pitchFamily="2" charset="-78"/>
              </a:rPr>
              <a:t> </a:t>
            </a:r>
            <a:r>
              <a:rPr lang="ar-SA" sz="2000" dirty="0" smtClean="0">
                <a:solidFill>
                  <a:srgbClr val="111111"/>
                </a:solidFill>
                <a:latin typeface="Titr" pitchFamily="2" charset="-78"/>
                <a:cs typeface="Titr" pitchFamily="2" charset="-78"/>
              </a:rPr>
              <a:t>بحيث تمنع كل مؤسسة التعسف في استعمــــال وضعية التبعية لمؤسسة أخــرى بصفتها زبونا أو ممونا </a:t>
            </a:r>
            <a:r>
              <a:rPr lang="ar-SA" sz="2000" dirty="0" err="1" smtClean="0">
                <a:solidFill>
                  <a:srgbClr val="111111"/>
                </a:solidFill>
                <a:latin typeface="Titr" pitchFamily="2" charset="-78"/>
                <a:cs typeface="Titr" pitchFamily="2" charset="-78"/>
              </a:rPr>
              <a:t>إ</a:t>
            </a:r>
            <a:r>
              <a:rPr lang="ar-DZ" sz="2000" dirty="0" smtClean="0">
                <a:solidFill>
                  <a:srgbClr val="111111"/>
                </a:solidFill>
                <a:latin typeface="Titr" pitchFamily="2" charset="-78"/>
                <a:cs typeface="Titr" pitchFamily="2" charset="-78"/>
              </a:rPr>
              <a:t>ذا</a:t>
            </a:r>
            <a:r>
              <a:rPr lang="ar-SA" sz="2000" dirty="0" smtClean="0">
                <a:solidFill>
                  <a:srgbClr val="111111"/>
                </a:solidFill>
                <a:latin typeface="Titr" pitchFamily="2" charset="-78"/>
                <a:cs typeface="Titr" pitchFamily="2" charset="-78"/>
              </a:rPr>
              <a:t> كان ذلك يخل بقواعد المنافسة.</a:t>
            </a:r>
            <a:endParaRPr kumimoji="0" lang="ar-SA" sz="2400" b="1" i="0" u="none" strike="noStrike" cap="none" normalizeH="0" baseline="0" dirty="0" smtClean="0">
              <a:ln>
                <a:noFill/>
              </a:ln>
              <a:solidFill>
                <a:srgbClr val="111111"/>
              </a:solidFill>
              <a:latin typeface="Titr" pitchFamily="2" charset="-78"/>
              <a:cs typeface="Titr" pitchFamily="2" charset="-78"/>
            </a:endParaRPr>
          </a:p>
        </p:txBody>
      </p:sp>
      <p:sp>
        <p:nvSpPr>
          <p:cNvPr id="18" name="Rectangle 17"/>
          <p:cNvSpPr/>
          <p:nvPr/>
        </p:nvSpPr>
        <p:spPr>
          <a:xfrm>
            <a:off x="1891862" y="5298369"/>
            <a:ext cx="6180083" cy="523220"/>
          </a:xfrm>
          <a:prstGeom prst="rect">
            <a:avLst/>
          </a:prstGeom>
        </p:spPr>
        <p:txBody>
          <a:bodyPr wrap="square">
            <a:spAutoFit/>
          </a:bodyPr>
          <a:lstStyle/>
          <a:p>
            <a:pPr algn="just" rtl="1"/>
            <a:r>
              <a:rPr lang="fr-FR" sz="2800" spc="-100" dirty="0" smtClean="0">
                <a:solidFill>
                  <a:srgbClr val="111111"/>
                </a:solidFill>
                <a:latin typeface="Titr" pitchFamily="2" charset="-78"/>
                <a:cs typeface="Titr" pitchFamily="2" charset="-78"/>
              </a:rPr>
              <a:t>	</a:t>
            </a:r>
            <a:r>
              <a:rPr lang="ar-SA" sz="2800" dirty="0" smtClean="0">
                <a:solidFill>
                  <a:srgbClr val="111111"/>
                </a:solidFill>
                <a:latin typeface="Titr" pitchFamily="2" charset="-78"/>
                <a:cs typeface="Titr" pitchFamily="2" charset="-78"/>
              </a:rPr>
              <a:t> ويتمثل التعسف على سبيل المثال في :</a:t>
            </a:r>
            <a:endParaRPr lang="fr-FR" sz="2800" spc="-100" dirty="0">
              <a:solidFill>
                <a:srgbClr val="111111"/>
              </a:solidFill>
              <a:latin typeface="Titr" pitchFamily="2" charset="-78"/>
              <a:cs typeface="Titr" pitchFamily="2" charset="-78"/>
            </a:endParaRPr>
          </a:p>
        </p:txBody>
      </p:sp>
      <p:cxnSp>
        <p:nvCxnSpPr>
          <p:cNvPr id="19" name="Connecteur droit 18"/>
          <p:cNvCxnSpPr/>
          <p:nvPr/>
        </p:nvCxnSpPr>
        <p:spPr>
          <a:xfrm>
            <a:off x="2089895" y="2977419"/>
            <a:ext cx="4680000" cy="1588"/>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2116167" y="5076213"/>
            <a:ext cx="4680000" cy="1588"/>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1" name="Image 20" descr="Sans titre - 3.png"/>
          <p:cNvPicPr>
            <a:picLocks noChangeAspect="1"/>
          </p:cNvPicPr>
          <p:nvPr/>
        </p:nvPicPr>
        <p:blipFill>
          <a:blip r:embed="rId3" cstate="print"/>
          <a:stretch>
            <a:fillRect/>
          </a:stretch>
        </p:blipFill>
        <p:spPr>
          <a:xfrm rot="2973961">
            <a:off x="7313862" y="764033"/>
            <a:ext cx="504000" cy="588148"/>
          </a:xfrm>
          <a:prstGeom prst="rect">
            <a:avLst/>
          </a:prstGeom>
        </p:spPr>
      </p:pic>
      <p:pic>
        <p:nvPicPr>
          <p:cNvPr id="14" name="Image 13" descr="Partie01.png"/>
          <p:cNvPicPr>
            <a:picLocks noChangeAspect="1"/>
          </p:cNvPicPr>
          <p:nvPr/>
        </p:nvPicPr>
        <p:blipFill>
          <a:blip r:embed="rId4" cstate="print"/>
          <a:stretch>
            <a:fillRect/>
          </a:stretch>
        </p:blipFill>
        <p:spPr>
          <a:xfrm>
            <a:off x="7542839" y="4725144"/>
            <a:ext cx="1789437" cy="2232248"/>
          </a:xfrm>
          <a:prstGeom prst="rect">
            <a:avLst/>
          </a:prstGeom>
        </p:spPr>
      </p:pic>
      <p:sp>
        <p:nvSpPr>
          <p:cNvPr id="16" name="Rectangle 15"/>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7171"/>
                                        </p:tgtEl>
                                        <p:attrNameLst>
                                          <p:attrName>style.visibility</p:attrName>
                                        </p:attrNameLst>
                                      </p:cBhvr>
                                      <p:to>
                                        <p:strVal val="visible"/>
                                      </p:to>
                                    </p:set>
                                    <p:animEffect transition="in" filter="fade">
                                      <p:cBhvr>
                                        <p:cTn id="24" dur="1000"/>
                                        <p:tgtEl>
                                          <p:spTgt spid="7171"/>
                                        </p:tgtEl>
                                      </p:cBhvr>
                                    </p:animEffect>
                                    <p:anim calcmode="lin" valueType="num">
                                      <p:cBhvr>
                                        <p:cTn id="25" dur="1000" fill="hold"/>
                                        <p:tgtEl>
                                          <p:spTgt spid="7171"/>
                                        </p:tgtEl>
                                        <p:attrNameLst>
                                          <p:attrName>ppt_x</p:attrName>
                                        </p:attrNameLst>
                                      </p:cBhvr>
                                      <p:tavLst>
                                        <p:tav tm="0">
                                          <p:val>
                                            <p:strVal val="#ppt_x"/>
                                          </p:val>
                                        </p:tav>
                                        <p:tav tm="100000">
                                          <p:val>
                                            <p:strVal val="#ppt_x"/>
                                          </p:val>
                                        </p:tav>
                                      </p:tavLst>
                                    </p:anim>
                                    <p:anim calcmode="lin" valueType="num">
                                      <p:cBhvr>
                                        <p:cTn id="26" dur="1000" fill="hold"/>
                                        <p:tgtEl>
                                          <p:spTgt spid="7171"/>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7171"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236482"/>
            <a:ext cx="9014088" cy="6511173"/>
          </a:xfrm>
          <a:prstGeom prst="rect">
            <a:avLst/>
          </a:prstGeom>
        </p:spPr>
      </p:pic>
      <p:sp>
        <p:nvSpPr>
          <p:cNvPr id="7" name="Rectangle 4"/>
          <p:cNvSpPr>
            <a:spLocks noGrp="1" noChangeArrowheads="1"/>
          </p:cNvSpPr>
          <p:nvPr>
            <p:ph type="title"/>
          </p:nvPr>
        </p:nvSpPr>
        <p:spPr>
          <a:xfrm rot="19964798">
            <a:off x="458868" y="934476"/>
            <a:ext cx="3139141" cy="704850"/>
          </a:xfrm>
          <a:noFill/>
          <a:ln/>
        </p:spPr>
        <p:txBody>
          <a:bodyPr/>
          <a:lstStyle/>
          <a:p>
            <a:pPr algn="ctr" rtl="1"/>
            <a:r>
              <a:rPr lang="ar-SA" sz="2600" dirty="0" smtClean="0">
                <a:effectLst>
                  <a:outerShdw blurRad="38100" dist="38100" dir="2700000" algn="tl">
                    <a:srgbClr val="000000">
                      <a:alpha val="43137"/>
                    </a:srgbClr>
                  </a:outerShdw>
                </a:effectLst>
              </a:rPr>
              <a:t>الممارسات المقيدة للمنافسة </a:t>
            </a:r>
            <a:endParaRPr lang="fr-FR" sz="2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ectangle 14"/>
          <p:cNvSpPr/>
          <p:nvPr/>
        </p:nvSpPr>
        <p:spPr>
          <a:xfrm>
            <a:off x="2897807" y="1178299"/>
            <a:ext cx="4645824" cy="553998"/>
          </a:xfrm>
          <a:prstGeom prst="rect">
            <a:avLst/>
          </a:prstGeom>
        </p:spPr>
        <p:txBody>
          <a:bodyPr wrap="none">
            <a:spAutoFit/>
          </a:bodyPr>
          <a:lstStyle/>
          <a:p>
            <a:r>
              <a:rPr lang="ar-SA" sz="3000" b="1" dirty="0" smtClean="0">
                <a:solidFill>
                  <a:srgbClr val="213200"/>
                </a:solidFill>
                <a:latin typeface="Titr" pitchFamily="2" charset="-78"/>
                <a:cs typeface="Titr" pitchFamily="2" charset="-78"/>
              </a:rPr>
              <a:t>التعسف في استغلال وضعية التبعية</a:t>
            </a:r>
            <a:endParaRPr lang="fr-FR" sz="3000" dirty="0">
              <a:solidFill>
                <a:srgbClr val="213200"/>
              </a:solidFill>
              <a:latin typeface="Titr" pitchFamily="2" charset="-78"/>
              <a:cs typeface="Titr" pitchFamily="2" charset="-78"/>
            </a:endParaRPr>
          </a:p>
        </p:txBody>
      </p:sp>
      <p:sp>
        <p:nvSpPr>
          <p:cNvPr id="17" name="Rectangle 16"/>
          <p:cNvSpPr/>
          <p:nvPr/>
        </p:nvSpPr>
        <p:spPr>
          <a:xfrm>
            <a:off x="2860158" y="1814163"/>
            <a:ext cx="4123977" cy="461665"/>
          </a:xfrm>
          <a:prstGeom prst="rect">
            <a:avLst/>
          </a:prstGeom>
        </p:spPr>
        <p:txBody>
          <a:bodyPr wrap="square">
            <a:spAutoFit/>
          </a:bodyPr>
          <a:lstStyle/>
          <a:p>
            <a:pPr algn="just" rtl="1"/>
            <a:r>
              <a:rPr lang="fr-FR" sz="2400" b="1" dirty="0" smtClean="0">
                <a:solidFill>
                  <a:srgbClr val="C00000"/>
                </a:solidFill>
                <a:latin typeface="Titr" pitchFamily="2" charset="-78"/>
                <a:cs typeface="Titr" pitchFamily="2" charset="-78"/>
              </a:rPr>
              <a:t>	</a:t>
            </a:r>
            <a:r>
              <a:rPr lang="ar-DZ" sz="2400" b="1" dirty="0" smtClean="0">
                <a:solidFill>
                  <a:srgbClr val="C00000"/>
                </a:solidFill>
                <a:latin typeface="Titr" pitchFamily="2" charset="-78"/>
                <a:cs typeface="Titr" pitchFamily="2" charset="-78"/>
              </a:rPr>
              <a:t>       </a:t>
            </a:r>
            <a:r>
              <a:rPr lang="ar-SA" sz="2400" b="1" dirty="0" smtClean="0">
                <a:solidFill>
                  <a:srgbClr val="C00000"/>
                </a:solidFill>
                <a:latin typeface="Titr" pitchFamily="2" charset="-78"/>
                <a:cs typeface="Titr" pitchFamily="2" charset="-78"/>
              </a:rPr>
              <a:t> رفض البيع بدون مبرر</a:t>
            </a:r>
            <a:endParaRPr lang="fr-FR" sz="2400" b="1" dirty="0">
              <a:solidFill>
                <a:srgbClr val="C00000"/>
              </a:solidFill>
              <a:latin typeface="Titr" pitchFamily="2" charset="-78"/>
              <a:cs typeface="Titr" pitchFamily="2" charset="-78"/>
            </a:endParaRPr>
          </a:p>
        </p:txBody>
      </p:sp>
      <p:cxnSp>
        <p:nvCxnSpPr>
          <p:cNvPr id="20" name="Connecteur droit 19"/>
          <p:cNvCxnSpPr/>
          <p:nvPr/>
        </p:nvCxnSpPr>
        <p:spPr>
          <a:xfrm>
            <a:off x="2352657" y="4571499"/>
            <a:ext cx="4680000" cy="1588"/>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1" name="Image 20" descr="Sans titre - 3.png"/>
          <p:cNvPicPr>
            <a:picLocks noChangeAspect="1"/>
          </p:cNvPicPr>
          <p:nvPr/>
        </p:nvPicPr>
        <p:blipFill>
          <a:blip r:embed="rId3" cstate="print"/>
          <a:stretch>
            <a:fillRect/>
          </a:stretch>
        </p:blipFill>
        <p:spPr>
          <a:xfrm rot="2973961">
            <a:off x="7313862" y="764033"/>
            <a:ext cx="504000" cy="588148"/>
          </a:xfrm>
          <a:prstGeom prst="rect">
            <a:avLst/>
          </a:prstGeom>
        </p:spPr>
      </p:pic>
      <p:sp>
        <p:nvSpPr>
          <p:cNvPr id="13" name="Rectangle 12"/>
          <p:cNvSpPr/>
          <p:nvPr/>
        </p:nvSpPr>
        <p:spPr>
          <a:xfrm>
            <a:off x="3452589" y="2281885"/>
            <a:ext cx="2892138" cy="461665"/>
          </a:xfrm>
          <a:prstGeom prst="rect">
            <a:avLst/>
          </a:prstGeom>
        </p:spPr>
        <p:txBody>
          <a:bodyPr wrap="none">
            <a:spAutoFit/>
          </a:bodyPr>
          <a:lstStyle/>
          <a:p>
            <a:r>
              <a:rPr lang="ar-SA" sz="2400" b="1" dirty="0" smtClean="0">
                <a:solidFill>
                  <a:srgbClr val="111111"/>
                </a:solidFill>
                <a:latin typeface="Titr" pitchFamily="2" charset="-78"/>
                <a:cs typeface="Titr" pitchFamily="2" charset="-78"/>
              </a:rPr>
              <a:t>البيع المتلازم أو التمييزي</a:t>
            </a:r>
            <a:endParaRPr lang="fr-FR" sz="2400" b="1" dirty="0">
              <a:solidFill>
                <a:srgbClr val="111111"/>
              </a:solidFill>
              <a:latin typeface="Titr" pitchFamily="2" charset="-78"/>
              <a:cs typeface="Titr" pitchFamily="2" charset="-78"/>
            </a:endParaRPr>
          </a:p>
        </p:txBody>
      </p:sp>
      <p:sp>
        <p:nvSpPr>
          <p:cNvPr id="14" name="Rectangle 13"/>
          <p:cNvSpPr/>
          <p:nvPr/>
        </p:nvSpPr>
        <p:spPr>
          <a:xfrm>
            <a:off x="3018909" y="2723311"/>
            <a:ext cx="3483646" cy="461665"/>
          </a:xfrm>
          <a:prstGeom prst="rect">
            <a:avLst/>
          </a:prstGeom>
        </p:spPr>
        <p:txBody>
          <a:bodyPr wrap="none">
            <a:spAutoFit/>
          </a:bodyPr>
          <a:lstStyle/>
          <a:p>
            <a:r>
              <a:rPr lang="ar-SA" sz="2400" b="1" dirty="0" smtClean="0">
                <a:solidFill>
                  <a:srgbClr val="C00000"/>
                </a:solidFill>
                <a:latin typeface="Titr" pitchFamily="2" charset="-78"/>
                <a:cs typeface="Titr" pitchFamily="2" charset="-78"/>
              </a:rPr>
              <a:t>البيع المشروط </a:t>
            </a:r>
            <a:r>
              <a:rPr lang="ar-SA" sz="2400" b="1" dirty="0" err="1" smtClean="0">
                <a:solidFill>
                  <a:srgbClr val="C00000"/>
                </a:solidFill>
                <a:latin typeface="Titr" pitchFamily="2" charset="-78"/>
                <a:cs typeface="Titr" pitchFamily="2" charset="-78"/>
              </a:rPr>
              <a:t>بإقتناء</a:t>
            </a:r>
            <a:r>
              <a:rPr lang="ar-SA" sz="2400" b="1" dirty="0" smtClean="0">
                <a:solidFill>
                  <a:srgbClr val="C00000"/>
                </a:solidFill>
                <a:latin typeface="Titr" pitchFamily="2" charset="-78"/>
                <a:cs typeface="Titr" pitchFamily="2" charset="-78"/>
              </a:rPr>
              <a:t> كمية دنيا</a:t>
            </a:r>
            <a:endParaRPr lang="fr-FR" sz="2400" b="1" dirty="0">
              <a:solidFill>
                <a:srgbClr val="C00000"/>
              </a:solidFill>
              <a:latin typeface="Titr" pitchFamily="2" charset="-78"/>
              <a:cs typeface="Titr" pitchFamily="2" charset="-78"/>
            </a:endParaRPr>
          </a:p>
        </p:txBody>
      </p:sp>
      <p:sp>
        <p:nvSpPr>
          <p:cNvPr id="16" name="Rectangle 15"/>
          <p:cNvSpPr/>
          <p:nvPr/>
        </p:nvSpPr>
        <p:spPr>
          <a:xfrm>
            <a:off x="3495039" y="3180514"/>
            <a:ext cx="2738250" cy="461665"/>
          </a:xfrm>
          <a:prstGeom prst="rect">
            <a:avLst/>
          </a:prstGeom>
        </p:spPr>
        <p:txBody>
          <a:bodyPr wrap="none">
            <a:spAutoFit/>
          </a:bodyPr>
          <a:lstStyle/>
          <a:p>
            <a:r>
              <a:rPr lang="ar-SA" sz="2400" b="1" dirty="0" smtClean="0">
                <a:solidFill>
                  <a:srgbClr val="111111"/>
                </a:solidFill>
                <a:latin typeface="Titr" pitchFamily="2" charset="-78"/>
                <a:cs typeface="Titr" pitchFamily="2" charset="-78"/>
              </a:rPr>
              <a:t>الإلزام بالبيع بسعر أدنى</a:t>
            </a:r>
            <a:endParaRPr lang="fr-FR" sz="2400" b="1" dirty="0">
              <a:solidFill>
                <a:srgbClr val="111111"/>
              </a:solidFill>
              <a:latin typeface="Titr" pitchFamily="2" charset="-78"/>
              <a:cs typeface="Titr" pitchFamily="2" charset="-78"/>
            </a:endParaRPr>
          </a:p>
        </p:txBody>
      </p:sp>
      <p:sp>
        <p:nvSpPr>
          <p:cNvPr id="41985" name="Rectangle 1"/>
          <p:cNvSpPr>
            <a:spLocks noChangeArrowheads="1"/>
          </p:cNvSpPr>
          <p:nvPr/>
        </p:nvSpPr>
        <p:spPr bwMode="auto">
          <a:xfrm>
            <a:off x="1317328" y="3673359"/>
            <a:ext cx="7173310" cy="4462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tabLst/>
            </a:pPr>
            <a:r>
              <a:rPr kumimoji="0" lang="ar-DZ" sz="2200" b="1" i="0" u="none" strike="noStrike" cap="none" spc="-100" normalizeH="0" dirty="0" smtClean="0">
                <a:ln>
                  <a:noFill/>
                </a:ln>
                <a:solidFill>
                  <a:srgbClr val="C00000"/>
                </a:solidFill>
                <a:latin typeface="Titr" pitchFamily="2" charset="-78"/>
                <a:ea typeface="Times New Roman" pitchFamily="18" charset="0"/>
                <a:cs typeface="Titr" pitchFamily="2" charset="-78"/>
              </a:rPr>
              <a:t>  </a:t>
            </a:r>
            <a:r>
              <a:rPr kumimoji="0" lang="ar-SA" sz="2200" b="1" i="0" u="none" strike="noStrike" cap="none" spc="-100" normalizeH="0" dirty="0" smtClean="0">
                <a:ln>
                  <a:noFill/>
                </a:ln>
                <a:solidFill>
                  <a:srgbClr val="C00000"/>
                </a:solidFill>
                <a:latin typeface="Titr" pitchFamily="2" charset="-78"/>
                <a:ea typeface="Times New Roman" pitchFamily="18" charset="0"/>
                <a:cs typeface="Titr" pitchFamily="2" charset="-78"/>
              </a:rPr>
              <a:t>قطع العلاقة التجارية لمجرد رفض المتعامل الخضوع لشروط تجارية غير مبررة</a:t>
            </a:r>
            <a:endParaRPr kumimoji="0" lang="ar-SA" sz="2200" b="1" i="0" u="none" strike="noStrike" cap="none" spc="-100" normalizeH="0" dirty="0" smtClean="0">
              <a:ln>
                <a:noFill/>
              </a:ln>
              <a:solidFill>
                <a:srgbClr val="C00000"/>
              </a:solidFill>
              <a:latin typeface="Titr" pitchFamily="2" charset="-78"/>
              <a:cs typeface="Titr" pitchFamily="2" charset="-78"/>
            </a:endParaRPr>
          </a:p>
        </p:txBody>
      </p:sp>
      <p:sp>
        <p:nvSpPr>
          <p:cNvPr id="41986" name="Rectangle 2"/>
          <p:cNvSpPr>
            <a:spLocks noChangeArrowheads="1"/>
          </p:cNvSpPr>
          <p:nvPr/>
        </p:nvSpPr>
        <p:spPr bwMode="auto">
          <a:xfrm>
            <a:off x="3011185" y="4193613"/>
            <a:ext cx="3657599"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tabLst/>
            </a:pPr>
            <a:r>
              <a:rPr kumimoji="0" lang="ar-SA" sz="2400" b="1" i="0" u="none" strike="noStrike" cap="none" normalizeH="0" baseline="0" dirty="0" smtClean="0">
                <a:ln>
                  <a:noFill/>
                </a:ln>
                <a:solidFill>
                  <a:srgbClr val="111111"/>
                </a:solidFill>
                <a:latin typeface="Titr" pitchFamily="2" charset="-78"/>
                <a:ea typeface="Times New Roman" pitchFamily="18" charset="0"/>
                <a:cs typeface="Titr" pitchFamily="2" charset="-78"/>
              </a:rPr>
              <a:t>كل عمل أخر مخل بالمنافسة</a:t>
            </a:r>
            <a:endParaRPr kumimoji="0" lang="ar-SA" sz="2400" b="1" i="0" u="none" strike="noStrike" cap="none" normalizeH="0" baseline="0" dirty="0" smtClean="0">
              <a:ln>
                <a:noFill/>
              </a:ln>
              <a:solidFill>
                <a:srgbClr val="111111"/>
              </a:solidFill>
              <a:latin typeface="Titr" pitchFamily="2" charset="-78"/>
              <a:cs typeface="Titr" pitchFamily="2" charset="-78"/>
            </a:endParaRPr>
          </a:p>
        </p:txBody>
      </p:sp>
      <p:sp>
        <p:nvSpPr>
          <p:cNvPr id="41987" name="Rectangle 3"/>
          <p:cNvSpPr>
            <a:spLocks noChangeArrowheads="1"/>
          </p:cNvSpPr>
          <p:nvPr/>
        </p:nvSpPr>
        <p:spPr bwMode="auto">
          <a:xfrm>
            <a:off x="1718435" y="4654697"/>
            <a:ext cx="646386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111111"/>
                </a:solidFill>
                <a:latin typeface="Titr" pitchFamily="2" charset="-78"/>
                <a:ea typeface="Times New Roman" pitchFamily="18" charset="0"/>
                <a:cs typeface="Titr" pitchFamily="2" charset="-78"/>
              </a:rPr>
              <a:t>ومنه لا</a:t>
            </a:r>
            <a:r>
              <a:rPr kumimoji="0" lang="ar-DZ" sz="2400" b="1" i="0" u="none" strike="noStrike" cap="none" normalizeH="0" baseline="0" dirty="0" smtClean="0">
                <a:ln>
                  <a:noFill/>
                </a:ln>
                <a:solidFill>
                  <a:srgbClr val="111111"/>
                </a:solidFill>
                <a:latin typeface="Titr" pitchFamily="2" charset="-78"/>
                <a:ea typeface="Times New Roman" pitchFamily="18" charset="0"/>
                <a:cs typeface="Titr" pitchFamily="2" charset="-78"/>
              </a:rPr>
              <a:t> </a:t>
            </a:r>
            <a:r>
              <a:rPr kumimoji="0" lang="ar-SA" sz="2400" b="1" i="0" u="none" strike="noStrike" cap="none" normalizeH="0" baseline="0" dirty="0" smtClean="0">
                <a:ln>
                  <a:noFill/>
                </a:ln>
                <a:solidFill>
                  <a:srgbClr val="111111"/>
                </a:solidFill>
                <a:latin typeface="Titr" pitchFamily="2" charset="-78"/>
                <a:ea typeface="Times New Roman" pitchFamily="18" charset="0"/>
                <a:cs typeface="Titr" pitchFamily="2" charset="-78"/>
              </a:rPr>
              <a:t>يمكن الحكم بثبوت التعسف في استغلال وضعية التبعية، إلا إذا تم تحقيق </a:t>
            </a:r>
            <a:r>
              <a:rPr kumimoji="0" lang="ar-DZ" sz="2400" b="1" i="0" u="none" strike="noStrike" cap="none" normalizeH="0" baseline="0" dirty="0" smtClean="0">
                <a:ln>
                  <a:noFill/>
                </a:ln>
                <a:solidFill>
                  <a:srgbClr val="111111"/>
                </a:solidFill>
                <a:latin typeface="Titr" pitchFamily="2" charset="-78"/>
                <a:ea typeface="Times New Roman" pitchFamily="18" charset="0"/>
                <a:cs typeface="Titr" pitchFamily="2" charset="-78"/>
              </a:rPr>
              <a:t>ا</a:t>
            </a:r>
            <a:r>
              <a:rPr kumimoji="0" lang="ar-SA" sz="2400" b="1" i="0" u="none" strike="noStrike" cap="none" normalizeH="0" baseline="0" dirty="0" smtClean="0">
                <a:ln>
                  <a:noFill/>
                </a:ln>
                <a:solidFill>
                  <a:srgbClr val="111111"/>
                </a:solidFill>
                <a:latin typeface="Titr" pitchFamily="2" charset="-78"/>
                <a:ea typeface="Times New Roman" pitchFamily="18" charset="0"/>
                <a:cs typeface="Titr" pitchFamily="2" charset="-78"/>
              </a:rPr>
              <a:t>لثلاثة الشروط معا ، وجود وضعية التبعية ، التعسف الناتج عن الوضعية، </a:t>
            </a:r>
            <a:r>
              <a:rPr kumimoji="0" lang="ar-SA" sz="2400" b="1" i="0" u="none" strike="noStrike" cap="none" normalizeH="0" baseline="0" dirty="0" err="1" smtClean="0">
                <a:ln>
                  <a:noFill/>
                </a:ln>
                <a:solidFill>
                  <a:srgbClr val="111111"/>
                </a:solidFill>
                <a:latin typeface="Titr" pitchFamily="2" charset="-78"/>
                <a:ea typeface="Times New Roman" pitchFamily="18" charset="0"/>
                <a:cs typeface="Titr" pitchFamily="2" charset="-78"/>
              </a:rPr>
              <a:t>و</a:t>
            </a:r>
            <a:r>
              <a:rPr kumimoji="0" lang="ar-SA" sz="2400" b="1" i="0" u="none" strike="noStrike" cap="none" normalizeH="0" baseline="0" dirty="0" smtClean="0">
                <a:ln>
                  <a:noFill/>
                </a:ln>
                <a:solidFill>
                  <a:srgbClr val="111111"/>
                </a:solidFill>
                <a:latin typeface="Titr" pitchFamily="2" charset="-78"/>
                <a:ea typeface="Times New Roman" pitchFamily="18" charset="0"/>
                <a:cs typeface="Titr" pitchFamily="2" charset="-78"/>
              </a:rPr>
              <a:t> </a:t>
            </a:r>
            <a:r>
              <a:rPr kumimoji="0" lang="ar-DZ" sz="2400" b="1" i="0" u="none" strike="noStrike" cap="none" normalizeH="0" baseline="0" dirty="0" err="1" smtClean="0">
                <a:ln>
                  <a:noFill/>
                </a:ln>
                <a:solidFill>
                  <a:srgbClr val="111111"/>
                </a:solidFill>
                <a:latin typeface="Titr" pitchFamily="2" charset="-78"/>
                <a:ea typeface="Times New Roman" pitchFamily="18" charset="0"/>
                <a:cs typeface="Titr" pitchFamily="2" charset="-78"/>
              </a:rPr>
              <a:t>ال</a:t>
            </a:r>
            <a:r>
              <a:rPr kumimoji="0" lang="ar-SA" sz="2400" b="1" i="0" u="none" strike="noStrike" cap="none" normalizeH="0" baseline="0" dirty="0" smtClean="0">
                <a:ln>
                  <a:noFill/>
                </a:ln>
                <a:solidFill>
                  <a:srgbClr val="111111"/>
                </a:solidFill>
                <a:latin typeface="Titr" pitchFamily="2" charset="-78"/>
                <a:ea typeface="Times New Roman" pitchFamily="18" charset="0"/>
                <a:cs typeface="Titr" pitchFamily="2" charset="-78"/>
              </a:rPr>
              <a:t>أثار المترتبة عنها</a:t>
            </a:r>
            <a:r>
              <a:rPr kumimoji="0" lang="fr-FR" sz="2400" b="1" i="0" u="none" strike="noStrike" cap="none" normalizeH="0" baseline="0" dirty="0" smtClean="0">
                <a:ln>
                  <a:noFill/>
                </a:ln>
                <a:solidFill>
                  <a:srgbClr val="111111"/>
                </a:solidFill>
                <a:latin typeface="Titr" pitchFamily="2" charset="-78"/>
                <a:ea typeface="Times New Roman" pitchFamily="18" charset="0"/>
                <a:cs typeface="Titr" pitchFamily="2" charset="-78"/>
              </a:rPr>
              <a:t>  </a:t>
            </a:r>
            <a:r>
              <a:rPr kumimoji="0" lang="ar-SA" sz="2400" b="1" i="0" u="none" strike="noStrike" cap="none" normalizeH="0" baseline="0" dirty="0" smtClean="0">
                <a:ln>
                  <a:noFill/>
                </a:ln>
                <a:solidFill>
                  <a:srgbClr val="111111"/>
                </a:solidFill>
                <a:latin typeface="Titr" pitchFamily="2" charset="-78"/>
                <a:ea typeface="Times New Roman" pitchFamily="18" charset="0"/>
                <a:cs typeface="Titr" pitchFamily="2" charset="-78"/>
              </a:rPr>
              <a:t>  و المعرقلة  لحرية المنافسة.</a:t>
            </a:r>
            <a:endParaRPr kumimoji="0" lang="ar-SA" sz="2800" b="1" i="0" u="none" strike="noStrike" cap="none" normalizeH="0" baseline="0" dirty="0" smtClean="0">
              <a:ln>
                <a:noFill/>
              </a:ln>
              <a:solidFill>
                <a:srgbClr val="111111"/>
              </a:solidFill>
              <a:latin typeface="Titr" pitchFamily="2" charset="-78"/>
              <a:cs typeface="Titr" pitchFamily="2" charset="-78"/>
            </a:endParaRPr>
          </a:p>
        </p:txBody>
      </p:sp>
      <p:sp>
        <p:nvSpPr>
          <p:cNvPr id="22" name="Rectangle 21"/>
          <p:cNvSpPr/>
          <p:nvPr/>
        </p:nvSpPr>
        <p:spPr>
          <a:xfrm>
            <a:off x="4303985" y="0"/>
            <a:ext cx="4840015" cy="523220"/>
          </a:xfrm>
          <a:prstGeom prst="rect">
            <a:avLst/>
          </a:prstGeom>
        </p:spPr>
        <p:txBody>
          <a:bodyPr wrap="square">
            <a:spAutoFit/>
          </a:bodyPr>
          <a:lstStyle/>
          <a:p>
            <a:pPr algn="just" rtl="1"/>
            <a:r>
              <a:rPr lang="ar-SA" sz="2800" b="1" dirty="0" smtClean="0">
                <a:latin typeface="ae_AlMateen" pitchFamily="18" charset="-78"/>
                <a:cs typeface="ae_AlMateen" pitchFamily="18" charset="-78"/>
              </a:rPr>
              <a:t>ويتمثل التعسف على سبيل المثال في :</a:t>
            </a:r>
            <a:endParaRPr lang="fr-FR" sz="2800" b="1" spc="-100" dirty="0">
              <a:latin typeface="ae_AlMateen" pitchFamily="18" charset="-78"/>
              <a:cs typeface="ae_AlMateen" pitchFamily="18" charset="-78"/>
            </a:endParaRPr>
          </a:p>
        </p:txBody>
      </p:sp>
      <p:pic>
        <p:nvPicPr>
          <p:cNvPr id="18" name="Image 17" descr="Partie01.png"/>
          <p:cNvPicPr>
            <a:picLocks noChangeAspect="1"/>
          </p:cNvPicPr>
          <p:nvPr/>
        </p:nvPicPr>
        <p:blipFill>
          <a:blip r:embed="rId4" cstate="print"/>
          <a:stretch>
            <a:fillRect/>
          </a:stretch>
        </p:blipFill>
        <p:spPr>
          <a:xfrm>
            <a:off x="7542839" y="4725144"/>
            <a:ext cx="1789437" cy="2232248"/>
          </a:xfrm>
          <a:prstGeom prst="rect">
            <a:avLst/>
          </a:prstGeom>
        </p:spPr>
      </p:pic>
      <p:sp>
        <p:nvSpPr>
          <p:cNvPr id="19" name="Rectangle 18"/>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41985"/>
                                        </p:tgtEl>
                                        <p:attrNameLst>
                                          <p:attrName>style.visibility</p:attrName>
                                        </p:attrNameLst>
                                      </p:cBhvr>
                                      <p:to>
                                        <p:strVal val="visible"/>
                                      </p:to>
                                    </p:set>
                                    <p:animEffect transition="in" filter="fade">
                                      <p:cBhvr>
                                        <p:cTn id="36" dur="1000"/>
                                        <p:tgtEl>
                                          <p:spTgt spid="41985"/>
                                        </p:tgtEl>
                                      </p:cBhvr>
                                    </p:animEffect>
                                    <p:anim calcmode="lin" valueType="num">
                                      <p:cBhvr>
                                        <p:cTn id="37" dur="1000" fill="hold"/>
                                        <p:tgtEl>
                                          <p:spTgt spid="41985"/>
                                        </p:tgtEl>
                                        <p:attrNameLst>
                                          <p:attrName>ppt_x</p:attrName>
                                        </p:attrNameLst>
                                      </p:cBhvr>
                                      <p:tavLst>
                                        <p:tav tm="0">
                                          <p:val>
                                            <p:strVal val="#ppt_x"/>
                                          </p:val>
                                        </p:tav>
                                        <p:tav tm="100000">
                                          <p:val>
                                            <p:strVal val="#ppt_x"/>
                                          </p:val>
                                        </p:tav>
                                      </p:tavLst>
                                    </p:anim>
                                    <p:anim calcmode="lin" valueType="num">
                                      <p:cBhvr>
                                        <p:cTn id="38" dur="1000" fill="hold"/>
                                        <p:tgtEl>
                                          <p:spTgt spid="41985"/>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grpId="0" nodeType="afterEffect">
                                  <p:stCondLst>
                                    <p:cond delay="0"/>
                                  </p:stCondLst>
                                  <p:childTnLst>
                                    <p:set>
                                      <p:cBhvr>
                                        <p:cTn id="41" dur="1" fill="hold">
                                          <p:stCondLst>
                                            <p:cond delay="0"/>
                                          </p:stCondLst>
                                        </p:cTn>
                                        <p:tgtEl>
                                          <p:spTgt spid="41986"/>
                                        </p:tgtEl>
                                        <p:attrNameLst>
                                          <p:attrName>style.visibility</p:attrName>
                                        </p:attrNameLst>
                                      </p:cBhvr>
                                      <p:to>
                                        <p:strVal val="visible"/>
                                      </p:to>
                                    </p:set>
                                    <p:animEffect transition="in" filter="fade">
                                      <p:cBhvr>
                                        <p:cTn id="42" dur="1000"/>
                                        <p:tgtEl>
                                          <p:spTgt spid="41986"/>
                                        </p:tgtEl>
                                      </p:cBhvr>
                                    </p:animEffect>
                                    <p:anim calcmode="lin" valueType="num">
                                      <p:cBhvr>
                                        <p:cTn id="43" dur="1000" fill="hold"/>
                                        <p:tgtEl>
                                          <p:spTgt spid="41986"/>
                                        </p:tgtEl>
                                        <p:attrNameLst>
                                          <p:attrName>ppt_x</p:attrName>
                                        </p:attrNameLst>
                                      </p:cBhvr>
                                      <p:tavLst>
                                        <p:tav tm="0">
                                          <p:val>
                                            <p:strVal val="#ppt_x"/>
                                          </p:val>
                                        </p:tav>
                                        <p:tav tm="100000">
                                          <p:val>
                                            <p:strVal val="#ppt_x"/>
                                          </p:val>
                                        </p:tav>
                                      </p:tavLst>
                                    </p:anim>
                                    <p:anim calcmode="lin" valueType="num">
                                      <p:cBhvr>
                                        <p:cTn id="44" dur="1000" fill="hold"/>
                                        <p:tgtEl>
                                          <p:spTgt spid="41986"/>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41987"/>
                                        </p:tgtEl>
                                        <p:attrNameLst>
                                          <p:attrName>style.visibility</p:attrName>
                                        </p:attrNameLst>
                                      </p:cBhvr>
                                      <p:to>
                                        <p:strVal val="visible"/>
                                      </p:to>
                                    </p:set>
                                    <p:animEffect transition="in" filter="fade">
                                      <p:cBhvr>
                                        <p:cTn id="48" dur="2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3" grpId="0"/>
      <p:bldP spid="14" grpId="0"/>
      <p:bldP spid="16" grpId="0"/>
      <p:bldP spid="41985" grpId="0"/>
      <p:bldP spid="41986" grpId="0"/>
      <p:bldP spid="419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236482"/>
            <a:ext cx="9014088" cy="6511173"/>
          </a:xfrm>
          <a:prstGeom prst="rect">
            <a:avLst/>
          </a:prstGeom>
        </p:spPr>
      </p:pic>
      <p:sp>
        <p:nvSpPr>
          <p:cNvPr id="7" name="Rectangle 4"/>
          <p:cNvSpPr>
            <a:spLocks noGrp="1" noChangeArrowheads="1"/>
          </p:cNvSpPr>
          <p:nvPr>
            <p:ph type="title"/>
          </p:nvPr>
        </p:nvSpPr>
        <p:spPr>
          <a:xfrm rot="19964798">
            <a:off x="458868" y="934476"/>
            <a:ext cx="3139141" cy="704850"/>
          </a:xfrm>
          <a:noFill/>
          <a:ln/>
        </p:spPr>
        <p:txBody>
          <a:bodyPr/>
          <a:lstStyle/>
          <a:p>
            <a:pPr algn="ctr" rtl="1"/>
            <a:r>
              <a:rPr lang="ar-SA" sz="2600" dirty="0" smtClean="0">
                <a:effectLst>
                  <a:outerShdw blurRad="38100" dist="38100" dir="2700000" algn="tl">
                    <a:srgbClr val="000000">
                      <a:alpha val="43137"/>
                    </a:srgbClr>
                  </a:outerShdw>
                </a:effectLst>
              </a:rPr>
              <a:t>الممارسات المقيدة للمنافسة </a:t>
            </a:r>
            <a:endParaRPr lang="fr-FR" sz="2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ectangle 14"/>
          <p:cNvSpPr/>
          <p:nvPr/>
        </p:nvSpPr>
        <p:spPr>
          <a:xfrm>
            <a:off x="2897807" y="1178299"/>
            <a:ext cx="4615367" cy="584775"/>
          </a:xfrm>
          <a:prstGeom prst="rect">
            <a:avLst/>
          </a:prstGeom>
        </p:spPr>
        <p:txBody>
          <a:bodyPr wrap="none">
            <a:spAutoFit/>
          </a:bodyPr>
          <a:lstStyle/>
          <a:p>
            <a:r>
              <a:rPr lang="ar-SA" sz="3200" b="1" dirty="0" smtClean="0">
                <a:solidFill>
                  <a:srgbClr val="3D5C00"/>
                </a:solidFill>
                <a:latin typeface="Titr" pitchFamily="2" charset="-78"/>
                <a:cs typeface="Titr" pitchFamily="2" charset="-78"/>
              </a:rPr>
              <a:t>التعسف في البيع بأسعار مخفضة</a:t>
            </a:r>
            <a:endParaRPr lang="fr-FR" sz="3000" dirty="0">
              <a:solidFill>
                <a:srgbClr val="3D5C00"/>
              </a:solidFill>
              <a:latin typeface="Titr" pitchFamily="2" charset="-78"/>
              <a:cs typeface="Titr" pitchFamily="2" charset="-78"/>
            </a:endParaRPr>
          </a:p>
        </p:txBody>
      </p:sp>
      <p:sp>
        <p:nvSpPr>
          <p:cNvPr id="17" name="Rectangle 16"/>
          <p:cNvSpPr/>
          <p:nvPr/>
        </p:nvSpPr>
        <p:spPr>
          <a:xfrm>
            <a:off x="1597819" y="1766867"/>
            <a:ext cx="6337738" cy="3970318"/>
          </a:xfrm>
          <a:prstGeom prst="rect">
            <a:avLst/>
          </a:prstGeom>
        </p:spPr>
        <p:txBody>
          <a:bodyPr wrap="square">
            <a:spAutoFit/>
          </a:bodyPr>
          <a:lstStyle/>
          <a:p>
            <a:pPr algn="just" rtl="1"/>
            <a:r>
              <a:rPr lang="fr-FR" sz="3600" b="1" dirty="0" smtClean="0">
                <a:solidFill>
                  <a:srgbClr val="111111"/>
                </a:solidFill>
                <a:latin typeface="Titr" pitchFamily="2" charset="-78"/>
                <a:cs typeface="Titr" pitchFamily="2" charset="-78"/>
              </a:rPr>
              <a:t>	</a:t>
            </a:r>
            <a:r>
              <a:rPr lang="ar-SA" sz="3600" dirty="0" smtClean="0">
                <a:solidFill>
                  <a:srgbClr val="111111"/>
                </a:solidFill>
                <a:latin typeface="Titr" pitchFamily="2" charset="-78"/>
                <a:cs typeface="Titr" pitchFamily="2" charset="-78"/>
              </a:rPr>
              <a:t>و هو عرض الأسعار أو ممارسة أسعار بيع مخفضة بشكل تعسفي للمستهلكين مقارنة بأسعار تكلفة الإنتاج</a:t>
            </a:r>
            <a:r>
              <a:rPr lang="ar-DZ" sz="3600" dirty="0" smtClean="0">
                <a:solidFill>
                  <a:srgbClr val="111111"/>
                </a:solidFill>
                <a:latin typeface="Titr" pitchFamily="2" charset="-78"/>
                <a:cs typeface="Titr" pitchFamily="2" charset="-78"/>
              </a:rPr>
              <a:t>    </a:t>
            </a:r>
            <a:r>
              <a:rPr lang="ar-SA" sz="3600" dirty="0" smtClean="0">
                <a:solidFill>
                  <a:srgbClr val="111111"/>
                </a:solidFill>
                <a:latin typeface="Titr" pitchFamily="2" charset="-78"/>
                <a:cs typeface="Titr" pitchFamily="2" charset="-78"/>
              </a:rPr>
              <a:t> أو الشراء، لا لسبب الإفلاس </a:t>
            </a:r>
            <a:r>
              <a:rPr lang="ar-SA" sz="3600" dirty="0" err="1" smtClean="0">
                <a:solidFill>
                  <a:srgbClr val="111111"/>
                </a:solidFill>
                <a:latin typeface="Titr" pitchFamily="2" charset="-78"/>
                <a:cs typeface="Titr" pitchFamily="2" charset="-78"/>
              </a:rPr>
              <a:t>و</a:t>
            </a:r>
            <a:r>
              <a:rPr lang="ar-SA" sz="3600" dirty="0" smtClean="0">
                <a:solidFill>
                  <a:srgbClr val="111111"/>
                </a:solidFill>
                <a:latin typeface="Titr" pitchFamily="2" charset="-78"/>
                <a:cs typeface="Titr" pitchFamily="2" charset="-78"/>
              </a:rPr>
              <a:t> لا للتصفية، إنما لهدف إبعاد منافس أو عرقلة أحد منتجاته من الدخول إلى السوق، </a:t>
            </a:r>
            <a:r>
              <a:rPr lang="ar-SA" sz="3600" dirty="0" err="1" smtClean="0">
                <a:solidFill>
                  <a:srgbClr val="111111"/>
                </a:solidFill>
                <a:latin typeface="Titr" pitchFamily="2" charset="-78"/>
                <a:cs typeface="Titr" pitchFamily="2" charset="-78"/>
              </a:rPr>
              <a:t>و</a:t>
            </a:r>
            <a:r>
              <a:rPr lang="ar-SA" sz="3600" dirty="0" smtClean="0">
                <a:solidFill>
                  <a:srgbClr val="111111"/>
                </a:solidFill>
                <a:latin typeface="Titr" pitchFamily="2" charset="-78"/>
                <a:cs typeface="Titr" pitchFamily="2" charset="-78"/>
              </a:rPr>
              <a:t> تعد وفق المادة 12 من الممارسات المقيدة للمنافسة.</a:t>
            </a:r>
            <a:endParaRPr lang="fr-FR" sz="3600" dirty="0" smtClean="0">
              <a:solidFill>
                <a:srgbClr val="111111"/>
              </a:solidFill>
              <a:latin typeface="Titr" pitchFamily="2" charset="-78"/>
              <a:cs typeface="Titr" pitchFamily="2" charset="-78"/>
            </a:endParaRPr>
          </a:p>
          <a:p>
            <a:pPr algn="just" rtl="1"/>
            <a:endParaRPr lang="fr-FR" sz="3600" b="1" dirty="0">
              <a:solidFill>
                <a:srgbClr val="111111"/>
              </a:solidFill>
              <a:latin typeface="Titr" pitchFamily="2" charset="-78"/>
              <a:cs typeface="Titr" pitchFamily="2" charset="-78"/>
            </a:endParaRPr>
          </a:p>
        </p:txBody>
      </p:sp>
      <p:pic>
        <p:nvPicPr>
          <p:cNvPr id="21" name="Image 20" descr="Sans titre - 3.png"/>
          <p:cNvPicPr>
            <a:picLocks noChangeAspect="1"/>
          </p:cNvPicPr>
          <p:nvPr/>
        </p:nvPicPr>
        <p:blipFill>
          <a:blip r:embed="rId3" cstate="print"/>
          <a:stretch>
            <a:fillRect/>
          </a:stretch>
        </p:blipFill>
        <p:spPr>
          <a:xfrm rot="2973961">
            <a:off x="7313862" y="764033"/>
            <a:ext cx="504000" cy="588148"/>
          </a:xfrm>
          <a:prstGeom prst="rect">
            <a:avLst/>
          </a:prstGeom>
        </p:spPr>
      </p:pic>
      <p:pic>
        <p:nvPicPr>
          <p:cNvPr id="14" name="Image 13" descr="Partie01.png"/>
          <p:cNvPicPr>
            <a:picLocks noChangeAspect="1"/>
          </p:cNvPicPr>
          <p:nvPr/>
        </p:nvPicPr>
        <p:blipFill>
          <a:blip r:embed="rId4" cstate="print"/>
          <a:stretch>
            <a:fillRect/>
          </a:stretch>
        </p:blipFill>
        <p:spPr>
          <a:xfrm>
            <a:off x="7542839" y="4725144"/>
            <a:ext cx="1789437" cy="2232248"/>
          </a:xfrm>
          <a:prstGeom prst="rect">
            <a:avLst/>
          </a:prstGeom>
        </p:spPr>
      </p:pic>
      <p:sp>
        <p:nvSpPr>
          <p:cNvPr id="16" name="Rectangle 15"/>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Sans titre - 9988.png"/>
          <p:cNvPicPr>
            <a:picLocks noChangeAspect="1"/>
          </p:cNvPicPr>
          <p:nvPr/>
        </p:nvPicPr>
        <p:blipFill>
          <a:blip r:embed="rId2"/>
          <a:stretch>
            <a:fillRect/>
          </a:stretch>
        </p:blipFill>
        <p:spPr>
          <a:xfrm>
            <a:off x="0" y="1268085"/>
            <a:ext cx="9144000" cy="4353334"/>
          </a:xfrm>
          <a:prstGeom prst="rect">
            <a:avLst/>
          </a:prstGeom>
        </p:spPr>
      </p:pic>
      <p:sp>
        <p:nvSpPr>
          <p:cNvPr id="11" name="Rectangle 10"/>
          <p:cNvSpPr/>
          <p:nvPr/>
        </p:nvSpPr>
        <p:spPr>
          <a:xfrm>
            <a:off x="1331276" y="2455284"/>
            <a:ext cx="6535710" cy="2554545"/>
          </a:xfrm>
          <a:prstGeom prst="rect">
            <a:avLst/>
          </a:prstGeom>
        </p:spPr>
        <p:txBody>
          <a:bodyPr wrap="square">
            <a:spAutoFit/>
          </a:bodyPr>
          <a:lstStyle/>
          <a:p>
            <a:r>
              <a:rPr lang="ar-SA" sz="8000" b="1" dirty="0" err="1" smtClean="0">
                <a:latin typeface="Titr" pitchFamily="2" charset="-78"/>
                <a:cs typeface="Titr" pitchFamily="2" charset="-78"/>
              </a:rPr>
              <a:t>التجميعـــات</a:t>
            </a:r>
            <a:r>
              <a:rPr lang="ar-SA" sz="8000" b="1" dirty="0" smtClean="0">
                <a:latin typeface="Titr" pitchFamily="2" charset="-78"/>
                <a:cs typeface="Titr" pitchFamily="2" charset="-78"/>
              </a:rPr>
              <a:t> </a:t>
            </a:r>
            <a:r>
              <a:rPr lang="ar-SA" sz="8000" b="1" dirty="0" err="1" smtClean="0">
                <a:latin typeface="Titr" pitchFamily="2" charset="-78"/>
                <a:cs typeface="Titr" pitchFamily="2" charset="-78"/>
              </a:rPr>
              <a:t>الإقتصادية</a:t>
            </a:r>
            <a:endParaRPr lang="fr-FR" sz="8000" dirty="0">
              <a:latin typeface="Titr" pitchFamily="2" charset="-78"/>
              <a:cs typeface="Titr" pitchFamily="2" charset="-78"/>
            </a:endParaRPr>
          </a:p>
        </p:txBody>
      </p:sp>
      <p:pic>
        <p:nvPicPr>
          <p:cNvPr id="6" name="Image 5" descr="Partie01.png"/>
          <p:cNvPicPr>
            <a:picLocks noChangeAspect="1"/>
          </p:cNvPicPr>
          <p:nvPr/>
        </p:nvPicPr>
        <p:blipFill>
          <a:blip r:embed="rId3" cstate="print"/>
          <a:stretch>
            <a:fillRect/>
          </a:stretch>
        </p:blipFill>
        <p:spPr>
          <a:xfrm>
            <a:off x="7542839" y="4725144"/>
            <a:ext cx="1789437" cy="2232248"/>
          </a:xfrm>
          <a:prstGeom prst="rect">
            <a:avLst/>
          </a:prstGeom>
        </p:spPr>
      </p:pic>
      <p:sp>
        <p:nvSpPr>
          <p:cNvPr id="9" name="Rectangle 8"/>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236482"/>
            <a:ext cx="9014088" cy="6511173"/>
          </a:xfrm>
          <a:prstGeom prst="rect">
            <a:avLst/>
          </a:prstGeom>
        </p:spPr>
      </p:pic>
      <p:sp>
        <p:nvSpPr>
          <p:cNvPr id="7" name="Rectangle 4"/>
          <p:cNvSpPr>
            <a:spLocks noGrp="1" noChangeArrowheads="1"/>
          </p:cNvSpPr>
          <p:nvPr>
            <p:ph type="title"/>
          </p:nvPr>
        </p:nvSpPr>
        <p:spPr>
          <a:xfrm rot="19964798">
            <a:off x="458868" y="934476"/>
            <a:ext cx="3139141" cy="704850"/>
          </a:xfrm>
          <a:noFill/>
          <a:ln/>
        </p:spPr>
        <p:txBody>
          <a:bodyPr/>
          <a:lstStyle/>
          <a:p>
            <a:r>
              <a:rPr lang="ar-SA" sz="2800" dirty="0" err="1" smtClean="0">
                <a:latin typeface="Titr" pitchFamily="2" charset="-78"/>
                <a:cs typeface="Titr" pitchFamily="2" charset="-78"/>
              </a:rPr>
              <a:t>التجميعـات</a:t>
            </a:r>
            <a:r>
              <a:rPr lang="ar-SA" sz="2800" dirty="0" smtClean="0">
                <a:latin typeface="Titr" pitchFamily="2" charset="-78"/>
                <a:cs typeface="Titr" pitchFamily="2" charset="-78"/>
              </a:rPr>
              <a:t> </a:t>
            </a:r>
            <a:r>
              <a:rPr lang="ar-SA" sz="2800" dirty="0" err="1" smtClean="0">
                <a:latin typeface="Titr" pitchFamily="2" charset="-78"/>
                <a:cs typeface="Titr" pitchFamily="2" charset="-78"/>
              </a:rPr>
              <a:t>الإقتصادية</a:t>
            </a:r>
            <a:endParaRPr lang="fr-FR" sz="2800" dirty="0">
              <a:latin typeface="Titr" pitchFamily="2" charset="-78"/>
              <a:cs typeface="Titr" pitchFamily="2" charset="-78"/>
            </a:endParaRPr>
          </a:p>
        </p:txBody>
      </p:sp>
      <p:sp>
        <p:nvSpPr>
          <p:cNvPr id="15" name="Rectangle 14"/>
          <p:cNvSpPr/>
          <p:nvPr/>
        </p:nvSpPr>
        <p:spPr>
          <a:xfrm>
            <a:off x="3418085" y="1083703"/>
            <a:ext cx="3722493" cy="553998"/>
          </a:xfrm>
          <a:prstGeom prst="rect">
            <a:avLst/>
          </a:prstGeom>
        </p:spPr>
        <p:txBody>
          <a:bodyPr wrap="none">
            <a:spAutoFit/>
          </a:bodyPr>
          <a:lstStyle/>
          <a:p>
            <a:r>
              <a:rPr lang="ar-SA" sz="3000" b="1" dirty="0" err="1" smtClean="0">
                <a:solidFill>
                  <a:srgbClr val="213200"/>
                </a:solidFill>
                <a:latin typeface="Titr" pitchFamily="2" charset="-78"/>
                <a:cs typeface="Titr" pitchFamily="2" charset="-78"/>
              </a:rPr>
              <a:t>التجميعـــات</a:t>
            </a:r>
            <a:r>
              <a:rPr lang="ar-SA" sz="3000" b="1" dirty="0" smtClean="0">
                <a:solidFill>
                  <a:srgbClr val="213200"/>
                </a:solidFill>
                <a:latin typeface="Titr" pitchFamily="2" charset="-78"/>
                <a:cs typeface="Titr" pitchFamily="2" charset="-78"/>
              </a:rPr>
              <a:t> </a:t>
            </a:r>
            <a:r>
              <a:rPr lang="ar-SA" sz="3000" b="1" dirty="0" err="1" smtClean="0">
                <a:solidFill>
                  <a:srgbClr val="213200"/>
                </a:solidFill>
                <a:latin typeface="Titr" pitchFamily="2" charset="-78"/>
                <a:cs typeface="Titr" pitchFamily="2" charset="-78"/>
              </a:rPr>
              <a:t>الإقتصادية</a:t>
            </a:r>
            <a:endParaRPr lang="fr-FR" sz="3000" dirty="0">
              <a:solidFill>
                <a:srgbClr val="213200"/>
              </a:solidFill>
              <a:latin typeface="Titr" pitchFamily="2" charset="-78"/>
              <a:cs typeface="Titr" pitchFamily="2" charset="-78"/>
            </a:endParaRPr>
          </a:p>
        </p:txBody>
      </p:sp>
      <p:pic>
        <p:nvPicPr>
          <p:cNvPr id="21" name="Image 20" descr="Sans titre - 3.png"/>
          <p:cNvPicPr>
            <a:picLocks noChangeAspect="1"/>
          </p:cNvPicPr>
          <p:nvPr/>
        </p:nvPicPr>
        <p:blipFill>
          <a:blip r:embed="rId3" cstate="print"/>
          <a:stretch>
            <a:fillRect/>
          </a:stretch>
        </p:blipFill>
        <p:spPr>
          <a:xfrm rot="2973961">
            <a:off x="7108904" y="764033"/>
            <a:ext cx="504000" cy="588148"/>
          </a:xfrm>
          <a:prstGeom prst="rect">
            <a:avLst/>
          </a:prstGeom>
        </p:spPr>
      </p:pic>
      <p:sp>
        <p:nvSpPr>
          <p:cNvPr id="41987" name="Rectangle 3"/>
          <p:cNvSpPr>
            <a:spLocks noChangeArrowheads="1"/>
          </p:cNvSpPr>
          <p:nvPr/>
        </p:nvSpPr>
        <p:spPr bwMode="auto">
          <a:xfrm>
            <a:off x="1545014" y="1765719"/>
            <a:ext cx="6463862"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a:r>
              <a:rPr lang="ar-DZ" sz="2400" b="1" dirty="0" smtClean="0">
                <a:solidFill>
                  <a:srgbClr val="111111"/>
                </a:solidFill>
                <a:latin typeface="Titr" pitchFamily="2" charset="-78"/>
                <a:cs typeface="Titr" pitchFamily="2" charset="-78"/>
              </a:rPr>
              <a:t>	</a:t>
            </a:r>
            <a:r>
              <a:rPr lang="ar-SA" sz="2200" b="1" dirty="0" smtClean="0">
                <a:solidFill>
                  <a:srgbClr val="111111"/>
                </a:solidFill>
                <a:latin typeface="Titr" pitchFamily="2" charset="-78"/>
                <a:cs typeface="Titr" pitchFamily="2" charset="-78"/>
              </a:rPr>
              <a:t>في الحقيقة أي مشروع  تجميع اقتصادي  تنتهجه المؤسسات هو امتداد واستكمال لسياسة الهيمنة على السوق</a:t>
            </a:r>
            <a:r>
              <a:rPr lang="ar-DZ" sz="2200" b="1" dirty="0" smtClean="0">
                <a:solidFill>
                  <a:srgbClr val="111111"/>
                </a:solidFill>
                <a:latin typeface="Titr" pitchFamily="2" charset="-78"/>
                <a:cs typeface="Titr" pitchFamily="2" charset="-78"/>
              </a:rPr>
              <a:t>.</a:t>
            </a:r>
            <a:r>
              <a:rPr lang="ar-SA" sz="2200" b="1" dirty="0" smtClean="0">
                <a:solidFill>
                  <a:srgbClr val="111111"/>
                </a:solidFill>
                <a:latin typeface="Titr" pitchFamily="2" charset="-78"/>
                <a:cs typeface="Titr" pitchFamily="2" charset="-78"/>
              </a:rPr>
              <a:t> واعتبارا لذلك فإن المشرع  يفرض مراقبة كل التصرفات التــي من شأنها المساس بالمنافسة </a:t>
            </a:r>
            <a:r>
              <a:rPr lang="ar-SA" sz="2200" b="1" dirty="0" err="1" smtClean="0">
                <a:solidFill>
                  <a:srgbClr val="111111"/>
                </a:solidFill>
                <a:latin typeface="Titr" pitchFamily="2" charset="-78"/>
                <a:cs typeface="Titr" pitchFamily="2" charset="-78"/>
              </a:rPr>
              <a:t>و</a:t>
            </a:r>
            <a:r>
              <a:rPr lang="ar-SA" sz="2200" b="1" dirty="0" smtClean="0">
                <a:solidFill>
                  <a:srgbClr val="111111"/>
                </a:solidFill>
                <a:latin typeface="Titr" pitchFamily="2" charset="-78"/>
                <a:cs typeface="Titr" pitchFamily="2" charset="-78"/>
              </a:rPr>
              <a:t> تقيد السوق.</a:t>
            </a:r>
            <a:endParaRPr kumimoji="0" lang="ar-SA" sz="2200" b="1" i="0" u="none" strike="noStrike" cap="none" normalizeH="0" baseline="0" dirty="0" smtClean="0">
              <a:ln>
                <a:noFill/>
              </a:ln>
              <a:solidFill>
                <a:srgbClr val="111111"/>
              </a:solidFill>
              <a:latin typeface="Titr" pitchFamily="2" charset="-78"/>
              <a:cs typeface="Titr" pitchFamily="2" charset="-78"/>
            </a:endParaRPr>
          </a:p>
        </p:txBody>
      </p:sp>
      <p:pic>
        <p:nvPicPr>
          <p:cNvPr id="19" name="Image 18" descr="Partie01.png"/>
          <p:cNvPicPr>
            <a:picLocks noChangeAspect="1"/>
          </p:cNvPicPr>
          <p:nvPr/>
        </p:nvPicPr>
        <p:blipFill>
          <a:blip r:embed="rId4" cstate="print"/>
          <a:stretch>
            <a:fillRect/>
          </a:stretch>
        </p:blipFill>
        <p:spPr>
          <a:xfrm>
            <a:off x="7542839" y="4725144"/>
            <a:ext cx="1789437" cy="2232248"/>
          </a:xfrm>
          <a:prstGeom prst="rect">
            <a:avLst/>
          </a:prstGeom>
        </p:spPr>
      </p:pic>
      <p:sp>
        <p:nvSpPr>
          <p:cNvPr id="22" name="Rectangle 21"/>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cxnSp>
        <p:nvCxnSpPr>
          <p:cNvPr id="23" name="Connecteur droit 22"/>
          <p:cNvCxnSpPr/>
          <p:nvPr/>
        </p:nvCxnSpPr>
        <p:spPr>
          <a:xfrm>
            <a:off x="2352657" y="3065341"/>
            <a:ext cx="4680000" cy="1588"/>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592317" y="3163082"/>
            <a:ext cx="6605752" cy="830997"/>
          </a:xfrm>
          <a:prstGeom prst="rect">
            <a:avLst/>
          </a:prstGeom>
        </p:spPr>
        <p:txBody>
          <a:bodyPr wrap="square">
            <a:spAutoFit/>
          </a:bodyPr>
          <a:lstStyle/>
          <a:p>
            <a:pPr algn="just" rtl="1"/>
            <a:r>
              <a:rPr lang="ar-DZ" sz="2400" b="1" dirty="0" smtClean="0">
                <a:solidFill>
                  <a:srgbClr val="111111"/>
                </a:solidFill>
                <a:latin typeface="Titr" pitchFamily="2" charset="-78"/>
                <a:cs typeface="Titr" pitchFamily="2" charset="-78"/>
              </a:rPr>
              <a:t>	</a:t>
            </a:r>
            <a:r>
              <a:rPr lang="ar-SA" sz="2200" b="1" dirty="0" smtClean="0">
                <a:solidFill>
                  <a:srgbClr val="111111"/>
                </a:solidFill>
                <a:latin typeface="Titr" pitchFamily="2" charset="-78"/>
                <a:cs typeface="Titr" pitchFamily="2" charset="-78"/>
              </a:rPr>
              <a:t>المشرع الجزائري لم يتولى تعريف </a:t>
            </a:r>
            <a:r>
              <a:rPr lang="ar-SA" sz="2200" b="1" dirty="0" err="1" smtClean="0">
                <a:solidFill>
                  <a:srgbClr val="111111"/>
                </a:solidFill>
                <a:latin typeface="Titr" pitchFamily="2" charset="-78"/>
                <a:cs typeface="Titr" pitchFamily="2" charset="-78"/>
              </a:rPr>
              <a:t>التجميعات</a:t>
            </a:r>
            <a:r>
              <a:rPr lang="ar-SA" sz="2200" b="1" dirty="0" smtClean="0">
                <a:solidFill>
                  <a:srgbClr val="111111"/>
                </a:solidFill>
                <a:latin typeface="Titr" pitchFamily="2" charset="-78"/>
                <a:cs typeface="Titr" pitchFamily="2" charset="-78"/>
              </a:rPr>
              <a:t>، وإنما اكتفى بذكر الشكل المتطلب في  التجميع، بحيث قد يكون</a:t>
            </a:r>
            <a:r>
              <a:rPr lang="ar-DZ" sz="2200" b="1" dirty="0" smtClean="0">
                <a:solidFill>
                  <a:srgbClr val="111111"/>
                </a:solidFill>
                <a:latin typeface="Titr" pitchFamily="2" charset="-78"/>
                <a:cs typeface="Titr" pitchFamily="2" charset="-78"/>
              </a:rPr>
              <a:t> </a:t>
            </a:r>
            <a:r>
              <a:rPr lang="ar-SA" sz="2200" b="1" dirty="0" smtClean="0">
                <a:solidFill>
                  <a:srgbClr val="111111"/>
                </a:solidFill>
                <a:latin typeface="Titr" pitchFamily="2" charset="-78"/>
                <a:cs typeface="Titr" pitchFamily="2" charset="-78"/>
              </a:rPr>
              <a:t>:</a:t>
            </a:r>
            <a:endParaRPr lang="fr-FR" sz="2200" b="1" dirty="0">
              <a:solidFill>
                <a:srgbClr val="111111"/>
              </a:solidFill>
              <a:latin typeface="Titr" pitchFamily="2" charset="-78"/>
              <a:cs typeface="Titr" pitchFamily="2" charset="-78"/>
            </a:endParaRPr>
          </a:p>
        </p:txBody>
      </p:sp>
      <p:sp>
        <p:nvSpPr>
          <p:cNvPr id="25" name="Rectangle 24"/>
          <p:cNvSpPr/>
          <p:nvPr/>
        </p:nvSpPr>
        <p:spPr>
          <a:xfrm>
            <a:off x="2412477" y="4063376"/>
            <a:ext cx="4834978" cy="400110"/>
          </a:xfrm>
          <a:prstGeom prst="rect">
            <a:avLst/>
          </a:prstGeom>
        </p:spPr>
        <p:txBody>
          <a:bodyPr wrap="none">
            <a:spAutoFit/>
          </a:bodyPr>
          <a:lstStyle/>
          <a:p>
            <a:r>
              <a:rPr lang="ar-SA" sz="2000" b="1" dirty="0" smtClean="0">
                <a:solidFill>
                  <a:srgbClr val="C00000"/>
                </a:solidFill>
                <a:latin typeface="Titr" pitchFamily="2" charset="-78"/>
                <a:cs typeface="Titr" pitchFamily="2" charset="-78"/>
              </a:rPr>
              <a:t>إما عن اندماج مؤسستان أو أكثر كانت مستقلة من قبل</a:t>
            </a:r>
            <a:r>
              <a:rPr lang="ar-DZ" sz="2000" b="1" dirty="0" smtClean="0">
                <a:solidFill>
                  <a:srgbClr val="C00000"/>
                </a:solidFill>
                <a:latin typeface="Titr" pitchFamily="2" charset="-78"/>
                <a:cs typeface="Titr" pitchFamily="2" charset="-78"/>
              </a:rPr>
              <a:t>.</a:t>
            </a:r>
            <a:endParaRPr lang="fr-FR" sz="2000" b="1" dirty="0">
              <a:solidFill>
                <a:srgbClr val="C00000"/>
              </a:solidFill>
              <a:latin typeface="Titr" pitchFamily="2" charset="-78"/>
              <a:cs typeface="Titr" pitchFamily="2" charset="-78"/>
            </a:endParaRPr>
          </a:p>
        </p:txBody>
      </p:sp>
      <p:sp>
        <p:nvSpPr>
          <p:cNvPr id="26" name="Rectangle 25"/>
          <p:cNvSpPr/>
          <p:nvPr/>
        </p:nvSpPr>
        <p:spPr>
          <a:xfrm>
            <a:off x="1797269" y="4481196"/>
            <a:ext cx="6353503" cy="1323439"/>
          </a:xfrm>
          <a:prstGeom prst="rect">
            <a:avLst/>
          </a:prstGeom>
        </p:spPr>
        <p:txBody>
          <a:bodyPr wrap="square">
            <a:spAutoFit/>
          </a:bodyPr>
          <a:lstStyle/>
          <a:p>
            <a:pPr algn="just" rtl="1"/>
            <a:r>
              <a:rPr lang="ar-SA" sz="2000" b="1" spc="-100" dirty="0" smtClean="0">
                <a:solidFill>
                  <a:srgbClr val="3D5C00"/>
                </a:solidFill>
                <a:latin typeface="Titr" pitchFamily="2" charset="-78"/>
                <a:cs typeface="Titr" pitchFamily="2" charset="-78"/>
              </a:rPr>
              <a:t>و إما عن طريق التحكم في مراقبة مؤسسة أو عدة مؤسسات جراء إبرام عقد  مهما كان شكله،  كشراء أسهم في رأس المال ، تحويل الملكية لكل أو جــزء من أصول المؤسسة بحيث تمكن العون الإقتصادي  من ممارسة النفـوذ الأكيـــد عليها والذي من شأنه المساس بالمنافسة وتعزيز وضعية الهيمنة على السوق</a:t>
            </a:r>
            <a:r>
              <a:rPr lang="fr-FR" sz="2000" b="1" spc="-100" dirty="0" smtClean="0">
                <a:solidFill>
                  <a:srgbClr val="3D5C00"/>
                </a:solidFill>
                <a:latin typeface="Titr" pitchFamily="2" charset="-78"/>
                <a:cs typeface="Titr" pitchFamily="2" charset="-78"/>
              </a:rPr>
              <a:t>.</a:t>
            </a:r>
            <a:endParaRPr lang="fr-FR" sz="2000" b="1" spc="-100" dirty="0">
              <a:solidFill>
                <a:srgbClr val="3D5C00"/>
              </a:solidFill>
              <a:latin typeface="Titr" pitchFamily="2" charset="-78"/>
              <a:cs typeface="Titr" pitchFamily="2" charset="-78"/>
            </a:endParaRPr>
          </a:p>
        </p:txBody>
      </p:sp>
      <p:sp>
        <p:nvSpPr>
          <p:cNvPr id="27" name="Rectangle 26"/>
          <p:cNvSpPr/>
          <p:nvPr/>
        </p:nvSpPr>
        <p:spPr>
          <a:xfrm>
            <a:off x="2125836" y="5825004"/>
            <a:ext cx="5410455" cy="400110"/>
          </a:xfrm>
          <a:prstGeom prst="rect">
            <a:avLst/>
          </a:prstGeom>
        </p:spPr>
        <p:txBody>
          <a:bodyPr wrap="none">
            <a:spAutoFit/>
          </a:bodyPr>
          <a:lstStyle/>
          <a:p>
            <a:r>
              <a:rPr lang="ar-SA" sz="2000" b="1" dirty="0" smtClean="0">
                <a:solidFill>
                  <a:srgbClr val="C00000"/>
                </a:solidFill>
                <a:latin typeface="Titr" pitchFamily="2" charset="-78"/>
                <a:cs typeface="Titr" pitchFamily="2" charset="-78"/>
              </a:rPr>
              <a:t>و إما بإنشاء مؤسسة مستقلة بذاتها </a:t>
            </a:r>
            <a:r>
              <a:rPr lang="ar-SA" sz="2000" b="1" dirty="0" err="1" smtClean="0">
                <a:solidFill>
                  <a:srgbClr val="C00000"/>
                </a:solidFill>
                <a:latin typeface="Titr" pitchFamily="2" charset="-78"/>
                <a:cs typeface="Titr" pitchFamily="2" charset="-78"/>
              </a:rPr>
              <a:t>بإشتراك</a:t>
            </a:r>
            <a:r>
              <a:rPr lang="ar-SA" sz="2000" b="1" dirty="0" smtClean="0">
                <a:solidFill>
                  <a:srgbClr val="C00000"/>
                </a:solidFill>
                <a:latin typeface="Titr" pitchFamily="2" charset="-78"/>
                <a:cs typeface="Titr" pitchFamily="2" charset="-78"/>
              </a:rPr>
              <a:t> مؤسستين أو أكثر.</a:t>
            </a:r>
            <a:endParaRPr lang="fr-FR" sz="2000" b="1" dirty="0">
              <a:solidFill>
                <a:srgbClr val="C00000"/>
              </a:solidFill>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fade">
                                      <p:cBhvr>
                                        <p:cTn id="12" dur="1000"/>
                                        <p:tgtEl>
                                          <p:spTgt spid="41987"/>
                                        </p:tgtEl>
                                      </p:cBhvr>
                                    </p:animEffect>
                                    <p:anim calcmode="lin" valueType="num">
                                      <p:cBhvr>
                                        <p:cTn id="13" dur="1000" fill="hold"/>
                                        <p:tgtEl>
                                          <p:spTgt spid="41987"/>
                                        </p:tgtEl>
                                        <p:attrNameLst>
                                          <p:attrName>ppt_x</p:attrName>
                                        </p:attrNameLst>
                                      </p:cBhvr>
                                      <p:tavLst>
                                        <p:tav tm="0">
                                          <p:val>
                                            <p:strVal val="#ppt_x"/>
                                          </p:val>
                                        </p:tav>
                                        <p:tav tm="100000">
                                          <p:val>
                                            <p:strVal val="#ppt_x"/>
                                          </p:val>
                                        </p:tav>
                                      </p:tavLst>
                                    </p:anim>
                                    <p:anim calcmode="lin" valueType="num">
                                      <p:cBhvr>
                                        <p:cTn id="14" dur="1000" fill="hold"/>
                                        <p:tgtEl>
                                          <p:spTgt spid="4198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3000"/>
                                        <p:tgtEl>
                                          <p:spTgt spid="25"/>
                                        </p:tgtEl>
                                      </p:cBhvr>
                                    </p:animEffect>
                                    <p:anim calcmode="lin" valueType="num">
                                      <p:cBhvr>
                                        <p:cTn id="25" dur="3000" fill="hold"/>
                                        <p:tgtEl>
                                          <p:spTgt spid="25"/>
                                        </p:tgtEl>
                                        <p:attrNameLst>
                                          <p:attrName>ppt_x</p:attrName>
                                        </p:attrNameLst>
                                      </p:cBhvr>
                                      <p:tavLst>
                                        <p:tav tm="0">
                                          <p:val>
                                            <p:strVal val="#ppt_x"/>
                                          </p:val>
                                        </p:tav>
                                        <p:tav tm="100000">
                                          <p:val>
                                            <p:strVal val="#ppt_x"/>
                                          </p:val>
                                        </p:tav>
                                      </p:tavLst>
                                    </p:anim>
                                    <p:anim calcmode="lin" valueType="num">
                                      <p:cBhvr>
                                        <p:cTn id="26" dur="30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5500"/>
                            </p:stCondLst>
                            <p:childTnLst>
                              <p:par>
                                <p:cTn id="28" presetID="42"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3000"/>
                                        <p:tgtEl>
                                          <p:spTgt spid="26"/>
                                        </p:tgtEl>
                                      </p:cBhvr>
                                    </p:animEffect>
                                    <p:anim calcmode="lin" valueType="num">
                                      <p:cBhvr>
                                        <p:cTn id="31" dur="3000" fill="hold"/>
                                        <p:tgtEl>
                                          <p:spTgt spid="26"/>
                                        </p:tgtEl>
                                        <p:attrNameLst>
                                          <p:attrName>ppt_x</p:attrName>
                                        </p:attrNameLst>
                                      </p:cBhvr>
                                      <p:tavLst>
                                        <p:tav tm="0">
                                          <p:val>
                                            <p:strVal val="#ppt_x"/>
                                          </p:val>
                                        </p:tav>
                                        <p:tav tm="100000">
                                          <p:val>
                                            <p:strVal val="#ppt_x"/>
                                          </p:val>
                                        </p:tav>
                                      </p:tavLst>
                                    </p:anim>
                                    <p:anim calcmode="lin" valueType="num">
                                      <p:cBhvr>
                                        <p:cTn id="32" dur="3000" fill="hold"/>
                                        <p:tgtEl>
                                          <p:spTgt spid="26"/>
                                        </p:tgtEl>
                                        <p:attrNameLst>
                                          <p:attrName>ppt_y</p:attrName>
                                        </p:attrNameLst>
                                      </p:cBhvr>
                                      <p:tavLst>
                                        <p:tav tm="0">
                                          <p:val>
                                            <p:strVal val="#ppt_y+.1"/>
                                          </p:val>
                                        </p:tav>
                                        <p:tav tm="100000">
                                          <p:val>
                                            <p:strVal val="#ppt_y"/>
                                          </p:val>
                                        </p:tav>
                                      </p:tavLst>
                                    </p:anim>
                                  </p:childTnLst>
                                </p:cTn>
                              </p:par>
                            </p:childTnLst>
                          </p:cTn>
                        </p:par>
                        <p:par>
                          <p:cTn id="33" fill="hold">
                            <p:stCondLst>
                              <p:cond delay="8500"/>
                            </p:stCondLst>
                            <p:childTnLst>
                              <p:par>
                                <p:cTn id="34" presetID="42"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3000"/>
                                        <p:tgtEl>
                                          <p:spTgt spid="27"/>
                                        </p:tgtEl>
                                      </p:cBhvr>
                                    </p:animEffect>
                                    <p:anim calcmode="lin" valueType="num">
                                      <p:cBhvr>
                                        <p:cTn id="37" dur="3000" fill="hold"/>
                                        <p:tgtEl>
                                          <p:spTgt spid="27"/>
                                        </p:tgtEl>
                                        <p:attrNameLst>
                                          <p:attrName>ppt_x</p:attrName>
                                        </p:attrNameLst>
                                      </p:cBhvr>
                                      <p:tavLst>
                                        <p:tav tm="0">
                                          <p:val>
                                            <p:strVal val="#ppt_x"/>
                                          </p:val>
                                        </p:tav>
                                        <p:tav tm="100000">
                                          <p:val>
                                            <p:strVal val="#ppt_x"/>
                                          </p:val>
                                        </p:tav>
                                      </p:tavLst>
                                    </p:anim>
                                    <p:anim calcmode="lin" valueType="num">
                                      <p:cBhvr>
                                        <p:cTn id="38" dur="3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987" grpId="0"/>
      <p:bldP spid="24" grpId="0"/>
      <p:bldP spid="25" grpId="0"/>
      <p:bldP spid="26"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236482"/>
            <a:ext cx="9014088" cy="6511173"/>
          </a:xfrm>
          <a:prstGeom prst="rect">
            <a:avLst/>
          </a:prstGeom>
        </p:spPr>
      </p:pic>
      <p:sp>
        <p:nvSpPr>
          <p:cNvPr id="15" name="Rectangle 14"/>
          <p:cNvSpPr/>
          <p:nvPr/>
        </p:nvSpPr>
        <p:spPr>
          <a:xfrm>
            <a:off x="3418085" y="1083703"/>
            <a:ext cx="3722493" cy="553998"/>
          </a:xfrm>
          <a:prstGeom prst="rect">
            <a:avLst/>
          </a:prstGeom>
        </p:spPr>
        <p:txBody>
          <a:bodyPr wrap="none">
            <a:spAutoFit/>
          </a:bodyPr>
          <a:lstStyle/>
          <a:p>
            <a:r>
              <a:rPr lang="ar-SA" sz="3000" b="1" dirty="0" err="1" smtClean="0">
                <a:solidFill>
                  <a:srgbClr val="213200"/>
                </a:solidFill>
                <a:latin typeface="Titr" pitchFamily="2" charset="-78"/>
                <a:cs typeface="Titr" pitchFamily="2" charset="-78"/>
              </a:rPr>
              <a:t>التجميعـــات</a:t>
            </a:r>
            <a:r>
              <a:rPr lang="ar-SA" sz="3000" b="1" dirty="0" smtClean="0">
                <a:solidFill>
                  <a:srgbClr val="213200"/>
                </a:solidFill>
                <a:latin typeface="Titr" pitchFamily="2" charset="-78"/>
                <a:cs typeface="Titr" pitchFamily="2" charset="-78"/>
              </a:rPr>
              <a:t> </a:t>
            </a:r>
            <a:r>
              <a:rPr lang="ar-SA" sz="3000" b="1" dirty="0" err="1" smtClean="0">
                <a:solidFill>
                  <a:srgbClr val="213200"/>
                </a:solidFill>
                <a:latin typeface="Titr" pitchFamily="2" charset="-78"/>
                <a:cs typeface="Titr" pitchFamily="2" charset="-78"/>
              </a:rPr>
              <a:t>الإقتصادية</a:t>
            </a:r>
            <a:endParaRPr lang="fr-FR" sz="3000" dirty="0">
              <a:solidFill>
                <a:srgbClr val="213200"/>
              </a:solidFill>
              <a:latin typeface="Titr" pitchFamily="2" charset="-78"/>
              <a:cs typeface="Titr" pitchFamily="2" charset="-78"/>
            </a:endParaRPr>
          </a:p>
        </p:txBody>
      </p:sp>
      <p:pic>
        <p:nvPicPr>
          <p:cNvPr id="21" name="Image 20" descr="Sans titre - 3.png"/>
          <p:cNvPicPr>
            <a:picLocks noChangeAspect="1"/>
          </p:cNvPicPr>
          <p:nvPr/>
        </p:nvPicPr>
        <p:blipFill>
          <a:blip r:embed="rId3" cstate="print"/>
          <a:stretch>
            <a:fillRect/>
          </a:stretch>
        </p:blipFill>
        <p:spPr>
          <a:xfrm rot="2973961">
            <a:off x="7108904" y="764033"/>
            <a:ext cx="504000" cy="588148"/>
          </a:xfrm>
          <a:prstGeom prst="rect">
            <a:avLst/>
          </a:prstGeom>
        </p:spPr>
      </p:pic>
      <p:sp>
        <p:nvSpPr>
          <p:cNvPr id="41987" name="Rectangle 3"/>
          <p:cNvSpPr>
            <a:spLocks noChangeArrowheads="1"/>
          </p:cNvSpPr>
          <p:nvPr/>
        </p:nvSpPr>
        <p:spPr bwMode="auto">
          <a:xfrm>
            <a:off x="1545014" y="1765719"/>
            <a:ext cx="6463862" cy="2569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a:r>
              <a:rPr lang="ar-DZ" sz="2300" b="1" spc="-100" dirty="0" smtClean="0">
                <a:solidFill>
                  <a:srgbClr val="111111"/>
                </a:solidFill>
                <a:latin typeface="Titr" pitchFamily="2" charset="-78"/>
                <a:cs typeface="Titr" pitchFamily="2" charset="-78"/>
              </a:rPr>
              <a:t>	</a:t>
            </a:r>
            <a:r>
              <a:rPr lang="ar-SA" sz="2300" b="1" spc="-100" dirty="0" smtClean="0">
                <a:solidFill>
                  <a:srgbClr val="111111"/>
                </a:solidFill>
                <a:latin typeface="Titr" pitchFamily="2" charset="-78"/>
                <a:cs typeface="Titr" pitchFamily="2" charset="-78"/>
              </a:rPr>
              <a:t> وقد أشترط  المشرع الجزائري لترخيص </a:t>
            </a:r>
            <a:r>
              <a:rPr lang="ar-SA" sz="2300" b="1" spc="-100" dirty="0" err="1" smtClean="0">
                <a:solidFill>
                  <a:srgbClr val="111111"/>
                </a:solidFill>
                <a:latin typeface="Titr" pitchFamily="2" charset="-78"/>
                <a:cs typeface="Titr" pitchFamily="2" charset="-78"/>
              </a:rPr>
              <a:t>التجميعات</a:t>
            </a:r>
            <a:r>
              <a:rPr lang="ar-SA" sz="2300" b="1" spc="-100" dirty="0" smtClean="0">
                <a:solidFill>
                  <a:srgbClr val="111111"/>
                </a:solidFill>
                <a:latin typeface="Titr" pitchFamily="2" charset="-78"/>
                <a:cs typeface="Titr" pitchFamily="2" charset="-78"/>
              </a:rPr>
              <a:t> الاقتصادية عدم  تحقيق حــد يفوق 40 %  من حجم المبيعات أو المشتريات المنجزة في السوق المعنية ، ماعدا تلك التي كانت محل ترخيص من مجلس المنافسة </a:t>
            </a:r>
            <a:r>
              <a:rPr lang="ar-SA" sz="2300" b="1" spc="-100" dirty="0" err="1" smtClean="0">
                <a:solidFill>
                  <a:srgbClr val="111111"/>
                </a:solidFill>
                <a:latin typeface="Titr" pitchFamily="2" charset="-78"/>
                <a:cs typeface="Titr" pitchFamily="2" charset="-78"/>
              </a:rPr>
              <a:t>و</a:t>
            </a:r>
            <a:r>
              <a:rPr lang="ar-SA" sz="2300" b="1" spc="-100" dirty="0" smtClean="0">
                <a:solidFill>
                  <a:srgbClr val="111111"/>
                </a:solidFill>
                <a:latin typeface="Titr" pitchFamily="2" charset="-78"/>
                <a:cs typeface="Titr" pitchFamily="2" charset="-78"/>
              </a:rPr>
              <a:t> التي أثبت أصحابها  أنها تؤدي إلى تطوير قــــــدراتها التنافسية أو تساهم في تحسين التشغيل أو من شانها السماح للمؤسسات الصغيرة والمتوسطة بتعزيز وضعيتها التنافسية في السوق.</a:t>
            </a:r>
            <a:endParaRPr kumimoji="0" lang="ar-SA" sz="2300" b="1" i="0" u="none" strike="noStrike" cap="none" spc="-100" normalizeH="0" dirty="0" smtClean="0">
              <a:ln>
                <a:noFill/>
              </a:ln>
              <a:solidFill>
                <a:srgbClr val="111111"/>
              </a:solidFill>
              <a:latin typeface="Titr" pitchFamily="2" charset="-78"/>
              <a:cs typeface="Titr" pitchFamily="2" charset="-78"/>
            </a:endParaRPr>
          </a:p>
        </p:txBody>
      </p:sp>
      <p:pic>
        <p:nvPicPr>
          <p:cNvPr id="19" name="Image 18" descr="Partie01.png"/>
          <p:cNvPicPr>
            <a:picLocks noChangeAspect="1"/>
          </p:cNvPicPr>
          <p:nvPr/>
        </p:nvPicPr>
        <p:blipFill>
          <a:blip r:embed="rId4" cstate="print"/>
          <a:stretch>
            <a:fillRect/>
          </a:stretch>
        </p:blipFill>
        <p:spPr>
          <a:xfrm>
            <a:off x="7542839" y="4725144"/>
            <a:ext cx="1789437" cy="2232248"/>
          </a:xfrm>
          <a:prstGeom prst="rect">
            <a:avLst/>
          </a:prstGeom>
        </p:spPr>
      </p:pic>
      <p:sp>
        <p:nvSpPr>
          <p:cNvPr id="22" name="Rectangle 21"/>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cxnSp>
        <p:nvCxnSpPr>
          <p:cNvPr id="23" name="Connecteur droit 22"/>
          <p:cNvCxnSpPr/>
          <p:nvPr/>
        </p:nvCxnSpPr>
        <p:spPr>
          <a:xfrm>
            <a:off x="2475186" y="4114800"/>
            <a:ext cx="4194865" cy="1245"/>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718439" y="4255166"/>
            <a:ext cx="6605752" cy="1862048"/>
          </a:xfrm>
          <a:prstGeom prst="rect">
            <a:avLst/>
          </a:prstGeom>
        </p:spPr>
        <p:txBody>
          <a:bodyPr wrap="square">
            <a:spAutoFit/>
          </a:bodyPr>
          <a:lstStyle/>
          <a:p>
            <a:pPr algn="just" rtl="1"/>
            <a:r>
              <a:rPr lang="ar-DZ" sz="2300" spc="-100" dirty="0" smtClean="0">
                <a:solidFill>
                  <a:srgbClr val="111111"/>
                </a:solidFill>
                <a:latin typeface="Titr" pitchFamily="2" charset="-78"/>
                <a:cs typeface="Titr" pitchFamily="2" charset="-78"/>
              </a:rPr>
              <a:t>	</a:t>
            </a:r>
            <a:r>
              <a:rPr lang="ar-SA" sz="2300" spc="-100" dirty="0" smtClean="0">
                <a:solidFill>
                  <a:srgbClr val="111111"/>
                </a:solidFill>
                <a:latin typeface="Titr" pitchFamily="2" charset="-78"/>
                <a:cs typeface="Titr" pitchFamily="2" charset="-78"/>
              </a:rPr>
              <a:t> وكما يمكن  أن ترخص الحكومـة تلقائيـا </a:t>
            </a:r>
            <a:r>
              <a:rPr lang="ar-SA" sz="2300" spc="-100" dirty="0" err="1" smtClean="0">
                <a:solidFill>
                  <a:srgbClr val="111111"/>
                </a:solidFill>
                <a:latin typeface="Titr" pitchFamily="2" charset="-78"/>
                <a:cs typeface="Titr" pitchFamily="2" charset="-78"/>
              </a:rPr>
              <a:t>التجميعات</a:t>
            </a:r>
            <a:r>
              <a:rPr lang="ar-SA" sz="2300" spc="-100" dirty="0" smtClean="0">
                <a:solidFill>
                  <a:srgbClr val="111111"/>
                </a:solidFill>
                <a:latin typeface="Titr" pitchFamily="2" charset="-78"/>
                <a:cs typeface="Titr" pitchFamily="2" charset="-78"/>
              </a:rPr>
              <a:t> التي تستنـد إلــى نص تشريعـي أو تنظيمــي إذ قــد يتقـرر قانونا الموافقة على شكل </a:t>
            </a:r>
            <a:r>
              <a:rPr lang="ar-SA" sz="2300" spc="-100" dirty="0" smtClean="0">
                <a:solidFill>
                  <a:srgbClr val="111111"/>
                </a:solidFill>
                <a:latin typeface="Titr" pitchFamily="2" charset="-78"/>
                <a:cs typeface="Titr" pitchFamily="2" charset="-78"/>
              </a:rPr>
              <a:t>من</a:t>
            </a:r>
            <a:r>
              <a:rPr lang="fr-FR" sz="2300" spc="-100" dirty="0" smtClean="0">
                <a:solidFill>
                  <a:srgbClr val="111111"/>
                </a:solidFill>
                <a:latin typeface="Titr" pitchFamily="2" charset="-78"/>
                <a:cs typeface="Titr" pitchFamily="2" charset="-78"/>
              </a:rPr>
              <a:t> </a:t>
            </a:r>
            <a:r>
              <a:rPr lang="ar-SA" sz="2300" spc="-100" dirty="0" smtClean="0">
                <a:solidFill>
                  <a:srgbClr val="111111"/>
                </a:solidFill>
                <a:latin typeface="Titr" pitchFamily="2" charset="-78"/>
                <a:cs typeface="Titr" pitchFamily="2" charset="-78"/>
              </a:rPr>
              <a:t> </a:t>
            </a:r>
            <a:r>
              <a:rPr lang="ar-DZ" sz="2300" spc="-100" dirty="0" smtClean="0">
                <a:solidFill>
                  <a:srgbClr val="111111"/>
                </a:solidFill>
                <a:latin typeface="Titr" pitchFamily="2" charset="-78"/>
                <a:cs typeface="Titr" pitchFamily="2" charset="-78"/>
              </a:rPr>
              <a:t>أ</a:t>
            </a:r>
            <a:r>
              <a:rPr lang="ar-SA" sz="2300" spc="-100" dirty="0" err="1" smtClean="0">
                <a:solidFill>
                  <a:srgbClr val="111111"/>
                </a:solidFill>
                <a:latin typeface="Titr" pitchFamily="2" charset="-78"/>
                <a:cs typeface="Titr" pitchFamily="2" charset="-78"/>
              </a:rPr>
              <a:t>شكال</a:t>
            </a:r>
            <a:r>
              <a:rPr lang="fr-FR" sz="2300" spc="-100" dirty="0" smtClean="0">
                <a:solidFill>
                  <a:srgbClr val="111111"/>
                </a:solidFill>
                <a:latin typeface="Titr" pitchFamily="2" charset="-78"/>
                <a:cs typeface="Titr" pitchFamily="2" charset="-78"/>
              </a:rPr>
              <a:t> </a:t>
            </a:r>
            <a:r>
              <a:rPr lang="ar-SA" sz="2300" spc="-100" dirty="0" smtClean="0">
                <a:solidFill>
                  <a:srgbClr val="111111"/>
                </a:solidFill>
                <a:latin typeface="Titr" pitchFamily="2" charset="-78"/>
                <a:cs typeface="Titr" pitchFamily="2" charset="-78"/>
              </a:rPr>
              <a:t> </a:t>
            </a:r>
            <a:r>
              <a:rPr lang="ar-SA" sz="2300" spc="-100" dirty="0" smtClean="0">
                <a:solidFill>
                  <a:srgbClr val="111111"/>
                </a:solidFill>
                <a:latin typeface="Titr" pitchFamily="2" charset="-78"/>
                <a:cs typeface="Titr" pitchFamily="2" charset="-78"/>
              </a:rPr>
              <a:t>التجميع في نشاطات معينة قد تراها الدولة ضرورية للتنمية والتطور الاقتصادي، وذلك بناء على تقرير الوزير المكلف بالتجارة </a:t>
            </a:r>
            <a:r>
              <a:rPr lang="ar-SA" sz="2300" spc="-100" dirty="0" err="1" smtClean="0">
                <a:solidFill>
                  <a:srgbClr val="111111"/>
                </a:solidFill>
                <a:latin typeface="Titr" pitchFamily="2" charset="-78"/>
                <a:cs typeface="Titr" pitchFamily="2" charset="-78"/>
              </a:rPr>
              <a:t>و</a:t>
            </a:r>
            <a:r>
              <a:rPr lang="ar-SA" sz="2300" spc="-100" dirty="0" smtClean="0">
                <a:solidFill>
                  <a:srgbClr val="111111"/>
                </a:solidFill>
                <a:latin typeface="Titr" pitchFamily="2" charset="-78"/>
                <a:cs typeface="Titr" pitchFamily="2" charset="-78"/>
              </a:rPr>
              <a:t> الوزير المعني بقطاع التجميع. </a:t>
            </a:r>
            <a:endParaRPr lang="fr-FR" sz="2300" spc="-100" dirty="0">
              <a:solidFill>
                <a:srgbClr val="111111"/>
              </a:solidFill>
              <a:latin typeface="Titr" pitchFamily="2" charset="-78"/>
              <a:cs typeface="Titr" pitchFamily="2" charset="-78"/>
            </a:endParaRPr>
          </a:p>
        </p:txBody>
      </p:sp>
      <p:sp>
        <p:nvSpPr>
          <p:cNvPr id="11" name="Rectangle 4"/>
          <p:cNvSpPr txBox="1">
            <a:spLocks noChangeArrowheads="1"/>
          </p:cNvSpPr>
          <p:nvPr/>
        </p:nvSpPr>
        <p:spPr bwMode="black">
          <a:xfrm rot="19964798">
            <a:off x="458868" y="934476"/>
            <a:ext cx="3139141"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SA" sz="2800" b="1" i="0" u="none" strike="noStrike" kern="0" cap="none" spc="0" normalizeH="0" baseline="0" noProof="0" smtClean="0">
                <a:ln>
                  <a:noFill/>
                </a:ln>
                <a:solidFill>
                  <a:schemeClr val="accent2"/>
                </a:solidFill>
                <a:effectLst/>
                <a:uLnTx/>
                <a:uFillTx/>
                <a:latin typeface="Titr" pitchFamily="2" charset="-78"/>
                <a:ea typeface="+mj-ea"/>
                <a:cs typeface="Titr" pitchFamily="2" charset="-78"/>
              </a:rPr>
              <a:t>التجميعـات الإقتصادية</a:t>
            </a:r>
            <a:endParaRPr kumimoji="0" lang="fr-FR" sz="2800" b="1" i="0" u="none" strike="noStrike" kern="0" cap="none" spc="0" normalizeH="0" baseline="0" noProof="0" dirty="0">
              <a:ln>
                <a:noFill/>
              </a:ln>
              <a:solidFill>
                <a:schemeClr val="accent2"/>
              </a:solidFill>
              <a:effectLst/>
              <a:uLnTx/>
              <a:uFillTx/>
              <a:latin typeface="Titr" pitchFamily="2" charset="-78"/>
              <a:ea typeface="+mj-ea"/>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fade">
                                      <p:cBhvr>
                                        <p:cTn id="12" dur="1000"/>
                                        <p:tgtEl>
                                          <p:spTgt spid="41987"/>
                                        </p:tgtEl>
                                      </p:cBhvr>
                                    </p:animEffect>
                                    <p:anim calcmode="lin" valueType="num">
                                      <p:cBhvr>
                                        <p:cTn id="13" dur="1000" fill="hold"/>
                                        <p:tgtEl>
                                          <p:spTgt spid="41987"/>
                                        </p:tgtEl>
                                        <p:attrNameLst>
                                          <p:attrName>ppt_x</p:attrName>
                                        </p:attrNameLst>
                                      </p:cBhvr>
                                      <p:tavLst>
                                        <p:tav tm="0">
                                          <p:val>
                                            <p:strVal val="#ppt_x"/>
                                          </p:val>
                                        </p:tav>
                                        <p:tav tm="100000">
                                          <p:val>
                                            <p:strVal val="#ppt_x"/>
                                          </p:val>
                                        </p:tav>
                                      </p:tavLst>
                                    </p:anim>
                                    <p:anim calcmode="lin" valueType="num">
                                      <p:cBhvr>
                                        <p:cTn id="14" dur="1000" fill="hold"/>
                                        <p:tgtEl>
                                          <p:spTgt spid="4198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24"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Sans titre - 9988.png"/>
          <p:cNvPicPr>
            <a:picLocks noChangeAspect="1"/>
          </p:cNvPicPr>
          <p:nvPr/>
        </p:nvPicPr>
        <p:blipFill>
          <a:blip r:embed="rId2"/>
          <a:stretch>
            <a:fillRect/>
          </a:stretch>
        </p:blipFill>
        <p:spPr>
          <a:xfrm>
            <a:off x="0" y="1268085"/>
            <a:ext cx="9144000" cy="4353334"/>
          </a:xfrm>
          <a:prstGeom prst="rect">
            <a:avLst/>
          </a:prstGeom>
        </p:spPr>
      </p:pic>
      <p:sp>
        <p:nvSpPr>
          <p:cNvPr id="11" name="Rectangle 10"/>
          <p:cNvSpPr/>
          <p:nvPr/>
        </p:nvSpPr>
        <p:spPr>
          <a:xfrm>
            <a:off x="1331276" y="2802136"/>
            <a:ext cx="6535710" cy="1323439"/>
          </a:xfrm>
          <a:prstGeom prst="rect">
            <a:avLst/>
          </a:prstGeom>
        </p:spPr>
        <p:txBody>
          <a:bodyPr wrap="square">
            <a:spAutoFit/>
          </a:bodyPr>
          <a:lstStyle/>
          <a:p>
            <a:pPr rtl="1"/>
            <a:r>
              <a:rPr lang="ar-SA" sz="8000" b="1" dirty="0" smtClean="0"/>
              <a:t>الخاتمــــــــــــة </a:t>
            </a:r>
            <a:endParaRPr lang="fr-FR" sz="8800" dirty="0"/>
          </a:p>
        </p:txBody>
      </p:sp>
      <p:pic>
        <p:nvPicPr>
          <p:cNvPr id="6" name="Image 5" descr="Partie01.png"/>
          <p:cNvPicPr>
            <a:picLocks noChangeAspect="1"/>
          </p:cNvPicPr>
          <p:nvPr/>
        </p:nvPicPr>
        <p:blipFill>
          <a:blip r:embed="rId3" cstate="print"/>
          <a:stretch>
            <a:fillRect/>
          </a:stretch>
        </p:blipFill>
        <p:spPr>
          <a:xfrm>
            <a:off x="7542839" y="4725144"/>
            <a:ext cx="1789437" cy="2232248"/>
          </a:xfrm>
          <a:prstGeom prst="rect">
            <a:avLst/>
          </a:prstGeom>
        </p:spPr>
      </p:pic>
      <p:sp>
        <p:nvSpPr>
          <p:cNvPr id="9" name="Rectangle 8"/>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699198"/>
            <a:ext cx="9014088" cy="6069724"/>
          </a:xfrm>
          <a:prstGeom prst="rect">
            <a:avLst/>
          </a:prstGeom>
        </p:spPr>
      </p:pic>
      <p:sp>
        <p:nvSpPr>
          <p:cNvPr id="6" name="Rectangle 6"/>
          <p:cNvSpPr>
            <a:spLocks noChangeArrowheads="1"/>
          </p:cNvSpPr>
          <p:nvPr/>
        </p:nvSpPr>
        <p:spPr bwMode="auto">
          <a:xfrm rot="21209168">
            <a:off x="1974848" y="2533477"/>
            <a:ext cx="6209106" cy="2677656"/>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ar-DZ" sz="2400" b="1" dirty="0" smtClean="0">
                <a:solidFill>
                  <a:srgbClr val="111111"/>
                </a:solidFill>
                <a:latin typeface="Titr" pitchFamily="2" charset="-78"/>
                <a:cs typeface="Titr" pitchFamily="2" charset="-78"/>
              </a:rPr>
              <a:t>	</a:t>
            </a:r>
            <a:r>
              <a:rPr lang="ar-SA" sz="2400" b="1" dirty="0" smtClean="0">
                <a:solidFill>
                  <a:srgbClr val="111111"/>
                </a:solidFill>
                <a:latin typeface="Titr" pitchFamily="2" charset="-78"/>
                <a:cs typeface="Titr" pitchFamily="2" charset="-78"/>
              </a:rPr>
              <a:t> لم يكن من المتوقع أن تعرف الجزائر خلال مرحلة ما قبل تسعينات القـــرن الماضي ظهور قانون المنافسة، لكون هذه المرحلة تميزت بسيادة المذهب الاشتراكي القائمة مقوماتـه على النظـــام الاحتكاري </a:t>
            </a:r>
            <a:r>
              <a:rPr lang="ar-DZ" sz="2400" b="1" dirty="0" smtClean="0">
                <a:solidFill>
                  <a:srgbClr val="111111"/>
                </a:solidFill>
                <a:latin typeface="Titr" pitchFamily="2" charset="-78"/>
                <a:cs typeface="Titr" pitchFamily="2" charset="-78"/>
              </a:rPr>
              <a:t>حيث </a:t>
            </a:r>
            <a:r>
              <a:rPr lang="ar-SA" sz="2400" b="1" dirty="0" smtClean="0">
                <a:solidFill>
                  <a:srgbClr val="111111"/>
                </a:solidFill>
                <a:latin typeface="Titr" pitchFamily="2" charset="-78"/>
                <a:cs typeface="Titr" pitchFamily="2" charset="-78"/>
              </a:rPr>
              <a:t>تمارس من خلاله الدولة نشاط الإنتاج</a:t>
            </a:r>
            <a:r>
              <a:rPr lang="fr-FR" sz="2400" b="1" dirty="0" smtClean="0">
                <a:solidFill>
                  <a:srgbClr val="111111"/>
                </a:solidFill>
                <a:latin typeface="Titr" pitchFamily="2" charset="-78"/>
                <a:cs typeface="Titr" pitchFamily="2" charset="-78"/>
              </a:rPr>
              <a:t> </a:t>
            </a:r>
            <a:r>
              <a:rPr lang="ar-DZ" sz="2400" b="1" dirty="0" smtClean="0">
                <a:solidFill>
                  <a:srgbClr val="111111"/>
                </a:solidFill>
                <a:latin typeface="Titr" pitchFamily="2" charset="-78"/>
                <a:cs typeface="Titr" pitchFamily="2" charset="-78"/>
              </a:rPr>
              <a:t>و التوزيع </a:t>
            </a:r>
            <a:r>
              <a:rPr lang="ar-SA" sz="2400" b="1" dirty="0" smtClean="0">
                <a:solidFill>
                  <a:srgbClr val="111111"/>
                </a:solidFill>
                <a:latin typeface="Titr" pitchFamily="2" charset="-78"/>
                <a:cs typeface="Titr" pitchFamily="2" charset="-78"/>
              </a:rPr>
              <a:t> دون مزاحمة مـن الكيانات الاقتصادية الخاصة </a:t>
            </a:r>
            <a:r>
              <a:rPr lang="ar-SA" sz="2400" b="1" dirty="0" err="1" smtClean="0">
                <a:solidFill>
                  <a:srgbClr val="111111"/>
                </a:solidFill>
                <a:latin typeface="Titr" pitchFamily="2" charset="-78"/>
                <a:cs typeface="Titr" pitchFamily="2" charset="-78"/>
              </a:rPr>
              <a:t>و</a:t>
            </a:r>
            <a:r>
              <a:rPr lang="ar-SA" sz="2400" b="1" dirty="0" smtClean="0">
                <a:solidFill>
                  <a:srgbClr val="111111"/>
                </a:solidFill>
                <a:latin typeface="Titr" pitchFamily="2" charset="-78"/>
                <a:cs typeface="Titr" pitchFamily="2" charset="-78"/>
              </a:rPr>
              <a:t> نظــرا للتغيرات الجذرية التي عرفتها البلاد </a:t>
            </a:r>
            <a:r>
              <a:rPr lang="ar-SA" sz="2400" b="1" dirty="0" err="1" smtClean="0">
                <a:solidFill>
                  <a:srgbClr val="111111"/>
                </a:solidFill>
                <a:latin typeface="Titr" pitchFamily="2" charset="-78"/>
                <a:cs typeface="Titr" pitchFamily="2" charset="-78"/>
              </a:rPr>
              <a:t>و</a:t>
            </a:r>
            <a:r>
              <a:rPr lang="ar-SA" sz="2400" b="1" dirty="0" smtClean="0">
                <a:solidFill>
                  <a:srgbClr val="111111"/>
                </a:solidFill>
                <a:latin typeface="Titr" pitchFamily="2" charset="-78"/>
                <a:cs typeface="Titr" pitchFamily="2" charset="-78"/>
              </a:rPr>
              <a:t> الانفتاح على العــالم </a:t>
            </a:r>
            <a:r>
              <a:rPr lang="ar-SA" sz="2400" b="1" dirty="0" err="1" smtClean="0">
                <a:solidFill>
                  <a:srgbClr val="111111"/>
                </a:solidFill>
                <a:latin typeface="Titr" pitchFamily="2" charset="-78"/>
                <a:cs typeface="Titr" pitchFamily="2" charset="-78"/>
              </a:rPr>
              <a:t>أ</a:t>
            </a:r>
            <a:r>
              <a:rPr lang="ar-DZ" sz="2400" b="1" dirty="0" smtClean="0">
                <a:solidFill>
                  <a:srgbClr val="111111"/>
                </a:solidFill>
                <a:latin typeface="Titr" pitchFamily="2" charset="-78"/>
                <a:cs typeface="Titr" pitchFamily="2" charset="-78"/>
              </a:rPr>
              <a:t>صبح من </a:t>
            </a:r>
            <a:r>
              <a:rPr lang="ar-DZ" sz="2400" b="1" dirty="0" err="1" smtClean="0">
                <a:solidFill>
                  <a:srgbClr val="111111"/>
                </a:solidFill>
                <a:latin typeface="Titr" pitchFamily="2" charset="-78"/>
                <a:cs typeface="Titr" pitchFamily="2" charset="-78"/>
              </a:rPr>
              <a:t>ال</a:t>
            </a:r>
            <a:r>
              <a:rPr lang="ar-SA" sz="2400" b="1" dirty="0" err="1" smtClean="0">
                <a:solidFill>
                  <a:srgbClr val="111111"/>
                </a:solidFill>
                <a:latin typeface="Titr" pitchFamily="2" charset="-78"/>
                <a:cs typeface="Titr" pitchFamily="2" charset="-78"/>
              </a:rPr>
              <a:t>ضرور</a:t>
            </a:r>
            <a:r>
              <a:rPr lang="ar-DZ" sz="2400" b="1" dirty="0" smtClean="0">
                <a:solidFill>
                  <a:srgbClr val="111111"/>
                </a:solidFill>
                <a:latin typeface="Titr" pitchFamily="2" charset="-78"/>
                <a:cs typeface="Titr" pitchFamily="2" charset="-78"/>
              </a:rPr>
              <a:t>ي على الجزائر </a:t>
            </a:r>
            <a:r>
              <a:rPr lang="ar-SA" sz="2400" b="1" dirty="0" smtClean="0">
                <a:solidFill>
                  <a:srgbClr val="111111"/>
                </a:solidFill>
                <a:latin typeface="Titr" pitchFamily="2" charset="-78"/>
                <a:cs typeface="Titr" pitchFamily="2" charset="-78"/>
              </a:rPr>
              <a:t> مواكبة التطـور الاقتصـــادي الـــــذي توصلت إليه الدول المتطورة من خلال اعتمادها على نظام اقتصاد الســوق القائم أساسا على حرية الأسعار </a:t>
            </a:r>
            <a:r>
              <a:rPr lang="ar-SA" sz="2400" b="1" dirty="0" err="1" smtClean="0">
                <a:solidFill>
                  <a:srgbClr val="111111"/>
                </a:solidFill>
                <a:latin typeface="Titr" pitchFamily="2" charset="-78"/>
                <a:cs typeface="Titr" pitchFamily="2" charset="-78"/>
              </a:rPr>
              <a:t>و</a:t>
            </a:r>
            <a:r>
              <a:rPr lang="ar-SA" sz="2400" b="1" dirty="0" smtClean="0">
                <a:solidFill>
                  <a:srgbClr val="111111"/>
                </a:solidFill>
                <a:latin typeface="Titr" pitchFamily="2" charset="-78"/>
                <a:cs typeface="Titr" pitchFamily="2" charset="-78"/>
              </a:rPr>
              <a:t> المنافسة.</a:t>
            </a:r>
            <a:endParaRPr lang="fr-FR" sz="2400" b="1" dirty="0">
              <a:solidFill>
                <a:srgbClr val="111111"/>
              </a:solidFill>
              <a:latin typeface="Titr" pitchFamily="2" charset="-78"/>
              <a:cs typeface="Titr" pitchFamily="2" charset="-78"/>
            </a:endParaRPr>
          </a:p>
        </p:txBody>
      </p:sp>
      <p:sp>
        <p:nvSpPr>
          <p:cNvPr id="7" name="Rectangle 4"/>
          <p:cNvSpPr>
            <a:spLocks noGrp="1" noChangeArrowheads="1"/>
          </p:cNvSpPr>
          <p:nvPr>
            <p:ph type="title"/>
          </p:nvPr>
        </p:nvSpPr>
        <p:spPr>
          <a:xfrm rot="20154194">
            <a:off x="458868" y="1328626"/>
            <a:ext cx="3139141" cy="704850"/>
          </a:xfrm>
          <a:noFill/>
          <a:ln/>
        </p:spPr>
        <p:txBody>
          <a:bodyPr/>
          <a:lstStyle/>
          <a:p>
            <a:pPr algn="ctr" rtl="1"/>
            <a:r>
              <a:rPr lang="ar-DZ" sz="4800" dirty="0" err="1" smtClean="0"/>
              <a:t>ال</a:t>
            </a:r>
            <a:r>
              <a:rPr lang="ar-SA" sz="4800" dirty="0" smtClean="0"/>
              <a:t>مقدمــــــــــة</a:t>
            </a:r>
            <a:endParaRPr lang="fr-FR" sz="4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Image 8" descr="Partie01.png"/>
          <p:cNvPicPr>
            <a:picLocks noChangeAspect="1"/>
          </p:cNvPicPr>
          <p:nvPr/>
        </p:nvPicPr>
        <p:blipFill>
          <a:blip r:embed="rId3" cstate="print"/>
          <a:stretch>
            <a:fillRect/>
          </a:stretch>
        </p:blipFill>
        <p:spPr>
          <a:xfrm>
            <a:off x="7542839" y="4725144"/>
            <a:ext cx="1789437" cy="2232248"/>
          </a:xfrm>
          <a:prstGeom prst="rect">
            <a:avLst/>
          </a:prstGeom>
        </p:spPr>
      </p:pic>
      <p:sp>
        <p:nvSpPr>
          <p:cNvPr id="11" name="Rectangle 10"/>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0"/>
            <a:ext cx="9014088" cy="6747656"/>
          </a:xfrm>
          <a:prstGeom prst="rect">
            <a:avLst/>
          </a:prstGeom>
        </p:spPr>
      </p:pic>
      <p:sp>
        <p:nvSpPr>
          <p:cNvPr id="6" name="Rectangle 6"/>
          <p:cNvSpPr>
            <a:spLocks noChangeArrowheads="1"/>
          </p:cNvSpPr>
          <p:nvPr/>
        </p:nvSpPr>
        <p:spPr bwMode="auto">
          <a:xfrm rot="21209168">
            <a:off x="1974848" y="1277025"/>
            <a:ext cx="6209106" cy="5001369"/>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ar-DZ" sz="2900" b="1" dirty="0" smtClean="0">
                <a:solidFill>
                  <a:srgbClr val="111111"/>
                </a:solidFill>
                <a:latin typeface="Titr" pitchFamily="2" charset="-78"/>
                <a:cs typeface="Titr" pitchFamily="2" charset="-78"/>
              </a:rPr>
              <a:t>	</a:t>
            </a:r>
            <a:r>
              <a:rPr lang="ar-SA" sz="2900" b="1" dirty="0" smtClean="0">
                <a:solidFill>
                  <a:srgbClr val="111111"/>
                </a:solidFill>
                <a:latin typeface="Titr" pitchFamily="2" charset="-78"/>
                <a:cs typeface="Titr" pitchFamily="2" charset="-78"/>
              </a:rPr>
              <a:t>لاشك أنه لتطبيق سياسة المنافسة الحرة في الجزائر أثـــرا ايجابيا في تعزيز الطاقات وظهور روح المبادرة الخاصة، ولا شك أن الجميع يرغب في وجــــــود منافسة حرة نزيهة وخالية من العراقيل ، لكن قد يؤدي عــدم فهم مبــدأ المنافسة الحــرة فهما دقيقــا إلـى القضاء عليها، لذلك على الحكومة، وهي تسعى إلى تشجيع المنافسة الحرة ومنع الاحتكار، أن تكون أكثر حذرا، فقد تتخذ تــدابير أو تســن تشريعات تضر بالمنافسة ولا تحميها</a:t>
            </a:r>
            <a:r>
              <a:rPr lang="fr-FR" sz="2900" b="1" dirty="0" smtClean="0">
                <a:solidFill>
                  <a:srgbClr val="111111"/>
                </a:solidFill>
                <a:latin typeface="Titr" pitchFamily="2" charset="-78"/>
                <a:cs typeface="Titr" pitchFamily="2" charset="-78"/>
              </a:rPr>
              <a:t>.</a:t>
            </a:r>
            <a:endParaRPr lang="fr-FR" sz="2900" b="1" dirty="0">
              <a:solidFill>
                <a:srgbClr val="111111"/>
              </a:solidFill>
              <a:latin typeface="Titr" pitchFamily="2" charset="-78"/>
              <a:cs typeface="Titr" pitchFamily="2" charset="-78"/>
            </a:endParaRPr>
          </a:p>
        </p:txBody>
      </p:sp>
      <p:sp>
        <p:nvSpPr>
          <p:cNvPr id="11" name="Rectangle 4"/>
          <p:cNvSpPr txBox="1">
            <a:spLocks noChangeArrowheads="1"/>
          </p:cNvSpPr>
          <p:nvPr/>
        </p:nvSpPr>
        <p:spPr bwMode="black">
          <a:xfrm rot="20154194">
            <a:off x="443103" y="776831"/>
            <a:ext cx="3139141"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800" b="1" i="0" u="none" strike="noStrike" kern="0" cap="none" spc="0" normalizeH="0" baseline="0" noProof="0" dirty="0" smtClean="0">
                <a:ln>
                  <a:noFill/>
                </a:ln>
                <a:solidFill>
                  <a:schemeClr val="accent2"/>
                </a:solidFill>
                <a:effectLst/>
                <a:uLnTx/>
                <a:uFillTx/>
                <a:latin typeface="+mj-lt"/>
                <a:ea typeface="+mj-ea"/>
                <a:cs typeface="+mj-cs"/>
              </a:rPr>
              <a:t>الخاتمــــــــــــة</a:t>
            </a:r>
            <a:endParaRPr kumimoji="0" lang="fr-FR" sz="4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13" name="Image 12" descr="Partie01.png"/>
          <p:cNvPicPr>
            <a:picLocks noChangeAspect="1"/>
          </p:cNvPicPr>
          <p:nvPr/>
        </p:nvPicPr>
        <p:blipFill>
          <a:blip r:embed="rId3" cstate="print"/>
          <a:stretch>
            <a:fillRect/>
          </a:stretch>
        </p:blipFill>
        <p:spPr>
          <a:xfrm>
            <a:off x="7542839" y="4725144"/>
            <a:ext cx="1789437" cy="2232248"/>
          </a:xfrm>
          <a:prstGeom prst="rect">
            <a:avLst/>
          </a:prstGeom>
        </p:spPr>
      </p:pic>
      <p:sp>
        <p:nvSpPr>
          <p:cNvPr id="14" name="Rectangle 13"/>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0"/>
            <a:ext cx="9014088" cy="6747656"/>
          </a:xfrm>
          <a:prstGeom prst="rect">
            <a:avLst/>
          </a:prstGeom>
        </p:spPr>
      </p:pic>
      <p:sp>
        <p:nvSpPr>
          <p:cNvPr id="6" name="Rectangle 6"/>
          <p:cNvSpPr>
            <a:spLocks noChangeArrowheads="1"/>
          </p:cNvSpPr>
          <p:nvPr/>
        </p:nvSpPr>
        <p:spPr bwMode="auto">
          <a:xfrm rot="21209168">
            <a:off x="1974848" y="2279938"/>
            <a:ext cx="6209106" cy="3216265"/>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ar-DZ" sz="2900" b="1" dirty="0" smtClean="0">
                <a:solidFill>
                  <a:srgbClr val="111111"/>
                </a:solidFill>
                <a:latin typeface="Titr" pitchFamily="2" charset="-78"/>
                <a:cs typeface="Titr" pitchFamily="2" charset="-78"/>
              </a:rPr>
              <a:t>	</a:t>
            </a:r>
            <a:r>
              <a:rPr lang="ar-SA" sz="2900" b="1" dirty="0" smtClean="0">
                <a:solidFill>
                  <a:srgbClr val="111111"/>
                </a:solidFill>
                <a:latin typeface="Titr" pitchFamily="2" charset="-78"/>
                <a:cs typeface="Titr" pitchFamily="2" charset="-78"/>
              </a:rPr>
              <a:t> وفي ظل الوضعية الاقتصادية للبلاد ، </a:t>
            </a:r>
            <a:r>
              <a:rPr lang="ar-SA" sz="2900" b="1" dirty="0" err="1" smtClean="0">
                <a:solidFill>
                  <a:srgbClr val="111111"/>
                </a:solidFill>
                <a:latin typeface="Titr" pitchFamily="2" charset="-78"/>
                <a:cs typeface="Titr" pitchFamily="2" charset="-78"/>
              </a:rPr>
              <a:t>و</a:t>
            </a:r>
            <a:r>
              <a:rPr lang="ar-SA" sz="2900" b="1" dirty="0" smtClean="0">
                <a:solidFill>
                  <a:srgbClr val="111111"/>
                </a:solidFill>
                <a:latin typeface="Titr" pitchFamily="2" charset="-78"/>
                <a:cs typeface="Titr" pitchFamily="2" charset="-78"/>
              </a:rPr>
              <a:t> نظرا لمتطلبات التـي يفــرضها </a:t>
            </a:r>
            <a:r>
              <a:rPr lang="ar-SA" sz="2900" b="1" dirty="0" err="1" smtClean="0">
                <a:solidFill>
                  <a:srgbClr val="111111"/>
                </a:solidFill>
                <a:latin typeface="Titr" pitchFamily="2" charset="-78"/>
                <a:cs typeface="Titr" pitchFamily="2" charset="-78"/>
              </a:rPr>
              <a:t>إندمـاج</a:t>
            </a:r>
            <a:r>
              <a:rPr lang="ar-SA" sz="2900" b="1" dirty="0" smtClean="0">
                <a:solidFill>
                  <a:srgbClr val="111111"/>
                </a:solidFill>
                <a:latin typeface="Titr" pitchFamily="2" charset="-78"/>
                <a:cs typeface="Titr" pitchFamily="2" charset="-78"/>
              </a:rPr>
              <a:t> بلادنا في </a:t>
            </a:r>
            <a:r>
              <a:rPr lang="ar-DZ" sz="2900" b="1" dirty="0" smtClean="0">
                <a:solidFill>
                  <a:srgbClr val="111111"/>
                </a:solidFill>
                <a:latin typeface="Titr" pitchFamily="2" charset="-78"/>
                <a:cs typeface="Titr" pitchFamily="2" charset="-78"/>
              </a:rPr>
              <a:t>المنظمة العالمية للتجارة </a:t>
            </a:r>
            <a:r>
              <a:rPr lang="ar-SA" sz="2900" b="1" dirty="0" smtClean="0">
                <a:solidFill>
                  <a:srgbClr val="111111"/>
                </a:solidFill>
                <a:latin typeface="Titr" pitchFamily="2" charset="-78"/>
                <a:cs typeface="Titr" pitchFamily="2" charset="-78"/>
              </a:rPr>
              <a:t>(</a:t>
            </a:r>
            <a:r>
              <a:rPr lang="fr-FR" sz="2900" b="1" dirty="0" smtClean="0">
                <a:solidFill>
                  <a:srgbClr val="111111"/>
                </a:solidFill>
                <a:latin typeface="Arial" pitchFamily="34" charset="0"/>
                <a:cs typeface="Arial" pitchFamily="34" charset="0"/>
              </a:rPr>
              <a:t>OMC</a:t>
            </a:r>
            <a:r>
              <a:rPr lang="ar-SA" sz="2900" b="1" dirty="0" smtClean="0">
                <a:solidFill>
                  <a:srgbClr val="111111"/>
                </a:solidFill>
                <a:latin typeface="Titr" pitchFamily="2" charset="-78"/>
                <a:cs typeface="Titr" pitchFamily="2" charset="-78"/>
              </a:rPr>
              <a:t>) الذي يستلزم </a:t>
            </a:r>
            <a:r>
              <a:rPr lang="ar-SA" sz="2900" b="1" dirty="0" err="1" smtClean="0">
                <a:solidFill>
                  <a:srgbClr val="111111"/>
                </a:solidFill>
                <a:latin typeface="Titr" pitchFamily="2" charset="-78"/>
                <a:cs typeface="Titr" pitchFamily="2" charset="-78"/>
              </a:rPr>
              <a:t>عصرنة</a:t>
            </a:r>
            <a:r>
              <a:rPr lang="ar-SA" sz="2900" b="1" dirty="0" smtClean="0">
                <a:solidFill>
                  <a:srgbClr val="111111"/>
                </a:solidFill>
                <a:latin typeface="Titr" pitchFamily="2" charset="-78"/>
                <a:cs typeface="Titr" pitchFamily="2" charset="-78"/>
              </a:rPr>
              <a:t> و تكييف التشريـــع الوطنـي </a:t>
            </a:r>
            <a:r>
              <a:rPr lang="ar-SA" sz="2900" b="1" dirty="0" err="1" smtClean="0">
                <a:solidFill>
                  <a:srgbClr val="111111"/>
                </a:solidFill>
                <a:latin typeface="Titr" pitchFamily="2" charset="-78"/>
                <a:cs typeface="Titr" pitchFamily="2" charset="-78"/>
              </a:rPr>
              <a:t>ف</a:t>
            </a:r>
            <a:r>
              <a:rPr lang="ar-DZ" sz="2900" b="1" dirty="0" smtClean="0">
                <a:solidFill>
                  <a:srgbClr val="111111"/>
                </a:solidFill>
                <a:latin typeface="Titr" pitchFamily="2" charset="-78"/>
                <a:cs typeface="Titr" pitchFamily="2" charset="-78"/>
              </a:rPr>
              <a:t>ي</a:t>
            </a:r>
            <a:r>
              <a:rPr lang="ar-SA" sz="2900" b="1" dirty="0" smtClean="0">
                <a:solidFill>
                  <a:srgbClr val="111111"/>
                </a:solidFill>
                <a:latin typeface="Titr" pitchFamily="2" charset="-78"/>
                <a:cs typeface="Titr" pitchFamily="2" charset="-78"/>
              </a:rPr>
              <a:t>ما يخص المنافسة ، وجب العمل على حرية الصناعة والتجارة، وخلق الثقافـــة التنـافسية بين المتعاملين الاقتصاديين وتشجيعهم ، من خــلال المسايــرة والتدخـل </a:t>
            </a:r>
            <a:r>
              <a:rPr lang="ar-SA" sz="2900" b="1" dirty="0" err="1" smtClean="0">
                <a:solidFill>
                  <a:srgbClr val="111111"/>
                </a:solidFill>
                <a:latin typeface="Titr" pitchFamily="2" charset="-78"/>
                <a:cs typeface="Titr" pitchFamily="2" charset="-78"/>
              </a:rPr>
              <a:t>بإتخــاد</a:t>
            </a:r>
            <a:r>
              <a:rPr lang="ar-SA" sz="2900" b="1" dirty="0" smtClean="0">
                <a:solidFill>
                  <a:srgbClr val="111111"/>
                </a:solidFill>
                <a:latin typeface="Titr" pitchFamily="2" charset="-78"/>
                <a:cs typeface="Titr" pitchFamily="2" charset="-78"/>
              </a:rPr>
              <a:t> التــدابير في حينها ، لاسيما تلك المتعلقة </a:t>
            </a:r>
            <a:r>
              <a:rPr lang="ar-DZ" sz="2900" b="1" dirty="0" smtClean="0">
                <a:solidFill>
                  <a:srgbClr val="111111"/>
                </a:solidFill>
                <a:latin typeface="Titr" pitchFamily="2" charset="-78"/>
                <a:cs typeface="Titr" pitchFamily="2" charset="-78"/>
              </a:rPr>
              <a:t>بحماية </a:t>
            </a:r>
            <a:r>
              <a:rPr lang="ar-DZ" sz="2900" b="1" dirty="0" err="1" smtClean="0">
                <a:solidFill>
                  <a:srgbClr val="111111"/>
                </a:solidFill>
                <a:latin typeface="Titr" pitchFamily="2" charset="-78"/>
                <a:cs typeface="Titr" pitchFamily="2" charset="-78"/>
              </a:rPr>
              <a:t>المنتوج</a:t>
            </a:r>
            <a:r>
              <a:rPr lang="ar-DZ" sz="2900" b="1" dirty="0" smtClean="0">
                <a:solidFill>
                  <a:srgbClr val="111111"/>
                </a:solidFill>
                <a:latin typeface="Titr" pitchFamily="2" charset="-78"/>
                <a:cs typeface="Titr" pitchFamily="2" charset="-78"/>
              </a:rPr>
              <a:t> الوطني </a:t>
            </a:r>
            <a:r>
              <a:rPr lang="ar-DZ" sz="2900" b="1" dirty="0" err="1" smtClean="0">
                <a:solidFill>
                  <a:srgbClr val="111111"/>
                </a:solidFill>
                <a:latin typeface="Titr" pitchFamily="2" charset="-78"/>
                <a:cs typeface="Titr" pitchFamily="2" charset="-78"/>
              </a:rPr>
              <a:t>و</a:t>
            </a:r>
            <a:r>
              <a:rPr lang="ar-DZ" sz="2900" b="1" dirty="0" smtClean="0">
                <a:solidFill>
                  <a:srgbClr val="111111"/>
                </a:solidFill>
                <a:latin typeface="Titr" pitchFamily="2" charset="-78"/>
                <a:cs typeface="Titr" pitchFamily="2" charset="-78"/>
              </a:rPr>
              <a:t> </a:t>
            </a:r>
            <a:r>
              <a:rPr lang="ar-SA" sz="2900" b="1" dirty="0" smtClean="0">
                <a:solidFill>
                  <a:srgbClr val="111111"/>
                </a:solidFill>
                <a:latin typeface="Titr" pitchFamily="2" charset="-78"/>
                <a:cs typeface="Titr" pitchFamily="2" charset="-78"/>
              </a:rPr>
              <a:t>بضبط السوق </a:t>
            </a:r>
            <a:r>
              <a:rPr lang="ar-SA" sz="2900" b="1" dirty="0" err="1" smtClean="0">
                <a:solidFill>
                  <a:srgbClr val="111111"/>
                </a:solidFill>
                <a:latin typeface="Titr" pitchFamily="2" charset="-78"/>
                <a:cs typeface="Titr" pitchFamily="2" charset="-78"/>
              </a:rPr>
              <a:t>و</a:t>
            </a:r>
            <a:r>
              <a:rPr lang="ar-SA" sz="2900" b="1" dirty="0" smtClean="0">
                <a:solidFill>
                  <a:srgbClr val="111111"/>
                </a:solidFill>
                <a:latin typeface="Titr" pitchFamily="2" charset="-78"/>
                <a:cs typeface="Titr" pitchFamily="2" charset="-78"/>
              </a:rPr>
              <a:t> المصلحة العامة للبلاد.</a:t>
            </a:r>
            <a:endParaRPr lang="fr-FR" sz="2900" b="1" dirty="0" smtClean="0">
              <a:solidFill>
                <a:srgbClr val="111111"/>
              </a:solidFill>
              <a:latin typeface="Titr" pitchFamily="2" charset="-78"/>
              <a:cs typeface="Titr" pitchFamily="2" charset="-78"/>
            </a:endParaRPr>
          </a:p>
        </p:txBody>
      </p:sp>
      <p:sp>
        <p:nvSpPr>
          <p:cNvPr id="13" name="Rectangle 4"/>
          <p:cNvSpPr txBox="1">
            <a:spLocks noChangeArrowheads="1"/>
          </p:cNvSpPr>
          <p:nvPr/>
        </p:nvSpPr>
        <p:spPr bwMode="black">
          <a:xfrm rot="20154194">
            <a:off x="443103" y="855661"/>
            <a:ext cx="3139141"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800" b="1" i="0" u="none" strike="noStrike" kern="0" cap="none" spc="0" normalizeH="0" baseline="0" noProof="0" dirty="0" smtClean="0">
                <a:ln>
                  <a:noFill/>
                </a:ln>
                <a:solidFill>
                  <a:schemeClr val="accent2"/>
                </a:solidFill>
                <a:effectLst/>
                <a:uLnTx/>
                <a:uFillTx/>
                <a:latin typeface="+mj-lt"/>
                <a:ea typeface="+mj-ea"/>
                <a:cs typeface="+mj-cs"/>
              </a:rPr>
              <a:t>الخاتمــــــــــــة</a:t>
            </a:r>
            <a:endParaRPr kumimoji="0" lang="fr-FR" sz="4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7" name="Image 6" descr="Partie01.png"/>
          <p:cNvPicPr>
            <a:picLocks noChangeAspect="1"/>
          </p:cNvPicPr>
          <p:nvPr/>
        </p:nvPicPr>
        <p:blipFill>
          <a:blip r:embed="rId3" cstate="print"/>
          <a:stretch>
            <a:fillRect/>
          </a:stretch>
        </p:blipFill>
        <p:spPr>
          <a:xfrm>
            <a:off x="7542839" y="4725144"/>
            <a:ext cx="1789437" cy="2232248"/>
          </a:xfrm>
          <a:prstGeom prst="rect">
            <a:avLst/>
          </a:prstGeom>
        </p:spPr>
      </p:pic>
      <p:sp>
        <p:nvSpPr>
          <p:cNvPr id="9" name="Rectangle 8"/>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
        <p:nvSpPr>
          <p:cNvPr id="8" name="Rectangle 7"/>
          <p:cNvSpPr/>
          <p:nvPr/>
        </p:nvSpPr>
        <p:spPr>
          <a:xfrm>
            <a:off x="1189275" y="6230963"/>
            <a:ext cx="604653" cy="307777"/>
          </a:xfrm>
          <a:prstGeom prst="rect">
            <a:avLst/>
          </a:prstGeom>
        </p:spPr>
        <p:txBody>
          <a:bodyPr wrap="none">
            <a:spAutoFit/>
          </a:bodyPr>
          <a:lstStyle/>
          <a:p>
            <a:r>
              <a:rPr lang="ar-SA" b="1" dirty="0" smtClean="0">
                <a:solidFill>
                  <a:srgbClr val="111111"/>
                </a:solidFill>
                <a:latin typeface="Titr" pitchFamily="2" charset="-78"/>
                <a:cs typeface="Titr" pitchFamily="2" charset="-78"/>
              </a:rPr>
              <a:t>و </a:t>
            </a:r>
            <a:r>
              <a:rPr lang="ar-DZ" b="1" dirty="0" smtClean="0">
                <a:solidFill>
                  <a:srgbClr val="111111"/>
                </a:solidFill>
                <a:latin typeface="Titr" pitchFamily="2" charset="-78"/>
                <a:cs typeface="Titr" pitchFamily="2" charset="-78"/>
              </a:rPr>
              <a:t>شكرا</a:t>
            </a:r>
            <a:endParaRPr lang="fr-FR" b="1" dirty="0">
              <a:solidFill>
                <a:srgbClr val="111111"/>
              </a:solidFill>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0"/>
            <a:ext cx="9014088" cy="6747656"/>
          </a:xfrm>
          <a:prstGeom prst="rect">
            <a:avLst/>
          </a:prstGeom>
        </p:spPr>
      </p:pic>
      <p:sp>
        <p:nvSpPr>
          <p:cNvPr id="6" name="Rectangle 6"/>
          <p:cNvSpPr>
            <a:spLocks noChangeArrowheads="1"/>
          </p:cNvSpPr>
          <p:nvPr/>
        </p:nvSpPr>
        <p:spPr bwMode="auto">
          <a:xfrm rot="21209168">
            <a:off x="2003332" y="1420489"/>
            <a:ext cx="6209106" cy="4693593"/>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ar-DZ" sz="2300" b="1" dirty="0" smtClean="0">
                <a:solidFill>
                  <a:srgbClr val="111111"/>
                </a:solidFill>
                <a:latin typeface="Titr" pitchFamily="2" charset="-78"/>
                <a:cs typeface="Titr" pitchFamily="2" charset="-78"/>
              </a:rPr>
              <a:t>	</a:t>
            </a:r>
            <a:r>
              <a:rPr lang="ar-SA" sz="2300" b="1" dirty="0" smtClean="0">
                <a:solidFill>
                  <a:srgbClr val="111111"/>
                </a:solidFill>
                <a:latin typeface="Titr" pitchFamily="2" charset="-78"/>
                <a:cs typeface="Titr" pitchFamily="2" charset="-78"/>
              </a:rPr>
              <a:t> لم يظهر أول </a:t>
            </a:r>
            <a:r>
              <a:rPr lang="ar-SA" sz="2300" b="1" dirty="0" err="1" smtClean="0">
                <a:solidFill>
                  <a:srgbClr val="111111"/>
                </a:solidFill>
                <a:latin typeface="Titr" pitchFamily="2" charset="-78"/>
                <a:cs typeface="Titr" pitchFamily="2" charset="-78"/>
              </a:rPr>
              <a:t>ق</a:t>
            </a:r>
            <a:r>
              <a:rPr lang="ar-DZ" sz="2300" b="1" dirty="0" err="1" smtClean="0">
                <a:solidFill>
                  <a:srgbClr val="111111"/>
                </a:solidFill>
                <a:latin typeface="Titr" pitchFamily="2" charset="-78"/>
                <a:cs typeface="Titr" pitchFamily="2" charset="-78"/>
              </a:rPr>
              <a:t>انون</a:t>
            </a:r>
            <a:r>
              <a:rPr lang="ar-DZ" sz="2300" b="1" dirty="0" smtClean="0">
                <a:solidFill>
                  <a:srgbClr val="111111"/>
                </a:solidFill>
                <a:latin typeface="Titr" pitchFamily="2" charset="-78"/>
                <a:cs typeface="Titr" pitchFamily="2" charset="-78"/>
              </a:rPr>
              <a:t> ل</a:t>
            </a:r>
            <a:r>
              <a:rPr lang="ar-SA" sz="2300" b="1" dirty="0" smtClean="0">
                <a:solidFill>
                  <a:srgbClr val="111111"/>
                </a:solidFill>
                <a:latin typeface="Titr" pitchFamily="2" charset="-78"/>
                <a:cs typeface="Titr" pitchFamily="2" charset="-78"/>
              </a:rPr>
              <a:t>لمنافسة في الجزائر إلا سنة 1995 من </a:t>
            </a:r>
            <a:r>
              <a:rPr lang="ar-SA" sz="2300" b="1" dirty="0" err="1" smtClean="0">
                <a:solidFill>
                  <a:srgbClr val="111111"/>
                </a:solidFill>
                <a:latin typeface="Titr" pitchFamily="2" charset="-78"/>
                <a:cs typeface="Titr" pitchFamily="2" charset="-78"/>
              </a:rPr>
              <a:t>خ</a:t>
            </a:r>
            <a:r>
              <a:rPr lang="ar-DZ" sz="2300" b="1" dirty="0" smtClean="0">
                <a:solidFill>
                  <a:srgbClr val="111111"/>
                </a:solidFill>
                <a:latin typeface="Titr" pitchFamily="2" charset="-78"/>
                <a:cs typeface="Titr" pitchFamily="2" charset="-78"/>
              </a:rPr>
              <a:t>ـ</a:t>
            </a:r>
            <a:r>
              <a:rPr lang="ar-SA" sz="2300" b="1" dirty="0" err="1" smtClean="0">
                <a:solidFill>
                  <a:srgbClr val="111111"/>
                </a:solidFill>
                <a:latin typeface="Titr" pitchFamily="2" charset="-78"/>
                <a:cs typeface="Titr" pitchFamily="2" charset="-78"/>
              </a:rPr>
              <a:t>لال</a:t>
            </a:r>
            <a:r>
              <a:rPr lang="ar-SA" sz="2300" b="1" dirty="0" smtClean="0">
                <a:solidFill>
                  <a:srgbClr val="111111"/>
                </a:solidFill>
                <a:latin typeface="Titr" pitchFamily="2" charset="-78"/>
                <a:cs typeface="Titr" pitchFamily="2" charset="-78"/>
              </a:rPr>
              <a:t> القانون</a:t>
            </a:r>
            <a:r>
              <a:rPr lang="ar-DZ" sz="2300" b="1" dirty="0" smtClean="0">
                <a:solidFill>
                  <a:srgbClr val="111111"/>
                </a:solidFill>
                <a:latin typeface="Titr" pitchFamily="2" charset="-78"/>
                <a:cs typeface="Titr" pitchFamily="2" charset="-78"/>
              </a:rPr>
              <a:t> رقم </a:t>
            </a:r>
            <a:r>
              <a:rPr lang="ar-SA" sz="2300" b="1" dirty="0" smtClean="0">
                <a:solidFill>
                  <a:srgbClr val="111111"/>
                </a:solidFill>
                <a:latin typeface="Titr" pitchFamily="2" charset="-78"/>
                <a:cs typeface="Titr" pitchFamily="2" charset="-78"/>
              </a:rPr>
              <a:t> 95-06 المؤرخ في 25 </a:t>
            </a:r>
            <a:r>
              <a:rPr lang="ar-SA" sz="2300" b="1" dirty="0" err="1" smtClean="0">
                <a:solidFill>
                  <a:srgbClr val="111111"/>
                </a:solidFill>
                <a:latin typeface="Titr" pitchFamily="2" charset="-78"/>
                <a:cs typeface="Titr" pitchFamily="2" charset="-78"/>
              </a:rPr>
              <a:t>جانفي</a:t>
            </a:r>
            <a:r>
              <a:rPr lang="ar-SA" sz="2300" b="1" dirty="0" smtClean="0">
                <a:solidFill>
                  <a:srgbClr val="111111"/>
                </a:solidFill>
                <a:latin typeface="Titr" pitchFamily="2" charset="-78"/>
                <a:cs typeface="Titr" pitchFamily="2" charset="-78"/>
              </a:rPr>
              <a:t> 1995 ، إلا أن</a:t>
            </a:r>
            <a:r>
              <a:rPr lang="ar-DZ" sz="2300" b="1" dirty="0" smtClean="0">
                <a:solidFill>
                  <a:srgbClr val="111111"/>
                </a:solidFill>
                <a:latin typeface="Titr" pitchFamily="2" charset="-78"/>
                <a:cs typeface="Titr" pitchFamily="2" charset="-78"/>
              </a:rPr>
              <a:t>ـــــه</a:t>
            </a:r>
            <a:r>
              <a:rPr lang="ar-SA" sz="2300" b="1" dirty="0" smtClean="0">
                <a:solidFill>
                  <a:srgbClr val="111111"/>
                </a:solidFill>
                <a:latin typeface="Titr" pitchFamily="2" charset="-78"/>
                <a:cs typeface="Titr" pitchFamily="2" charset="-78"/>
              </a:rPr>
              <a:t> ألغي </a:t>
            </a:r>
            <a:r>
              <a:rPr lang="ar-SA" sz="2300" b="1" dirty="0" err="1" smtClean="0">
                <a:solidFill>
                  <a:srgbClr val="111111"/>
                </a:solidFill>
                <a:latin typeface="Titr" pitchFamily="2" charset="-78"/>
                <a:cs typeface="Titr" pitchFamily="2" charset="-78"/>
              </a:rPr>
              <a:t>و</a:t>
            </a:r>
            <a:r>
              <a:rPr lang="ar-SA" sz="2300" b="1" dirty="0" smtClean="0">
                <a:solidFill>
                  <a:srgbClr val="111111"/>
                </a:solidFill>
                <a:latin typeface="Titr" pitchFamily="2" charset="-78"/>
                <a:cs typeface="Titr" pitchFamily="2" charset="-78"/>
              </a:rPr>
              <a:t> عوض بالأمــر رقم 03-03 المؤرخ في 19 </a:t>
            </a:r>
            <a:r>
              <a:rPr lang="ar-SA" sz="2300" b="1" dirty="0" err="1" smtClean="0">
                <a:solidFill>
                  <a:srgbClr val="111111"/>
                </a:solidFill>
                <a:latin typeface="Titr" pitchFamily="2" charset="-78"/>
                <a:cs typeface="Titr" pitchFamily="2" charset="-78"/>
              </a:rPr>
              <a:t>جويلية</a:t>
            </a:r>
            <a:r>
              <a:rPr lang="ar-SA" sz="2300" b="1" dirty="0" smtClean="0">
                <a:solidFill>
                  <a:srgbClr val="111111"/>
                </a:solidFill>
                <a:latin typeface="Titr" pitchFamily="2" charset="-78"/>
                <a:cs typeface="Titr" pitchFamily="2" charset="-78"/>
              </a:rPr>
              <a:t> 2003، حيث تم الفصل بمقتضى</a:t>
            </a:r>
            <a:r>
              <a:rPr lang="ar-DZ" sz="2300" b="1" dirty="0" err="1" smtClean="0">
                <a:solidFill>
                  <a:srgbClr val="111111"/>
                </a:solidFill>
                <a:latin typeface="Titr" pitchFamily="2" charset="-78"/>
                <a:cs typeface="Titr" pitchFamily="2" charset="-78"/>
              </a:rPr>
              <a:t>اه</a:t>
            </a:r>
            <a:r>
              <a:rPr lang="ar-DZ" sz="2300" b="1" dirty="0" smtClean="0">
                <a:solidFill>
                  <a:srgbClr val="111111"/>
                </a:solidFill>
                <a:latin typeface="Titr" pitchFamily="2" charset="-78"/>
                <a:cs typeface="Titr" pitchFamily="2" charset="-78"/>
              </a:rPr>
              <a:t> </a:t>
            </a:r>
            <a:r>
              <a:rPr lang="ar-SA" sz="2300" b="1" dirty="0" smtClean="0">
                <a:solidFill>
                  <a:srgbClr val="111111"/>
                </a:solidFill>
                <a:latin typeface="Titr" pitchFamily="2" charset="-78"/>
                <a:cs typeface="Titr" pitchFamily="2" charset="-78"/>
              </a:rPr>
              <a:t> بين الممارسات التجارية التي أعد لها المشرع  قـانونا خاصا يتمثل في القانون رقم 04-02 المعدل </a:t>
            </a:r>
            <a:r>
              <a:rPr lang="ar-SA" sz="2300" b="1" dirty="0" err="1" smtClean="0">
                <a:solidFill>
                  <a:srgbClr val="111111"/>
                </a:solidFill>
                <a:latin typeface="Titr" pitchFamily="2" charset="-78"/>
                <a:cs typeface="Titr" pitchFamily="2" charset="-78"/>
              </a:rPr>
              <a:t>و</a:t>
            </a:r>
            <a:r>
              <a:rPr lang="ar-SA" sz="2300" b="1" dirty="0" smtClean="0">
                <a:solidFill>
                  <a:srgbClr val="111111"/>
                </a:solidFill>
                <a:latin typeface="Titr" pitchFamily="2" charset="-78"/>
                <a:cs typeface="Titr" pitchFamily="2" charset="-78"/>
              </a:rPr>
              <a:t> المتمم بالقـانون رقم 10-06  المـؤرخ في 15 أوت 2010 </a:t>
            </a:r>
            <a:r>
              <a:rPr lang="ar-SA" sz="2300" b="1" dirty="0" err="1" smtClean="0">
                <a:solidFill>
                  <a:srgbClr val="111111"/>
                </a:solidFill>
                <a:latin typeface="Titr" pitchFamily="2" charset="-78"/>
                <a:cs typeface="Titr" pitchFamily="2" charset="-78"/>
              </a:rPr>
              <a:t>و</a:t>
            </a:r>
            <a:r>
              <a:rPr lang="ar-SA" sz="2300" b="1" dirty="0" smtClean="0">
                <a:solidFill>
                  <a:srgbClr val="111111"/>
                </a:solidFill>
                <a:latin typeface="Titr" pitchFamily="2" charset="-78"/>
                <a:cs typeface="Titr" pitchFamily="2" charset="-78"/>
              </a:rPr>
              <a:t> المتعلق </a:t>
            </a:r>
            <a:r>
              <a:rPr lang="ar-SA" sz="2300" b="1" dirty="0" err="1" smtClean="0">
                <a:solidFill>
                  <a:srgbClr val="111111"/>
                </a:solidFill>
                <a:latin typeface="Titr" pitchFamily="2" charset="-78"/>
                <a:cs typeface="Titr" pitchFamily="2" charset="-78"/>
              </a:rPr>
              <a:t>بالق</a:t>
            </a:r>
            <a:r>
              <a:rPr lang="ar-DZ" sz="2300" b="1" dirty="0" smtClean="0">
                <a:solidFill>
                  <a:srgbClr val="111111"/>
                </a:solidFill>
                <a:latin typeface="Titr" pitchFamily="2" charset="-78"/>
                <a:cs typeface="Titr" pitchFamily="2" charset="-78"/>
              </a:rPr>
              <a:t>ـــ</a:t>
            </a:r>
            <a:r>
              <a:rPr lang="ar-SA" sz="2300" b="1" dirty="0" smtClean="0">
                <a:solidFill>
                  <a:srgbClr val="111111"/>
                </a:solidFill>
                <a:latin typeface="Titr" pitchFamily="2" charset="-78"/>
                <a:cs typeface="Titr" pitchFamily="2" charset="-78"/>
              </a:rPr>
              <a:t>ـواعد المطبق</a:t>
            </a:r>
            <a:r>
              <a:rPr lang="ar-DZ" sz="2300" b="1" dirty="0" smtClean="0">
                <a:solidFill>
                  <a:srgbClr val="111111"/>
                </a:solidFill>
                <a:latin typeface="Titr" pitchFamily="2" charset="-78"/>
                <a:cs typeface="Titr" pitchFamily="2" charset="-78"/>
              </a:rPr>
              <a:t>ــ</a:t>
            </a:r>
            <a:r>
              <a:rPr lang="ar-SA" sz="2300" b="1" dirty="0" smtClean="0">
                <a:solidFill>
                  <a:srgbClr val="111111"/>
                </a:solidFill>
                <a:latin typeface="Titr" pitchFamily="2" charset="-78"/>
                <a:cs typeface="Titr" pitchFamily="2" charset="-78"/>
              </a:rPr>
              <a:t>ة على الممـارسات التجاري</a:t>
            </a:r>
            <a:r>
              <a:rPr lang="ar-DZ" sz="2300" b="1" dirty="0" smtClean="0">
                <a:solidFill>
                  <a:srgbClr val="111111"/>
                </a:solidFill>
                <a:latin typeface="Titr" pitchFamily="2" charset="-78"/>
                <a:cs typeface="Titr" pitchFamily="2" charset="-78"/>
              </a:rPr>
              <a:t>ـــ</a:t>
            </a:r>
            <a:r>
              <a:rPr lang="ar-SA" sz="2300" b="1" dirty="0" smtClean="0">
                <a:solidFill>
                  <a:srgbClr val="111111"/>
                </a:solidFill>
                <a:latin typeface="Titr" pitchFamily="2" charset="-78"/>
                <a:cs typeface="Titr" pitchFamily="2" charset="-78"/>
              </a:rPr>
              <a:t>ة، </a:t>
            </a:r>
            <a:r>
              <a:rPr lang="ar-SA" sz="2300" b="1" dirty="0" err="1" smtClean="0">
                <a:solidFill>
                  <a:srgbClr val="111111"/>
                </a:solidFill>
                <a:latin typeface="Titr" pitchFamily="2" charset="-78"/>
                <a:cs typeface="Titr" pitchFamily="2" charset="-78"/>
              </a:rPr>
              <a:t>و</a:t>
            </a:r>
            <a:r>
              <a:rPr lang="ar-SA" sz="2300" b="1" dirty="0" smtClean="0">
                <a:solidFill>
                  <a:srgbClr val="111111"/>
                </a:solidFill>
                <a:latin typeface="Titr" pitchFamily="2" charset="-78"/>
                <a:cs typeface="Titr" pitchFamily="2" charset="-78"/>
              </a:rPr>
              <a:t> خصص قانـون المنافسة للأحكـام المتعلقة بمبـادئ المنافسـة </a:t>
            </a:r>
            <a:r>
              <a:rPr lang="ar-SA" sz="2300" b="1" dirty="0" err="1" smtClean="0">
                <a:solidFill>
                  <a:srgbClr val="111111"/>
                </a:solidFill>
                <a:latin typeface="Titr" pitchFamily="2" charset="-78"/>
                <a:cs typeface="Titr" pitchFamily="2" charset="-78"/>
              </a:rPr>
              <a:t>و</a:t>
            </a:r>
            <a:r>
              <a:rPr lang="ar-SA" sz="2300" b="1" dirty="0" smtClean="0">
                <a:solidFill>
                  <a:srgbClr val="111111"/>
                </a:solidFill>
                <a:latin typeface="Titr" pitchFamily="2" charset="-78"/>
                <a:cs typeface="Titr" pitchFamily="2" charset="-78"/>
              </a:rPr>
              <a:t> مجلس المنافسة</a:t>
            </a:r>
            <a:r>
              <a:rPr lang="ar-DZ" sz="2300" b="1" dirty="0" smtClean="0">
                <a:solidFill>
                  <a:srgbClr val="111111"/>
                </a:solidFill>
                <a:latin typeface="Titr" pitchFamily="2" charset="-78"/>
                <a:cs typeface="Titr" pitchFamily="2" charset="-78"/>
              </a:rPr>
              <a:t>.</a:t>
            </a:r>
          </a:p>
          <a:p>
            <a:pPr algn="just" rtl="1"/>
            <a:r>
              <a:rPr lang="ar-DZ" sz="2300" b="1" dirty="0" smtClean="0">
                <a:solidFill>
                  <a:srgbClr val="111111"/>
                </a:solidFill>
                <a:latin typeface="Titr" pitchFamily="2" charset="-78"/>
                <a:cs typeface="Titr" pitchFamily="2" charset="-78"/>
              </a:rPr>
              <a:t>                    و لقد عدل </a:t>
            </a:r>
            <a:r>
              <a:rPr lang="ar-DZ" sz="2300" b="1" dirty="0" err="1" smtClean="0">
                <a:solidFill>
                  <a:srgbClr val="111111"/>
                </a:solidFill>
                <a:latin typeface="Titr" pitchFamily="2" charset="-78"/>
                <a:cs typeface="Titr" pitchFamily="2" charset="-78"/>
              </a:rPr>
              <a:t>و</a:t>
            </a:r>
            <a:r>
              <a:rPr lang="ar-DZ" sz="2300" b="1" dirty="0" smtClean="0">
                <a:solidFill>
                  <a:srgbClr val="111111"/>
                </a:solidFill>
                <a:latin typeface="Titr" pitchFamily="2" charset="-78"/>
                <a:cs typeface="Titr" pitchFamily="2" charset="-78"/>
              </a:rPr>
              <a:t> تمم </a:t>
            </a:r>
            <a:r>
              <a:rPr lang="ar-DZ" sz="2300" b="1" dirty="0" err="1" smtClean="0">
                <a:solidFill>
                  <a:srgbClr val="111111"/>
                </a:solidFill>
                <a:latin typeface="Titr" pitchFamily="2" charset="-78"/>
                <a:cs typeface="Titr" pitchFamily="2" charset="-78"/>
              </a:rPr>
              <a:t>الأ</a:t>
            </a:r>
            <a:r>
              <a:rPr lang="ar-SA" sz="2300" b="1" dirty="0" smtClean="0">
                <a:solidFill>
                  <a:srgbClr val="111111"/>
                </a:solidFill>
                <a:latin typeface="Titr" pitchFamily="2" charset="-78"/>
                <a:cs typeface="Titr" pitchFamily="2" charset="-78"/>
              </a:rPr>
              <a:t>مــر رقم 03- 03 </a:t>
            </a:r>
            <a:r>
              <a:rPr lang="ar-SA" sz="2300" b="1" dirty="0" err="1" smtClean="0">
                <a:solidFill>
                  <a:srgbClr val="111111"/>
                </a:solidFill>
                <a:latin typeface="Titr" pitchFamily="2" charset="-78"/>
                <a:cs typeface="Titr" pitchFamily="2" charset="-78"/>
              </a:rPr>
              <a:t>ال</a:t>
            </a:r>
            <a:r>
              <a:rPr lang="ar-DZ" sz="2300" b="1" dirty="0" smtClean="0">
                <a:solidFill>
                  <a:srgbClr val="111111"/>
                </a:solidFill>
                <a:latin typeface="Titr" pitchFamily="2" charset="-78"/>
                <a:cs typeface="Titr" pitchFamily="2" charset="-78"/>
              </a:rPr>
              <a:t>مذكور أعلاه </a:t>
            </a:r>
            <a:r>
              <a:rPr lang="ar-SA" sz="2300" b="1" dirty="0" smtClean="0">
                <a:solidFill>
                  <a:srgbClr val="111111"/>
                </a:solidFill>
                <a:latin typeface="Titr" pitchFamily="2" charset="-78"/>
                <a:cs typeface="Titr" pitchFamily="2" charset="-78"/>
              </a:rPr>
              <a:t>بالقانون رقم 08-12 المؤرخ في 25 جـوان 2008</a:t>
            </a:r>
            <a:r>
              <a:rPr lang="fr-FR" sz="2300" b="1" dirty="0" smtClean="0">
                <a:solidFill>
                  <a:srgbClr val="111111"/>
                </a:solidFill>
                <a:latin typeface="Titr" pitchFamily="2" charset="-78"/>
                <a:cs typeface="Titr" pitchFamily="2" charset="-78"/>
              </a:rPr>
              <a:t> </a:t>
            </a:r>
            <a:r>
              <a:rPr lang="ar-SA" sz="2300" b="1" dirty="0" smtClean="0">
                <a:solidFill>
                  <a:srgbClr val="111111"/>
                </a:solidFill>
                <a:latin typeface="Titr" pitchFamily="2" charset="-78"/>
                <a:cs typeface="Titr" pitchFamily="2" charset="-78"/>
              </a:rPr>
              <a:t> و القانون رقم 10-05 المــؤرخ في</a:t>
            </a:r>
            <a:r>
              <a:rPr lang="fr-FR" sz="2300" b="1" dirty="0" smtClean="0">
                <a:solidFill>
                  <a:srgbClr val="111111"/>
                </a:solidFill>
                <a:latin typeface="Titr" pitchFamily="2" charset="-78"/>
                <a:cs typeface="Titr" pitchFamily="2" charset="-78"/>
              </a:rPr>
              <a:t>15 </a:t>
            </a:r>
            <a:r>
              <a:rPr lang="ar-SA" sz="2300" b="1" dirty="0" smtClean="0">
                <a:solidFill>
                  <a:srgbClr val="111111"/>
                </a:solidFill>
                <a:latin typeface="Titr" pitchFamily="2" charset="-78"/>
                <a:cs typeface="Titr" pitchFamily="2" charset="-78"/>
              </a:rPr>
              <a:t> أوت 2010 </a:t>
            </a:r>
            <a:r>
              <a:rPr lang="ar-DZ" sz="2300" b="1" dirty="0" smtClean="0">
                <a:solidFill>
                  <a:srgbClr val="111111"/>
                </a:solidFill>
                <a:latin typeface="Titr" pitchFamily="2" charset="-78"/>
                <a:cs typeface="Titr" pitchFamily="2" charset="-78"/>
              </a:rPr>
              <a:t>.</a:t>
            </a:r>
            <a:endParaRPr lang="fr-FR" sz="2300" b="1" dirty="0">
              <a:solidFill>
                <a:srgbClr val="111111"/>
              </a:solidFill>
              <a:latin typeface="Titr" pitchFamily="2" charset="-78"/>
              <a:cs typeface="Titr" pitchFamily="2" charset="-78"/>
            </a:endParaRPr>
          </a:p>
        </p:txBody>
      </p:sp>
      <p:sp>
        <p:nvSpPr>
          <p:cNvPr id="7" name="Rectangle 4"/>
          <p:cNvSpPr>
            <a:spLocks noGrp="1" noChangeArrowheads="1"/>
          </p:cNvSpPr>
          <p:nvPr>
            <p:ph type="title"/>
          </p:nvPr>
        </p:nvSpPr>
        <p:spPr>
          <a:xfrm rot="20154194">
            <a:off x="458868" y="673176"/>
            <a:ext cx="3139141" cy="704850"/>
          </a:xfrm>
          <a:noFill/>
          <a:ln/>
        </p:spPr>
        <p:txBody>
          <a:bodyPr/>
          <a:lstStyle/>
          <a:p>
            <a:pPr algn="ctr" rtl="1"/>
            <a:r>
              <a:rPr lang="ar-DZ" sz="4800" dirty="0" err="1" smtClean="0"/>
              <a:t>ال</a:t>
            </a:r>
            <a:r>
              <a:rPr lang="ar-SA" sz="4800" dirty="0" smtClean="0"/>
              <a:t>مقدمــــــــــة</a:t>
            </a:r>
            <a:endParaRPr lang="fr-FR" sz="4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Image 8" descr="Partie01.png"/>
          <p:cNvPicPr>
            <a:picLocks noChangeAspect="1"/>
          </p:cNvPicPr>
          <p:nvPr/>
        </p:nvPicPr>
        <p:blipFill>
          <a:blip r:embed="rId3" cstate="print"/>
          <a:stretch>
            <a:fillRect/>
          </a:stretch>
        </p:blipFill>
        <p:spPr>
          <a:xfrm>
            <a:off x="7542839" y="4725144"/>
            <a:ext cx="1789437" cy="2232248"/>
          </a:xfrm>
          <a:prstGeom prst="rect">
            <a:avLst/>
          </a:prstGeom>
        </p:spPr>
      </p:pic>
      <p:sp>
        <p:nvSpPr>
          <p:cNvPr id="11" name="Rectangle 10"/>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Sans titre - 9988.png"/>
          <p:cNvPicPr>
            <a:picLocks noChangeAspect="1"/>
          </p:cNvPicPr>
          <p:nvPr/>
        </p:nvPicPr>
        <p:blipFill>
          <a:blip r:embed="rId2"/>
          <a:stretch>
            <a:fillRect/>
          </a:stretch>
        </p:blipFill>
        <p:spPr>
          <a:xfrm>
            <a:off x="0" y="1268085"/>
            <a:ext cx="9144000" cy="4353334"/>
          </a:xfrm>
          <a:prstGeom prst="rect">
            <a:avLst/>
          </a:prstGeom>
        </p:spPr>
      </p:pic>
      <p:sp>
        <p:nvSpPr>
          <p:cNvPr id="11" name="Rectangle 10"/>
          <p:cNvSpPr/>
          <p:nvPr/>
        </p:nvSpPr>
        <p:spPr>
          <a:xfrm>
            <a:off x="1552000" y="1793112"/>
            <a:ext cx="6535710" cy="3170099"/>
          </a:xfrm>
          <a:prstGeom prst="rect">
            <a:avLst/>
          </a:prstGeom>
        </p:spPr>
        <p:txBody>
          <a:bodyPr wrap="square">
            <a:spAutoFit/>
          </a:bodyPr>
          <a:lstStyle/>
          <a:p>
            <a:pPr rtl="1"/>
            <a:r>
              <a:rPr lang="ar-SA" sz="10000" dirty="0" smtClean="0">
                <a:latin typeface="Titr" pitchFamily="2" charset="-78"/>
                <a:cs typeface="Titr" pitchFamily="2" charset="-78"/>
              </a:rPr>
              <a:t>مفهوم المنافسة</a:t>
            </a:r>
            <a:endParaRPr lang="fr-FR" sz="10000" dirty="0"/>
          </a:p>
        </p:txBody>
      </p:sp>
      <p:pic>
        <p:nvPicPr>
          <p:cNvPr id="6" name="Image 5" descr="Partie01.png"/>
          <p:cNvPicPr>
            <a:picLocks noChangeAspect="1"/>
          </p:cNvPicPr>
          <p:nvPr/>
        </p:nvPicPr>
        <p:blipFill>
          <a:blip r:embed="rId3" cstate="print"/>
          <a:stretch>
            <a:fillRect/>
          </a:stretch>
        </p:blipFill>
        <p:spPr>
          <a:xfrm>
            <a:off x="7542839" y="4725144"/>
            <a:ext cx="1789437" cy="2232248"/>
          </a:xfrm>
          <a:prstGeom prst="rect">
            <a:avLst/>
          </a:prstGeom>
        </p:spPr>
      </p:pic>
      <p:sp>
        <p:nvSpPr>
          <p:cNvPr id="9" name="Rectangle 8"/>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0"/>
            <a:ext cx="9014088" cy="6747656"/>
          </a:xfrm>
          <a:prstGeom prst="rect">
            <a:avLst/>
          </a:prstGeom>
        </p:spPr>
      </p:pic>
      <p:sp>
        <p:nvSpPr>
          <p:cNvPr id="6" name="Rectangle 6"/>
          <p:cNvSpPr>
            <a:spLocks noChangeArrowheads="1"/>
          </p:cNvSpPr>
          <p:nvPr/>
        </p:nvSpPr>
        <p:spPr bwMode="auto">
          <a:xfrm rot="21209168">
            <a:off x="1643763" y="1290159"/>
            <a:ext cx="6209106" cy="1569660"/>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ar-DZ" sz="2400" b="1" dirty="0" smtClean="0">
                <a:solidFill>
                  <a:srgbClr val="111111"/>
                </a:solidFill>
                <a:latin typeface="Titr" pitchFamily="2" charset="-78"/>
                <a:cs typeface="Titr" pitchFamily="2" charset="-78"/>
              </a:rPr>
              <a:t>	</a:t>
            </a:r>
            <a:r>
              <a:rPr lang="ar-SA" sz="2400" b="1" dirty="0" smtClean="0">
                <a:solidFill>
                  <a:srgbClr val="111111"/>
                </a:solidFill>
                <a:latin typeface="Titr" pitchFamily="2" charset="-78"/>
                <a:cs typeface="Titr" pitchFamily="2" charset="-78"/>
              </a:rPr>
              <a:t> هـــي </a:t>
            </a:r>
            <a:r>
              <a:rPr lang="ar-DZ" sz="2400" b="1" dirty="0" smtClean="0">
                <a:solidFill>
                  <a:srgbClr val="111111"/>
                </a:solidFill>
                <a:latin typeface="Titr" pitchFamily="2" charset="-78"/>
                <a:cs typeface="Titr" pitchFamily="2" charset="-78"/>
              </a:rPr>
              <a:t>وضعيـة</a:t>
            </a:r>
            <a:r>
              <a:rPr lang="ar-SA" sz="2400" b="1" dirty="0" smtClean="0">
                <a:solidFill>
                  <a:srgbClr val="111111"/>
                </a:solidFill>
                <a:latin typeface="Titr" pitchFamily="2" charset="-78"/>
                <a:cs typeface="Titr" pitchFamily="2" charset="-78"/>
              </a:rPr>
              <a:t> المزاحمة التي يفتعلها المنتجون للسلع </a:t>
            </a:r>
            <a:r>
              <a:rPr lang="ar-SA" sz="2400" b="1" dirty="0" err="1" smtClean="0">
                <a:solidFill>
                  <a:srgbClr val="111111"/>
                </a:solidFill>
                <a:latin typeface="Titr" pitchFamily="2" charset="-78"/>
                <a:cs typeface="Titr" pitchFamily="2" charset="-78"/>
              </a:rPr>
              <a:t>و</a:t>
            </a:r>
            <a:r>
              <a:rPr lang="ar-SA" sz="2400" b="1" dirty="0" smtClean="0">
                <a:solidFill>
                  <a:srgbClr val="111111"/>
                </a:solidFill>
                <a:latin typeface="Titr" pitchFamily="2" charset="-78"/>
                <a:cs typeface="Titr" pitchFamily="2" charset="-78"/>
              </a:rPr>
              <a:t> الخدمـات المتشابهة قصد بيعها  أو</a:t>
            </a:r>
            <a:r>
              <a:rPr lang="fr-FR" sz="2400" b="1" dirty="0" smtClean="0">
                <a:solidFill>
                  <a:srgbClr val="111111"/>
                </a:solidFill>
                <a:latin typeface="Titr" pitchFamily="2" charset="-78"/>
                <a:cs typeface="Titr" pitchFamily="2" charset="-78"/>
              </a:rPr>
              <a:t> </a:t>
            </a:r>
            <a:r>
              <a:rPr lang="ar-SA" sz="2400" b="1" dirty="0" smtClean="0">
                <a:solidFill>
                  <a:srgbClr val="111111"/>
                </a:solidFill>
                <a:latin typeface="Titr" pitchFamily="2" charset="-78"/>
                <a:cs typeface="Titr" pitchFamily="2" charset="-78"/>
              </a:rPr>
              <a:t>تأديتها لتحقيق أكبر ربح ممكن </a:t>
            </a:r>
            <a:r>
              <a:rPr lang="ar-SA" sz="2400" b="1" dirty="0" err="1" smtClean="0">
                <a:solidFill>
                  <a:srgbClr val="111111"/>
                </a:solidFill>
                <a:latin typeface="Titr" pitchFamily="2" charset="-78"/>
                <a:cs typeface="Titr" pitchFamily="2" charset="-78"/>
              </a:rPr>
              <a:t>و</a:t>
            </a:r>
            <a:r>
              <a:rPr lang="ar-SA" sz="2400" b="1" dirty="0" smtClean="0">
                <a:solidFill>
                  <a:srgbClr val="111111"/>
                </a:solidFill>
                <a:latin typeface="Titr" pitchFamily="2" charset="-78"/>
                <a:cs typeface="Titr" pitchFamily="2" charset="-78"/>
              </a:rPr>
              <a:t> كسب أكبر حصة في السوق</a:t>
            </a:r>
            <a:r>
              <a:rPr lang="fr-FR" sz="2400" b="1" dirty="0" smtClean="0">
                <a:solidFill>
                  <a:srgbClr val="111111"/>
                </a:solidFill>
                <a:latin typeface="Titr" pitchFamily="2" charset="-78"/>
                <a:cs typeface="Titr" pitchFamily="2" charset="-78"/>
              </a:rPr>
              <a:t>.</a:t>
            </a:r>
            <a:endParaRPr lang="fr-FR" sz="2400" b="1" dirty="0">
              <a:solidFill>
                <a:srgbClr val="111111"/>
              </a:solidFill>
              <a:latin typeface="Titr" pitchFamily="2" charset="-78"/>
              <a:cs typeface="Titr" pitchFamily="2" charset="-78"/>
            </a:endParaRPr>
          </a:p>
        </p:txBody>
      </p:sp>
      <p:sp>
        <p:nvSpPr>
          <p:cNvPr id="13" name="Rectangle 4"/>
          <p:cNvSpPr txBox="1">
            <a:spLocks noChangeArrowheads="1"/>
          </p:cNvSpPr>
          <p:nvPr/>
        </p:nvSpPr>
        <p:spPr bwMode="black">
          <a:xfrm rot="20154194">
            <a:off x="443102" y="761066"/>
            <a:ext cx="3139141"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rtl="1"/>
            <a:r>
              <a:rPr lang="ar-SA" sz="4000" dirty="0" smtClean="0">
                <a:latin typeface="Titr" pitchFamily="2" charset="-78"/>
                <a:cs typeface="Titr" pitchFamily="2" charset="-78"/>
              </a:rPr>
              <a:t>مفهوم المنافسة</a:t>
            </a:r>
            <a:endParaRPr lang="fr-FR" sz="4000" dirty="0" smtClean="0"/>
          </a:p>
        </p:txBody>
      </p:sp>
      <p:sp>
        <p:nvSpPr>
          <p:cNvPr id="7" name="Rectangle 6"/>
          <p:cNvSpPr>
            <a:spLocks noChangeArrowheads="1"/>
          </p:cNvSpPr>
          <p:nvPr/>
        </p:nvSpPr>
        <p:spPr bwMode="auto">
          <a:xfrm rot="21209168">
            <a:off x="1941179" y="3082049"/>
            <a:ext cx="6209106" cy="1938992"/>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ar-DZ" sz="2400" b="1" dirty="0" smtClean="0">
                <a:solidFill>
                  <a:srgbClr val="111111"/>
                </a:solidFill>
                <a:latin typeface="Titr" pitchFamily="2" charset="-78"/>
                <a:cs typeface="Titr" pitchFamily="2" charset="-78"/>
              </a:rPr>
              <a:t>	في </a:t>
            </a:r>
            <a:r>
              <a:rPr lang="ar-DZ" sz="2400" b="1" dirty="0" err="1" smtClean="0">
                <a:solidFill>
                  <a:srgbClr val="111111"/>
                </a:solidFill>
                <a:latin typeface="Titr" pitchFamily="2" charset="-78"/>
                <a:cs typeface="Titr" pitchFamily="2" charset="-78"/>
              </a:rPr>
              <a:t>و</a:t>
            </a:r>
            <a:r>
              <a:rPr lang="ar-SA" sz="2400" b="1" dirty="0" err="1" smtClean="0">
                <a:solidFill>
                  <a:srgbClr val="111111"/>
                </a:solidFill>
                <a:latin typeface="Titr" pitchFamily="2" charset="-78"/>
                <a:cs typeface="Titr" pitchFamily="2" charset="-78"/>
              </a:rPr>
              <a:t>ضعية</a:t>
            </a:r>
            <a:r>
              <a:rPr lang="ar-SA" sz="2400" b="1" dirty="0" smtClean="0">
                <a:solidFill>
                  <a:srgbClr val="111111"/>
                </a:solidFill>
                <a:latin typeface="Titr" pitchFamily="2" charset="-78"/>
                <a:cs typeface="Titr" pitchFamily="2" charset="-78"/>
              </a:rPr>
              <a:t> المنافسة </a:t>
            </a:r>
            <a:r>
              <a:rPr lang="ar-DZ" sz="2400" b="1" dirty="0" smtClean="0">
                <a:solidFill>
                  <a:srgbClr val="111111"/>
                </a:solidFill>
                <a:latin typeface="Titr" pitchFamily="2" charset="-78"/>
                <a:cs typeface="Titr" pitchFamily="2" charset="-78"/>
              </a:rPr>
              <a:t>يعرض </a:t>
            </a:r>
            <a:r>
              <a:rPr lang="ar-SA" sz="2400" b="1" dirty="0" smtClean="0">
                <a:solidFill>
                  <a:srgbClr val="111111"/>
                </a:solidFill>
                <a:latin typeface="Titr" pitchFamily="2" charset="-78"/>
                <a:cs typeface="Titr" pitchFamily="2" charset="-78"/>
              </a:rPr>
              <a:t> المتعامل</a:t>
            </a:r>
            <a:r>
              <a:rPr lang="ar-DZ" sz="2400" b="1" dirty="0" smtClean="0">
                <a:solidFill>
                  <a:srgbClr val="111111"/>
                </a:solidFill>
                <a:latin typeface="Titr" pitchFamily="2" charset="-78"/>
                <a:cs typeface="Titr" pitchFamily="2" charset="-78"/>
              </a:rPr>
              <a:t>ون </a:t>
            </a:r>
            <a:r>
              <a:rPr lang="ar-SA" sz="2400" b="1" dirty="0" smtClean="0">
                <a:solidFill>
                  <a:srgbClr val="111111"/>
                </a:solidFill>
                <a:latin typeface="Titr" pitchFamily="2" charset="-78"/>
                <a:cs typeface="Titr" pitchFamily="2" charset="-78"/>
              </a:rPr>
              <a:t> الإقتصادي</a:t>
            </a:r>
            <a:r>
              <a:rPr lang="ar-DZ" sz="2400" b="1" dirty="0" smtClean="0">
                <a:solidFill>
                  <a:srgbClr val="111111"/>
                </a:solidFill>
                <a:latin typeface="Titr" pitchFamily="2" charset="-78"/>
                <a:cs typeface="Titr" pitchFamily="2" charset="-78"/>
              </a:rPr>
              <a:t>و</a:t>
            </a:r>
            <a:r>
              <a:rPr lang="ar-SA" sz="2400" b="1" dirty="0" smtClean="0">
                <a:solidFill>
                  <a:srgbClr val="111111"/>
                </a:solidFill>
                <a:latin typeface="Titr" pitchFamily="2" charset="-78"/>
                <a:cs typeface="Titr" pitchFamily="2" charset="-78"/>
              </a:rPr>
              <a:t>ن  السلـع </a:t>
            </a:r>
            <a:r>
              <a:rPr lang="ar-SA" sz="2400" b="1" dirty="0" err="1" smtClean="0">
                <a:solidFill>
                  <a:srgbClr val="111111"/>
                </a:solidFill>
                <a:latin typeface="Titr" pitchFamily="2" charset="-78"/>
                <a:cs typeface="Titr" pitchFamily="2" charset="-78"/>
              </a:rPr>
              <a:t>و</a:t>
            </a:r>
            <a:r>
              <a:rPr lang="ar-SA" sz="2400" b="1" dirty="0" smtClean="0">
                <a:solidFill>
                  <a:srgbClr val="111111"/>
                </a:solidFill>
                <a:latin typeface="Titr" pitchFamily="2" charset="-78"/>
                <a:cs typeface="Titr" pitchFamily="2" charset="-78"/>
              </a:rPr>
              <a:t> الخدمات لزبائنهم بأسعار </a:t>
            </a:r>
            <a:r>
              <a:rPr lang="ar-SA" sz="2400" b="1" dirty="0" err="1" smtClean="0">
                <a:solidFill>
                  <a:srgbClr val="111111"/>
                </a:solidFill>
                <a:latin typeface="Titr" pitchFamily="2" charset="-78"/>
                <a:cs typeface="Titr" pitchFamily="2" charset="-78"/>
              </a:rPr>
              <a:t>و</a:t>
            </a:r>
            <a:r>
              <a:rPr lang="ar-SA" sz="2400" b="1" dirty="0" smtClean="0">
                <a:solidFill>
                  <a:srgbClr val="111111"/>
                </a:solidFill>
                <a:latin typeface="Titr" pitchFamily="2" charset="-78"/>
                <a:cs typeface="Titr" pitchFamily="2" charset="-78"/>
              </a:rPr>
              <a:t> نوعية تنافسية، هذا ما  يحتم على البعض منهم  </a:t>
            </a:r>
            <a:r>
              <a:rPr lang="ar-DZ" sz="2400" b="1" dirty="0" smtClean="0">
                <a:solidFill>
                  <a:srgbClr val="111111"/>
                </a:solidFill>
                <a:latin typeface="Titr" pitchFamily="2" charset="-78"/>
                <a:cs typeface="Titr" pitchFamily="2" charset="-78"/>
              </a:rPr>
              <a:t>إلى </a:t>
            </a:r>
            <a:r>
              <a:rPr lang="ar-SA" sz="2400" b="1" dirty="0" smtClean="0">
                <a:solidFill>
                  <a:srgbClr val="111111"/>
                </a:solidFill>
                <a:latin typeface="Titr" pitchFamily="2" charset="-78"/>
                <a:cs typeface="Titr" pitchFamily="2" charset="-78"/>
              </a:rPr>
              <a:t>تخفيــض أسعــار السلع إلــــى أدنى المستويات </a:t>
            </a:r>
            <a:r>
              <a:rPr lang="ar-SA" sz="2400" b="1" dirty="0" err="1" smtClean="0">
                <a:solidFill>
                  <a:srgbClr val="111111"/>
                </a:solidFill>
                <a:latin typeface="Titr" pitchFamily="2" charset="-78"/>
                <a:cs typeface="Titr" pitchFamily="2" charset="-78"/>
              </a:rPr>
              <a:t>و</a:t>
            </a:r>
            <a:r>
              <a:rPr lang="ar-SA" sz="2400" b="1" dirty="0" smtClean="0">
                <a:solidFill>
                  <a:srgbClr val="111111"/>
                </a:solidFill>
                <a:latin typeface="Titr" pitchFamily="2" charset="-78"/>
                <a:cs typeface="Titr" pitchFamily="2" charset="-78"/>
              </a:rPr>
              <a:t> البعض </a:t>
            </a:r>
            <a:r>
              <a:rPr lang="ar-DZ" sz="2400" b="1" dirty="0" smtClean="0">
                <a:solidFill>
                  <a:srgbClr val="111111"/>
                </a:solidFill>
                <a:latin typeface="Titr" pitchFamily="2" charset="-78"/>
                <a:cs typeface="Titr" pitchFamily="2" charset="-78"/>
              </a:rPr>
              <a:t>الآخر</a:t>
            </a:r>
            <a:r>
              <a:rPr lang="ar-SA" sz="2400" b="1" dirty="0" smtClean="0">
                <a:solidFill>
                  <a:srgbClr val="111111"/>
                </a:solidFill>
                <a:latin typeface="Titr" pitchFamily="2" charset="-78"/>
                <a:cs typeface="Titr" pitchFamily="2" charset="-78"/>
              </a:rPr>
              <a:t> عندما يلقى إقبال كبير  على السلع يقوم برفع </a:t>
            </a:r>
            <a:r>
              <a:rPr lang="ar-DZ" sz="2400" b="1" dirty="0" err="1" smtClean="0">
                <a:solidFill>
                  <a:srgbClr val="111111"/>
                </a:solidFill>
                <a:latin typeface="Titr" pitchFamily="2" charset="-78"/>
                <a:cs typeface="Titr" pitchFamily="2" charset="-78"/>
              </a:rPr>
              <a:t>ال</a:t>
            </a:r>
            <a:r>
              <a:rPr lang="ar-SA" sz="2400" b="1" dirty="0" smtClean="0">
                <a:solidFill>
                  <a:srgbClr val="111111"/>
                </a:solidFill>
                <a:latin typeface="Titr" pitchFamily="2" charset="-78"/>
                <a:cs typeface="Titr" pitchFamily="2" charset="-78"/>
              </a:rPr>
              <a:t>أسع</a:t>
            </a:r>
            <a:r>
              <a:rPr lang="ar-DZ" sz="2400" b="1" dirty="0" smtClean="0">
                <a:solidFill>
                  <a:srgbClr val="111111"/>
                </a:solidFill>
                <a:latin typeface="Titr" pitchFamily="2" charset="-78"/>
                <a:cs typeface="Titr" pitchFamily="2" charset="-78"/>
              </a:rPr>
              <a:t>ــ</a:t>
            </a:r>
            <a:r>
              <a:rPr lang="ar-SA" sz="2400" b="1" dirty="0" err="1" smtClean="0">
                <a:solidFill>
                  <a:srgbClr val="111111"/>
                </a:solidFill>
                <a:latin typeface="Titr" pitchFamily="2" charset="-78"/>
                <a:cs typeface="Titr" pitchFamily="2" charset="-78"/>
              </a:rPr>
              <a:t>ار</a:t>
            </a:r>
            <a:r>
              <a:rPr lang="ar-SA" sz="2400" b="1" dirty="0" smtClean="0">
                <a:solidFill>
                  <a:srgbClr val="111111"/>
                </a:solidFill>
                <a:latin typeface="Titr" pitchFamily="2" charset="-78"/>
                <a:cs typeface="Titr" pitchFamily="2" charset="-78"/>
              </a:rPr>
              <a:t> بدون أي سبب</a:t>
            </a:r>
            <a:r>
              <a:rPr lang="ar-DZ" sz="2400" b="1" dirty="0" smtClean="0">
                <a:solidFill>
                  <a:srgbClr val="111111"/>
                </a:solidFill>
                <a:latin typeface="Titr" pitchFamily="2" charset="-78"/>
                <a:cs typeface="Titr" pitchFamily="2" charset="-78"/>
              </a:rPr>
              <a:t>،</a:t>
            </a:r>
            <a:r>
              <a:rPr lang="ar-SA" sz="2400" b="1" dirty="0" smtClean="0">
                <a:solidFill>
                  <a:srgbClr val="111111"/>
                </a:solidFill>
                <a:latin typeface="Titr" pitchFamily="2" charset="-78"/>
                <a:cs typeface="Titr" pitchFamily="2" charset="-78"/>
              </a:rPr>
              <a:t> لا لارتفاع التكلف</a:t>
            </a:r>
            <a:r>
              <a:rPr lang="ar-DZ" sz="2400" b="1" dirty="0" smtClean="0">
                <a:solidFill>
                  <a:srgbClr val="111111"/>
                </a:solidFill>
                <a:latin typeface="Titr" pitchFamily="2" charset="-78"/>
                <a:cs typeface="Titr" pitchFamily="2" charset="-78"/>
              </a:rPr>
              <a:t>ـــ</a:t>
            </a:r>
            <a:r>
              <a:rPr lang="ar-SA" sz="2400" b="1" dirty="0" smtClean="0">
                <a:solidFill>
                  <a:srgbClr val="111111"/>
                </a:solidFill>
                <a:latin typeface="Titr" pitchFamily="2" charset="-78"/>
                <a:cs typeface="Titr" pitchFamily="2" charset="-78"/>
              </a:rPr>
              <a:t>ة </a:t>
            </a:r>
            <a:r>
              <a:rPr lang="ar-SA" sz="2400" b="1" dirty="0" err="1" smtClean="0">
                <a:solidFill>
                  <a:srgbClr val="111111"/>
                </a:solidFill>
                <a:latin typeface="Titr" pitchFamily="2" charset="-78"/>
                <a:cs typeface="Titr" pitchFamily="2" charset="-78"/>
              </a:rPr>
              <a:t>و</a:t>
            </a:r>
            <a:r>
              <a:rPr lang="ar-SA" sz="2400" b="1" dirty="0" smtClean="0">
                <a:solidFill>
                  <a:srgbClr val="111111"/>
                </a:solidFill>
                <a:latin typeface="Titr" pitchFamily="2" charset="-78"/>
                <a:cs typeface="Titr" pitchFamily="2" charset="-78"/>
              </a:rPr>
              <a:t> لا للنوعية  </a:t>
            </a:r>
            <a:r>
              <a:rPr lang="ar-SA" sz="2400" b="1" dirty="0" err="1" smtClean="0">
                <a:solidFill>
                  <a:srgbClr val="111111"/>
                </a:solidFill>
                <a:latin typeface="Titr" pitchFamily="2" charset="-78"/>
                <a:cs typeface="Titr" pitchFamily="2" charset="-78"/>
              </a:rPr>
              <a:t>و</a:t>
            </a:r>
            <a:r>
              <a:rPr lang="ar-SA" sz="2400" b="1" dirty="0" smtClean="0">
                <a:solidFill>
                  <a:srgbClr val="111111"/>
                </a:solidFill>
                <a:latin typeface="Titr" pitchFamily="2" charset="-78"/>
                <a:cs typeface="Titr" pitchFamily="2" charset="-78"/>
              </a:rPr>
              <a:t> في </a:t>
            </a:r>
            <a:r>
              <a:rPr lang="ar-SA" sz="2400" b="1" dirty="0" err="1" smtClean="0">
                <a:solidFill>
                  <a:srgbClr val="111111"/>
                </a:solidFill>
                <a:latin typeface="Titr" pitchFamily="2" charset="-78"/>
                <a:cs typeface="Titr" pitchFamily="2" charset="-78"/>
              </a:rPr>
              <a:t>هــذ</a:t>
            </a:r>
            <a:r>
              <a:rPr lang="ar-DZ" sz="2400" b="1" dirty="0" smtClean="0">
                <a:solidFill>
                  <a:srgbClr val="111111"/>
                </a:solidFill>
                <a:latin typeface="Titr" pitchFamily="2" charset="-78"/>
                <a:cs typeface="Titr" pitchFamily="2" charset="-78"/>
              </a:rPr>
              <a:t>ه</a:t>
            </a:r>
            <a:r>
              <a:rPr lang="ar-SA" sz="2400" b="1" dirty="0" smtClean="0">
                <a:solidFill>
                  <a:srgbClr val="111111"/>
                </a:solidFill>
                <a:latin typeface="Titr" pitchFamily="2" charset="-78"/>
                <a:cs typeface="Titr" pitchFamily="2" charset="-78"/>
              </a:rPr>
              <a:t> الحالة المستهلك يتجه إلى ممون</a:t>
            </a:r>
            <a:r>
              <a:rPr lang="ar-DZ" sz="2400" b="1" dirty="0" smtClean="0">
                <a:solidFill>
                  <a:srgbClr val="111111"/>
                </a:solidFill>
                <a:latin typeface="Titr" pitchFamily="2" charset="-78"/>
                <a:cs typeface="Titr" pitchFamily="2" charset="-78"/>
              </a:rPr>
              <a:t> أو بائع </a:t>
            </a:r>
            <a:r>
              <a:rPr lang="ar-SA" sz="2400" b="1" dirty="0" smtClean="0">
                <a:solidFill>
                  <a:srgbClr val="111111"/>
                </a:solidFill>
                <a:latin typeface="Titr" pitchFamily="2" charset="-78"/>
                <a:cs typeface="Titr" pitchFamily="2" charset="-78"/>
              </a:rPr>
              <a:t> آخر أو إلى </a:t>
            </a:r>
            <a:r>
              <a:rPr lang="ar-DZ" sz="2400" b="1" dirty="0" smtClean="0">
                <a:solidFill>
                  <a:srgbClr val="111111"/>
                </a:solidFill>
                <a:latin typeface="Titr" pitchFamily="2" charset="-78"/>
                <a:cs typeface="Titr" pitchFamily="2" charset="-78"/>
              </a:rPr>
              <a:t>إ</a:t>
            </a:r>
            <a:r>
              <a:rPr lang="ar-SA" sz="2400" b="1" dirty="0" err="1" smtClean="0">
                <a:solidFill>
                  <a:srgbClr val="111111"/>
                </a:solidFill>
                <a:latin typeface="Titr" pitchFamily="2" charset="-78"/>
                <a:cs typeface="Titr" pitchFamily="2" charset="-78"/>
              </a:rPr>
              <a:t>قتناء</a:t>
            </a:r>
            <a:r>
              <a:rPr lang="ar-SA" sz="2400" b="1" dirty="0" smtClean="0">
                <a:solidFill>
                  <a:srgbClr val="111111"/>
                </a:solidFill>
                <a:latin typeface="Titr" pitchFamily="2" charset="-78"/>
                <a:cs typeface="Titr" pitchFamily="2" charset="-78"/>
              </a:rPr>
              <a:t> سلعة أخرى بديلة.</a:t>
            </a:r>
            <a:endParaRPr lang="fr-FR" sz="2400" b="1" dirty="0">
              <a:solidFill>
                <a:srgbClr val="111111"/>
              </a:solidFill>
              <a:latin typeface="Titr" pitchFamily="2" charset="-78"/>
              <a:cs typeface="Titr" pitchFamily="2" charset="-78"/>
            </a:endParaRPr>
          </a:p>
        </p:txBody>
      </p:sp>
      <p:pic>
        <p:nvPicPr>
          <p:cNvPr id="9" name="Image 8" descr="Partie01.png"/>
          <p:cNvPicPr>
            <a:picLocks noChangeAspect="1"/>
          </p:cNvPicPr>
          <p:nvPr/>
        </p:nvPicPr>
        <p:blipFill>
          <a:blip r:embed="rId3" cstate="print"/>
          <a:stretch>
            <a:fillRect/>
          </a:stretch>
        </p:blipFill>
        <p:spPr>
          <a:xfrm>
            <a:off x="7542839" y="4725144"/>
            <a:ext cx="1789437" cy="2232248"/>
          </a:xfrm>
          <a:prstGeom prst="rect">
            <a:avLst/>
          </a:prstGeom>
        </p:spPr>
      </p:pic>
      <p:sp>
        <p:nvSpPr>
          <p:cNvPr id="11" name="Rectangle 10"/>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677932"/>
            <a:ext cx="9014088" cy="6069724"/>
          </a:xfrm>
          <a:prstGeom prst="rect">
            <a:avLst/>
          </a:prstGeom>
        </p:spPr>
      </p:pic>
      <p:sp>
        <p:nvSpPr>
          <p:cNvPr id="13" name="Rectangle 4"/>
          <p:cNvSpPr txBox="1">
            <a:spLocks noChangeArrowheads="1"/>
          </p:cNvSpPr>
          <p:nvPr/>
        </p:nvSpPr>
        <p:spPr bwMode="black">
          <a:xfrm rot="20154194">
            <a:off x="458868" y="1328626"/>
            <a:ext cx="3139141" cy="704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rtl="1"/>
            <a:r>
              <a:rPr lang="ar-SA" sz="4000" dirty="0" smtClean="0">
                <a:latin typeface="Titr" pitchFamily="2" charset="-78"/>
                <a:cs typeface="Titr" pitchFamily="2" charset="-78"/>
              </a:rPr>
              <a:t>مفهوم المنافسة</a:t>
            </a:r>
            <a:endParaRPr lang="fr-FR" sz="4000" dirty="0" smtClean="0"/>
          </a:p>
        </p:txBody>
      </p:sp>
      <p:sp>
        <p:nvSpPr>
          <p:cNvPr id="7" name="Rectangle 6"/>
          <p:cNvSpPr>
            <a:spLocks noChangeArrowheads="1"/>
          </p:cNvSpPr>
          <p:nvPr/>
        </p:nvSpPr>
        <p:spPr bwMode="auto">
          <a:xfrm rot="21209168">
            <a:off x="1953822" y="2670112"/>
            <a:ext cx="6209106" cy="2677656"/>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ar-DZ" sz="2800" dirty="0" smtClean="0">
                <a:solidFill>
                  <a:srgbClr val="111111"/>
                </a:solidFill>
                <a:latin typeface="Titr" pitchFamily="2" charset="-78"/>
                <a:cs typeface="Titr" pitchFamily="2" charset="-78"/>
              </a:rPr>
              <a:t>	</a:t>
            </a:r>
            <a:r>
              <a:rPr lang="ar-SA" sz="2800" dirty="0" smtClean="0">
                <a:solidFill>
                  <a:srgbClr val="111111"/>
                </a:solidFill>
                <a:latin typeface="Titr" pitchFamily="2" charset="-78"/>
                <a:cs typeface="Titr" pitchFamily="2" charset="-78"/>
              </a:rPr>
              <a:t> إ</a:t>
            </a:r>
            <a:r>
              <a:rPr lang="ar-DZ" sz="2800" dirty="0" smtClean="0">
                <a:solidFill>
                  <a:srgbClr val="111111"/>
                </a:solidFill>
                <a:latin typeface="Titr" pitchFamily="2" charset="-78"/>
                <a:cs typeface="Titr" pitchFamily="2" charset="-78"/>
              </a:rPr>
              <a:t>ذ</a:t>
            </a:r>
            <a:r>
              <a:rPr lang="ar-SA" sz="2800" dirty="0" smtClean="0">
                <a:solidFill>
                  <a:srgbClr val="111111"/>
                </a:solidFill>
                <a:latin typeface="Titr" pitchFamily="2" charset="-78"/>
                <a:cs typeface="Titr" pitchFamily="2" charset="-78"/>
              </a:rPr>
              <a:t>ا المنافسة بين الممونين أو العارضين للسلع والخدمات،  تـــــؤدي إلــى تخفيض الأسعــــــار، تحسين النوعية وتنوع المنتجات والخدمات المعروضة في السوق، وحفـــــاظا على مبـــــــــدأ تكافؤ الفرص بين المتعاملين الاقتصاديين وجب حظر الممارسات المنافية للمنافسة والتي تعد من مهام مصالح مديرية التجارة التي تقوم </a:t>
            </a:r>
            <a:r>
              <a:rPr lang="ar-DZ" sz="2800" dirty="0" smtClean="0">
                <a:solidFill>
                  <a:srgbClr val="111111"/>
                </a:solidFill>
                <a:latin typeface="Titr" pitchFamily="2" charset="-78"/>
                <a:cs typeface="Titr" pitchFamily="2" charset="-78"/>
              </a:rPr>
              <a:t>ب</a:t>
            </a:r>
            <a:r>
              <a:rPr lang="ar-SA" sz="2800" dirty="0" smtClean="0">
                <a:solidFill>
                  <a:srgbClr val="111111"/>
                </a:solidFill>
                <a:latin typeface="Titr" pitchFamily="2" charset="-78"/>
                <a:cs typeface="Titr" pitchFamily="2" charset="-78"/>
              </a:rPr>
              <a:t>إجراء التحقيقات </a:t>
            </a:r>
            <a:r>
              <a:rPr lang="ar-SA" sz="2800" dirty="0" err="1" smtClean="0">
                <a:solidFill>
                  <a:srgbClr val="111111"/>
                </a:solidFill>
                <a:latin typeface="Titr" pitchFamily="2" charset="-78"/>
                <a:cs typeface="Titr" pitchFamily="2" charset="-78"/>
              </a:rPr>
              <a:t>و</a:t>
            </a:r>
            <a:r>
              <a:rPr lang="ar-SA" sz="2800" dirty="0" smtClean="0">
                <a:solidFill>
                  <a:srgbClr val="111111"/>
                </a:solidFill>
                <a:latin typeface="Titr" pitchFamily="2" charset="-78"/>
                <a:cs typeface="Titr" pitchFamily="2" charset="-78"/>
              </a:rPr>
              <a:t> رفع المؤشرات  </a:t>
            </a:r>
            <a:r>
              <a:rPr lang="ar-SA" sz="2800" dirty="0" err="1" smtClean="0">
                <a:solidFill>
                  <a:srgbClr val="111111"/>
                </a:solidFill>
                <a:latin typeface="Titr" pitchFamily="2" charset="-78"/>
                <a:cs typeface="Titr" pitchFamily="2" charset="-78"/>
              </a:rPr>
              <a:t>و</a:t>
            </a:r>
            <a:r>
              <a:rPr lang="ar-DZ" sz="2800" dirty="0" smtClean="0">
                <a:solidFill>
                  <a:srgbClr val="111111"/>
                </a:solidFill>
                <a:latin typeface="Titr" pitchFamily="2" charset="-78"/>
                <a:cs typeface="Titr" pitchFamily="2" charset="-78"/>
              </a:rPr>
              <a:t>يقوم </a:t>
            </a:r>
            <a:r>
              <a:rPr lang="ar-SA" sz="2800" dirty="0" smtClean="0">
                <a:solidFill>
                  <a:srgbClr val="111111"/>
                </a:solidFill>
                <a:latin typeface="Titr" pitchFamily="2" charset="-78"/>
                <a:cs typeface="Titr" pitchFamily="2" charset="-78"/>
              </a:rPr>
              <a:t> مجلس المنافسة </a:t>
            </a:r>
            <a:r>
              <a:rPr lang="ar-DZ" sz="2800" dirty="0" smtClean="0">
                <a:solidFill>
                  <a:srgbClr val="111111"/>
                </a:solidFill>
                <a:latin typeface="Titr" pitchFamily="2" charset="-78"/>
                <a:cs typeface="Titr" pitchFamily="2" charset="-78"/>
              </a:rPr>
              <a:t>ب</a:t>
            </a:r>
            <a:r>
              <a:rPr lang="ar-SA" sz="2800" dirty="0" smtClean="0">
                <a:solidFill>
                  <a:srgbClr val="111111"/>
                </a:solidFill>
                <a:latin typeface="Titr" pitchFamily="2" charset="-78"/>
                <a:cs typeface="Titr" pitchFamily="2" charset="-78"/>
              </a:rPr>
              <a:t>التدقيق  </a:t>
            </a:r>
            <a:r>
              <a:rPr lang="ar-SA" sz="2800" dirty="0" err="1" smtClean="0">
                <a:solidFill>
                  <a:srgbClr val="111111"/>
                </a:solidFill>
                <a:latin typeface="Titr" pitchFamily="2" charset="-78"/>
                <a:cs typeface="Titr" pitchFamily="2" charset="-78"/>
              </a:rPr>
              <a:t>و</a:t>
            </a:r>
            <a:r>
              <a:rPr lang="ar-SA" sz="2800" dirty="0" smtClean="0">
                <a:solidFill>
                  <a:srgbClr val="111111"/>
                </a:solidFill>
                <a:latin typeface="Titr" pitchFamily="2" charset="-78"/>
                <a:cs typeface="Titr" pitchFamily="2" charset="-78"/>
              </a:rPr>
              <a:t> الحكم فيها.</a:t>
            </a:r>
            <a:endParaRPr lang="fr-FR" sz="2800" dirty="0">
              <a:solidFill>
                <a:srgbClr val="111111"/>
              </a:solidFill>
              <a:latin typeface="Titr" pitchFamily="2" charset="-78"/>
              <a:cs typeface="Titr" pitchFamily="2" charset="-78"/>
            </a:endParaRPr>
          </a:p>
        </p:txBody>
      </p:sp>
      <p:pic>
        <p:nvPicPr>
          <p:cNvPr id="9" name="Image 8" descr="Partie01.png"/>
          <p:cNvPicPr>
            <a:picLocks noChangeAspect="1"/>
          </p:cNvPicPr>
          <p:nvPr/>
        </p:nvPicPr>
        <p:blipFill>
          <a:blip r:embed="rId3" cstate="print"/>
          <a:stretch>
            <a:fillRect/>
          </a:stretch>
        </p:blipFill>
        <p:spPr>
          <a:xfrm>
            <a:off x="7542839" y="4725144"/>
            <a:ext cx="1789437" cy="2232248"/>
          </a:xfrm>
          <a:prstGeom prst="rect">
            <a:avLst/>
          </a:prstGeom>
        </p:spPr>
      </p:pic>
      <p:sp>
        <p:nvSpPr>
          <p:cNvPr id="11" name="Rectangle 10"/>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Sans titre - 9988.png"/>
          <p:cNvPicPr>
            <a:picLocks noChangeAspect="1"/>
          </p:cNvPicPr>
          <p:nvPr/>
        </p:nvPicPr>
        <p:blipFill>
          <a:blip r:embed="rId2"/>
          <a:stretch>
            <a:fillRect/>
          </a:stretch>
        </p:blipFill>
        <p:spPr>
          <a:xfrm>
            <a:off x="0" y="1268085"/>
            <a:ext cx="9144000" cy="4353334"/>
          </a:xfrm>
          <a:prstGeom prst="rect">
            <a:avLst/>
          </a:prstGeom>
        </p:spPr>
      </p:pic>
      <p:sp>
        <p:nvSpPr>
          <p:cNvPr id="11" name="Rectangle 10"/>
          <p:cNvSpPr/>
          <p:nvPr/>
        </p:nvSpPr>
        <p:spPr>
          <a:xfrm>
            <a:off x="1504702" y="2218794"/>
            <a:ext cx="6535710" cy="2554545"/>
          </a:xfrm>
          <a:prstGeom prst="rect">
            <a:avLst/>
          </a:prstGeom>
        </p:spPr>
        <p:txBody>
          <a:bodyPr wrap="square">
            <a:spAutoFit/>
          </a:bodyPr>
          <a:lstStyle/>
          <a:p>
            <a:pPr rtl="1"/>
            <a:r>
              <a:rPr lang="ar-SA" sz="8000" b="1" dirty="0" smtClean="0"/>
              <a:t>مجال تطبيق أحكام قانون المنافسة</a:t>
            </a:r>
            <a:endParaRPr lang="fr-FR" sz="8800" dirty="0"/>
          </a:p>
        </p:txBody>
      </p:sp>
      <p:pic>
        <p:nvPicPr>
          <p:cNvPr id="6" name="Image 5" descr="Partie01.png"/>
          <p:cNvPicPr>
            <a:picLocks noChangeAspect="1"/>
          </p:cNvPicPr>
          <p:nvPr/>
        </p:nvPicPr>
        <p:blipFill>
          <a:blip r:embed="rId3" cstate="print"/>
          <a:stretch>
            <a:fillRect/>
          </a:stretch>
        </p:blipFill>
        <p:spPr>
          <a:xfrm>
            <a:off x="7542839" y="4725144"/>
            <a:ext cx="1789437" cy="2232248"/>
          </a:xfrm>
          <a:prstGeom prst="rect">
            <a:avLst/>
          </a:prstGeom>
        </p:spPr>
      </p:pic>
      <p:sp>
        <p:nvSpPr>
          <p:cNvPr id="9" name="Rectangle 8"/>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Contenant05.png"/>
          <p:cNvPicPr>
            <a:picLocks noChangeAspect="1"/>
          </p:cNvPicPr>
          <p:nvPr/>
        </p:nvPicPr>
        <p:blipFill>
          <a:blip r:embed="rId2" cstate="print"/>
          <a:stretch>
            <a:fillRect/>
          </a:stretch>
        </p:blipFill>
        <p:spPr>
          <a:xfrm>
            <a:off x="63064" y="0"/>
            <a:ext cx="9014088" cy="6858000"/>
          </a:xfrm>
          <a:prstGeom prst="rect">
            <a:avLst/>
          </a:prstGeom>
        </p:spPr>
      </p:pic>
      <p:sp>
        <p:nvSpPr>
          <p:cNvPr id="6" name="Rectangle 6"/>
          <p:cNvSpPr>
            <a:spLocks noChangeArrowheads="1"/>
          </p:cNvSpPr>
          <p:nvPr/>
        </p:nvSpPr>
        <p:spPr bwMode="auto">
          <a:xfrm rot="21449548">
            <a:off x="2536182" y="1148902"/>
            <a:ext cx="5441013" cy="830997"/>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ar-DZ" sz="2400" b="1" dirty="0" smtClean="0">
                <a:solidFill>
                  <a:srgbClr val="111111"/>
                </a:solidFill>
                <a:latin typeface="Titr" pitchFamily="2" charset="-78"/>
                <a:cs typeface="Titr" pitchFamily="2" charset="-78"/>
              </a:rPr>
              <a:t>	</a:t>
            </a:r>
            <a:r>
              <a:rPr lang="ar-SA" sz="2400" b="1" spc="-100" dirty="0" smtClean="0">
                <a:solidFill>
                  <a:srgbClr val="111111"/>
                </a:solidFill>
                <a:latin typeface="Titr" pitchFamily="2" charset="-78"/>
                <a:cs typeface="Titr" pitchFamily="2" charset="-78"/>
              </a:rPr>
              <a:t>قصـــد زيادة الفعالية الاقتصادية </a:t>
            </a:r>
            <a:r>
              <a:rPr lang="ar-SA" sz="2400" b="1" spc="-100" dirty="0" err="1" smtClean="0">
                <a:solidFill>
                  <a:srgbClr val="111111"/>
                </a:solidFill>
                <a:latin typeface="Titr" pitchFamily="2" charset="-78"/>
                <a:cs typeface="Titr" pitchFamily="2" charset="-78"/>
              </a:rPr>
              <a:t>و</a:t>
            </a:r>
            <a:r>
              <a:rPr lang="fr-FR" sz="2400" b="1" spc="-100" dirty="0" smtClean="0">
                <a:solidFill>
                  <a:srgbClr val="111111"/>
                </a:solidFill>
                <a:latin typeface="Titr" pitchFamily="2" charset="-78"/>
                <a:cs typeface="Titr" pitchFamily="2" charset="-78"/>
              </a:rPr>
              <a:t> </a:t>
            </a:r>
            <a:r>
              <a:rPr lang="ar-SA" sz="2400" b="1" spc="-100" dirty="0" smtClean="0">
                <a:solidFill>
                  <a:srgbClr val="111111"/>
                </a:solidFill>
                <a:latin typeface="Titr" pitchFamily="2" charset="-78"/>
                <a:cs typeface="Titr" pitchFamily="2" charset="-78"/>
              </a:rPr>
              <a:t>تحسين ظروف معيشة المستهلكين، لم يستثن تطبيق أحكام هذا القانون أي قطاع أو نشاط ، بل خص كل الأنشطة</a:t>
            </a:r>
            <a:r>
              <a:rPr lang="fr-FR" sz="2400" b="1" spc="-100" dirty="0" smtClean="0">
                <a:solidFill>
                  <a:srgbClr val="111111"/>
                </a:solidFill>
                <a:latin typeface="Titr" pitchFamily="2" charset="-78"/>
                <a:cs typeface="Titr" pitchFamily="2" charset="-78"/>
              </a:rPr>
              <a:t> </a:t>
            </a:r>
            <a:r>
              <a:rPr lang="ar-SA" sz="2400" b="1" spc="-100" dirty="0" smtClean="0">
                <a:solidFill>
                  <a:srgbClr val="111111"/>
                </a:solidFill>
                <a:latin typeface="Titr" pitchFamily="2" charset="-78"/>
                <a:cs typeface="Titr" pitchFamily="2" charset="-78"/>
              </a:rPr>
              <a:t>:</a:t>
            </a:r>
            <a:endParaRPr lang="fr-FR" sz="2400" b="1" spc="-100" dirty="0">
              <a:solidFill>
                <a:srgbClr val="111111"/>
              </a:solidFill>
              <a:latin typeface="Titr" pitchFamily="2" charset="-78"/>
              <a:cs typeface="Titr" pitchFamily="2" charset="-78"/>
            </a:endParaRPr>
          </a:p>
        </p:txBody>
      </p:sp>
      <p:sp>
        <p:nvSpPr>
          <p:cNvPr id="7" name="Rectangle 4"/>
          <p:cNvSpPr>
            <a:spLocks noGrp="1" noChangeArrowheads="1"/>
          </p:cNvSpPr>
          <p:nvPr>
            <p:ph type="title"/>
          </p:nvPr>
        </p:nvSpPr>
        <p:spPr>
          <a:xfrm rot="19998245">
            <a:off x="-74397" y="719098"/>
            <a:ext cx="4363523" cy="704850"/>
          </a:xfrm>
          <a:noFill/>
          <a:ln/>
        </p:spPr>
        <p:txBody>
          <a:bodyPr/>
          <a:lstStyle/>
          <a:p>
            <a:pPr algn="ctr" rtl="1"/>
            <a:r>
              <a:rPr lang="ar-SA" sz="3000" spc="-200" dirty="0" smtClean="0">
                <a:effectLst>
                  <a:outerShdw blurRad="38100" dist="38100" dir="2700000" algn="tl">
                    <a:srgbClr val="000000">
                      <a:alpha val="43137"/>
                    </a:srgbClr>
                  </a:outerShdw>
                </a:effectLst>
              </a:rPr>
              <a:t>مجال تطبيق أحكام قانون المنافسة</a:t>
            </a:r>
            <a:endParaRPr lang="fr-FR" sz="3000" spc="-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2741319" y="2297634"/>
            <a:ext cx="3772186" cy="461665"/>
          </a:xfrm>
          <a:prstGeom prst="rect">
            <a:avLst/>
          </a:prstGeom>
        </p:spPr>
        <p:txBody>
          <a:bodyPr wrap="none">
            <a:spAutoFit/>
          </a:bodyPr>
          <a:lstStyle/>
          <a:p>
            <a:r>
              <a:rPr lang="ar-SA" sz="2400" b="1" dirty="0" smtClean="0">
                <a:solidFill>
                  <a:srgbClr val="C00000"/>
                </a:solidFill>
                <a:latin typeface="Titr" pitchFamily="2" charset="-78"/>
                <a:cs typeface="Titr" pitchFamily="2" charset="-78"/>
              </a:rPr>
              <a:t>الإنتاج بما فيها النشاطات </a:t>
            </a:r>
            <a:r>
              <a:rPr lang="ar-SA" sz="2400" b="1" dirty="0" err="1" smtClean="0">
                <a:solidFill>
                  <a:srgbClr val="C00000"/>
                </a:solidFill>
                <a:latin typeface="Titr" pitchFamily="2" charset="-78"/>
                <a:cs typeface="Titr" pitchFamily="2" charset="-78"/>
              </a:rPr>
              <a:t>الفلاحية</a:t>
            </a:r>
            <a:r>
              <a:rPr lang="ar-SA" sz="2400" b="1" dirty="0" smtClean="0">
                <a:solidFill>
                  <a:srgbClr val="C00000"/>
                </a:solidFill>
                <a:latin typeface="Titr" pitchFamily="2" charset="-78"/>
                <a:cs typeface="Titr" pitchFamily="2" charset="-78"/>
              </a:rPr>
              <a:t> </a:t>
            </a:r>
            <a:endParaRPr lang="fr-FR" sz="2400" b="1" dirty="0">
              <a:solidFill>
                <a:srgbClr val="C00000"/>
              </a:solidFill>
              <a:latin typeface="Titr" pitchFamily="2" charset="-78"/>
              <a:cs typeface="Titr" pitchFamily="2" charset="-78"/>
            </a:endParaRPr>
          </a:p>
        </p:txBody>
      </p:sp>
      <p:sp>
        <p:nvSpPr>
          <p:cNvPr id="2052" name="Rectangle 4"/>
          <p:cNvSpPr>
            <a:spLocks noChangeArrowheads="1"/>
          </p:cNvSpPr>
          <p:nvPr/>
        </p:nvSpPr>
        <p:spPr bwMode="auto">
          <a:xfrm rot="21600000">
            <a:off x="1483054" y="2824163"/>
            <a:ext cx="662936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3D5C00"/>
                </a:solidFill>
                <a:latin typeface="Titr" pitchFamily="2" charset="-78"/>
                <a:ea typeface="Times New Roman" pitchFamily="18" charset="0"/>
                <a:cs typeface="Titr" pitchFamily="2" charset="-78"/>
              </a:rPr>
              <a:t>التوزيع بما فيها تلك المتعلقة باستيراد المواد لإعادة بيعها على حالتها ، والوكــــلاء</a:t>
            </a:r>
            <a:r>
              <a:rPr lang="en-US" sz="2400" b="1" dirty="0" smtClean="0">
                <a:solidFill>
                  <a:srgbClr val="3D5C00"/>
                </a:solidFill>
                <a:latin typeface="Titr" pitchFamily="2" charset="-78"/>
                <a:ea typeface="Times New Roman" pitchFamily="18" charset="0"/>
                <a:cs typeface="Titr" pitchFamily="2" charset="-78"/>
              </a:rPr>
              <a:t> </a:t>
            </a:r>
            <a:r>
              <a:rPr kumimoji="0" lang="ar-SA" sz="2400" b="1" i="0" u="none" strike="noStrike" cap="none" normalizeH="0" baseline="0" dirty="0" smtClean="0">
                <a:ln>
                  <a:noFill/>
                </a:ln>
                <a:solidFill>
                  <a:srgbClr val="3D5C00"/>
                </a:solidFill>
                <a:latin typeface="Titr" pitchFamily="2" charset="-78"/>
                <a:ea typeface="Calibri" pitchFamily="34" charset="0"/>
                <a:cs typeface="Titr" pitchFamily="2" charset="-78"/>
              </a:rPr>
              <a:t>و وسطاء بيع المواشي</a:t>
            </a:r>
            <a:r>
              <a:rPr kumimoji="0" lang="fr-FR" sz="1050" b="1" i="0" u="none" strike="noStrike" cap="none" normalizeH="0" baseline="0" dirty="0" smtClean="0">
                <a:ln>
                  <a:noFill/>
                </a:ln>
                <a:solidFill>
                  <a:srgbClr val="3D5C00"/>
                </a:solidFill>
                <a:latin typeface="Titr" pitchFamily="2" charset="-78"/>
                <a:cs typeface="Titr" pitchFamily="2" charset="-78"/>
              </a:rPr>
              <a:t> </a:t>
            </a:r>
            <a:endParaRPr kumimoji="0" lang="fr-FR" sz="2800" b="1" i="0" u="none" strike="noStrike" cap="none" normalizeH="0" baseline="0" dirty="0" smtClean="0">
              <a:ln>
                <a:noFill/>
              </a:ln>
              <a:solidFill>
                <a:srgbClr val="3D5C00"/>
              </a:solidFill>
              <a:latin typeface="Titr" pitchFamily="2" charset="-78"/>
              <a:cs typeface="Titr" pitchFamily="2" charset="-78"/>
            </a:endParaRPr>
          </a:p>
        </p:txBody>
      </p:sp>
      <p:sp>
        <p:nvSpPr>
          <p:cNvPr id="11" name="Rectangle 10"/>
          <p:cNvSpPr/>
          <p:nvPr/>
        </p:nvSpPr>
        <p:spPr>
          <a:xfrm>
            <a:off x="2430267" y="3716524"/>
            <a:ext cx="4947188" cy="461665"/>
          </a:xfrm>
          <a:prstGeom prst="rect">
            <a:avLst/>
          </a:prstGeom>
        </p:spPr>
        <p:txBody>
          <a:bodyPr wrap="none">
            <a:spAutoFit/>
          </a:bodyPr>
          <a:lstStyle/>
          <a:p>
            <a:r>
              <a:rPr lang="ar-SA" sz="2400" b="1" dirty="0" smtClean="0">
                <a:solidFill>
                  <a:srgbClr val="C00000"/>
                </a:solidFill>
                <a:latin typeface="Titr" pitchFamily="2" charset="-78"/>
                <a:cs typeface="Titr" pitchFamily="2" charset="-78"/>
              </a:rPr>
              <a:t>الخدمات </a:t>
            </a:r>
            <a:r>
              <a:rPr lang="ar-SA" sz="2400" b="1" dirty="0" err="1" smtClean="0">
                <a:solidFill>
                  <a:srgbClr val="C00000"/>
                </a:solidFill>
                <a:latin typeface="Titr" pitchFamily="2" charset="-78"/>
                <a:cs typeface="Titr" pitchFamily="2" charset="-78"/>
              </a:rPr>
              <a:t>و</a:t>
            </a:r>
            <a:r>
              <a:rPr lang="ar-SA" sz="2400" b="1" dirty="0" smtClean="0">
                <a:solidFill>
                  <a:srgbClr val="C00000"/>
                </a:solidFill>
                <a:latin typeface="Titr" pitchFamily="2" charset="-78"/>
                <a:cs typeface="Titr" pitchFamily="2" charset="-78"/>
              </a:rPr>
              <a:t> الصناعة التقليدية </a:t>
            </a:r>
            <a:r>
              <a:rPr lang="ar-SA" sz="2400" b="1" dirty="0" err="1" smtClean="0">
                <a:solidFill>
                  <a:srgbClr val="C00000"/>
                </a:solidFill>
                <a:latin typeface="Titr" pitchFamily="2" charset="-78"/>
                <a:cs typeface="Titr" pitchFamily="2" charset="-78"/>
              </a:rPr>
              <a:t>و</a:t>
            </a:r>
            <a:r>
              <a:rPr lang="ar-SA" sz="2400" b="1" dirty="0" smtClean="0">
                <a:solidFill>
                  <a:srgbClr val="C00000"/>
                </a:solidFill>
                <a:latin typeface="Titr" pitchFamily="2" charset="-78"/>
                <a:cs typeface="Titr" pitchFamily="2" charset="-78"/>
              </a:rPr>
              <a:t> الصيد البحري</a:t>
            </a:r>
            <a:endParaRPr lang="fr-FR" sz="2400" b="1" dirty="0">
              <a:solidFill>
                <a:srgbClr val="C00000"/>
              </a:solidFill>
              <a:latin typeface="Titr" pitchFamily="2" charset="-78"/>
              <a:cs typeface="Titr" pitchFamily="2" charset="-78"/>
            </a:endParaRPr>
          </a:p>
        </p:txBody>
      </p:sp>
      <p:sp>
        <p:nvSpPr>
          <p:cNvPr id="2053" name="Rectangle 5"/>
          <p:cNvSpPr>
            <a:spLocks noChangeArrowheads="1"/>
          </p:cNvSpPr>
          <p:nvPr/>
        </p:nvSpPr>
        <p:spPr bwMode="auto">
          <a:xfrm>
            <a:off x="1671114" y="4177844"/>
            <a:ext cx="688955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err="1" smtClean="0">
                <a:ln>
                  <a:noFill/>
                </a:ln>
                <a:solidFill>
                  <a:srgbClr val="3D5C00"/>
                </a:solidFill>
                <a:effectLst/>
                <a:latin typeface="Titr" pitchFamily="2" charset="-78"/>
                <a:ea typeface="Times New Roman" pitchFamily="18" charset="0"/>
                <a:cs typeface="Titr" pitchFamily="2" charset="-78"/>
              </a:rPr>
              <a:t>ال</a:t>
            </a:r>
            <a:r>
              <a:rPr kumimoji="0" lang="ar-SA" sz="2400" b="1" i="0" u="none" strike="noStrike" cap="none" normalizeH="0" baseline="0" dirty="0" smtClean="0">
                <a:ln>
                  <a:noFill/>
                </a:ln>
                <a:solidFill>
                  <a:srgbClr val="3D5C00"/>
                </a:solidFill>
                <a:effectLst/>
                <a:latin typeface="Titr" pitchFamily="2" charset="-78"/>
                <a:ea typeface="Times New Roman" pitchFamily="18" charset="0"/>
                <a:cs typeface="Titr" pitchFamily="2" charset="-78"/>
              </a:rPr>
              <a:t>نشاطات التي يقوم </a:t>
            </a:r>
            <a:r>
              <a:rPr kumimoji="0" lang="ar-SA" sz="2400" b="1" i="0" u="none" strike="noStrike" cap="none" normalizeH="0" baseline="0" dirty="0" err="1" smtClean="0">
                <a:ln>
                  <a:noFill/>
                </a:ln>
                <a:solidFill>
                  <a:srgbClr val="3D5C00"/>
                </a:solidFill>
                <a:effectLst/>
                <a:latin typeface="Titr" pitchFamily="2" charset="-78"/>
                <a:ea typeface="Times New Roman" pitchFamily="18" charset="0"/>
                <a:cs typeface="Titr" pitchFamily="2" charset="-78"/>
              </a:rPr>
              <a:t>بها</a:t>
            </a:r>
            <a:r>
              <a:rPr kumimoji="0" lang="ar-SA" sz="2400" b="1" i="0" u="none" strike="noStrike" cap="none" normalizeH="0" baseline="0" dirty="0" smtClean="0">
                <a:ln>
                  <a:noFill/>
                </a:ln>
                <a:solidFill>
                  <a:srgbClr val="3D5C00"/>
                </a:solidFill>
                <a:effectLst/>
                <a:latin typeface="Titr" pitchFamily="2" charset="-78"/>
                <a:ea typeface="Times New Roman" pitchFamily="18" charset="0"/>
                <a:cs typeface="Titr" pitchFamily="2" charset="-78"/>
              </a:rPr>
              <a:t> الأشخاص العمومية المعنوية </a:t>
            </a:r>
            <a:r>
              <a:rPr kumimoji="0" lang="ar-SA" sz="2400" b="1" i="0" u="none" strike="noStrike" cap="none" normalizeH="0" baseline="0" dirty="0" err="1" smtClean="0">
                <a:ln>
                  <a:noFill/>
                </a:ln>
                <a:solidFill>
                  <a:srgbClr val="3D5C00"/>
                </a:solidFill>
                <a:effectLst/>
                <a:latin typeface="Titr" pitchFamily="2" charset="-78"/>
                <a:ea typeface="Times New Roman" pitchFamily="18" charset="0"/>
                <a:cs typeface="Titr" pitchFamily="2" charset="-78"/>
              </a:rPr>
              <a:t>و</a:t>
            </a:r>
            <a:r>
              <a:rPr kumimoji="0" lang="ar-SA" sz="2400" b="1" i="0" u="none" strike="noStrike" cap="none" normalizeH="0" baseline="0" dirty="0" smtClean="0">
                <a:ln>
                  <a:noFill/>
                </a:ln>
                <a:solidFill>
                  <a:srgbClr val="3D5C00"/>
                </a:solidFill>
                <a:effectLst/>
                <a:latin typeface="Titr" pitchFamily="2" charset="-78"/>
                <a:ea typeface="Times New Roman" pitchFamily="18" charset="0"/>
                <a:cs typeface="Titr" pitchFamily="2" charset="-78"/>
              </a:rPr>
              <a:t> الجمعيات والمنظمات المهنية </a:t>
            </a:r>
            <a:r>
              <a:rPr kumimoji="0" lang="ar-SA" sz="2400" b="1" i="0" u="none" strike="noStrike" cap="none" normalizeH="0" baseline="0" dirty="0" smtClean="0">
                <a:ln>
                  <a:noFill/>
                </a:ln>
                <a:solidFill>
                  <a:srgbClr val="3D5C00"/>
                </a:solidFill>
                <a:effectLst/>
                <a:latin typeface="Titr" pitchFamily="2" charset="-78"/>
                <a:ea typeface="Calibri" pitchFamily="34" charset="0"/>
                <a:cs typeface="Titr" pitchFamily="2" charset="-78"/>
              </a:rPr>
              <a:t>مهما كان وضعها القانوني أو شكلها </a:t>
            </a:r>
            <a:r>
              <a:rPr kumimoji="0" lang="ar-SA" sz="2400" b="1" i="0" u="none" strike="noStrike" cap="none" normalizeH="0" baseline="0" dirty="0" err="1" smtClean="0">
                <a:ln>
                  <a:noFill/>
                </a:ln>
                <a:solidFill>
                  <a:srgbClr val="3D5C00"/>
                </a:solidFill>
                <a:effectLst/>
                <a:latin typeface="Titr" pitchFamily="2" charset="-78"/>
                <a:ea typeface="Calibri" pitchFamily="34" charset="0"/>
                <a:cs typeface="Titr" pitchFamily="2" charset="-78"/>
              </a:rPr>
              <a:t>و</a:t>
            </a:r>
            <a:r>
              <a:rPr kumimoji="0" lang="ar-SA" sz="2400" b="1" i="0" u="none" strike="noStrike" cap="none" normalizeH="0" baseline="0" dirty="0" smtClean="0">
                <a:ln>
                  <a:noFill/>
                </a:ln>
                <a:solidFill>
                  <a:srgbClr val="3D5C00"/>
                </a:solidFill>
                <a:effectLst/>
                <a:latin typeface="Titr" pitchFamily="2" charset="-78"/>
                <a:ea typeface="Calibri" pitchFamily="34" charset="0"/>
                <a:cs typeface="Titr" pitchFamily="2" charset="-78"/>
              </a:rPr>
              <a:t> هدفها</a:t>
            </a:r>
            <a:r>
              <a:rPr kumimoji="0" lang="fr-FR" sz="2400" b="1" i="0" u="none" strike="noStrike" cap="none" normalizeH="0" baseline="0" dirty="0" smtClean="0">
                <a:ln>
                  <a:noFill/>
                </a:ln>
                <a:solidFill>
                  <a:srgbClr val="3D5C00"/>
                </a:solidFill>
                <a:effectLst/>
                <a:latin typeface="Titr" pitchFamily="2" charset="-78"/>
                <a:cs typeface="Titr" pitchFamily="2" charset="-78"/>
              </a:rPr>
              <a:t> </a:t>
            </a:r>
          </a:p>
        </p:txBody>
      </p:sp>
      <p:sp>
        <p:nvSpPr>
          <p:cNvPr id="13" name="Rectangle 12"/>
          <p:cNvSpPr/>
          <p:nvPr/>
        </p:nvSpPr>
        <p:spPr>
          <a:xfrm>
            <a:off x="1860330" y="5110684"/>
            <a:ext cx="6479629" cy="1015663"/>
          </a:xfrm>
          <a:prstGeom prst="rect">
            <a:avLst/>
          </a:prstGeom>
        </p:spPr>
        <p:txBody>
          <a:bodyPr wrap="square">
            <a:spAutoFit/>
          </a:bodyPr>
          <a:lstStyle/>
          <a:p>
            <a:pPr algn="just" rtl="1"/>
            <a:r>
              <a:rPr lang="ar-SA" sz="2000" b="1" dirty="0" smtClean="0">
                <a:solidFill>
                  <a:srgbClr val="111111"/>
                </a:solidFill>
                <a:latin typeface="Titr" pitchFamily="2" charset="-78"/>
                <a:cs typeface="Titr" pitchFamily="2" charset="-78"/>
              </a:rPr>
              <a:t>و فضلا عن ذلك امتد إلى غاية الصفقات العمومية، غير أن تطبيقه يجب أن لا يعيق أداء المرفق العام (</a:t>
            </a:r>
            <a:r>
              <a:rPr lang="ar-SA" sz="2000" b="1" dirty="0" smtClean="0">
                <a:solidFill>
                  <a:srgbClr val="111111"/>
                </a:solidFill>
                <a:latin typeface="Arial" pitchFamily="34" charset="0"/>
                <a:cs typeface="Arial" pitchFamily="34" charset="0"/>
              </a:rPr>
              <a:t>SERVICE PUBLIC</a:t>
            </a:r>
            <a:r>
              <a:rPr lang="ar-SA" sz="2000" b="1" dirty="0" smtClean="0">
                <a:solidFill>
                  <a:srgbClr val="111111"/>
                </a:solidFill>
                <a:latin typeface="Titr" pitchFamily="2" charset="-78"/>
                <a:cs typeface="Titr" pitchFamily="2" charset="-78"/>
              </a:rPr>
              <a:t>) أو صلاحية السلطة العمومية. </a:t>
            </a:r>
            <a:endParaRPr lang="fr-FR" sz="2000" b="1" dirty="0">
              <a:solidFill>
                <a:srgbClr val="111111"/>
              </a:solidFill>
              <a:latin typeface="Titr" pitchFamily="2" charset="-78"/>
              <a:cs typeface="Titr" pitchFamily="2" charset="-78"/>
            </a:endParaRPr>
          </a:p>
        </p:txBody>
      </p:sp>
      <p:pic>
        <p:nvPicPr>
          <p:cNvPr id="17" name="Image 16" descr="Partie01.png"/>
          <p:cNvPicPr>
            <a:picLocks noChangeAspect="1"/>
          </p:cNvPicPr>
          <p:nvPr/>
        </p:nvPicPr>
        <p:blipFill>
          <a:blip r:embed="rId3" cstate="print"/>
          <a:stretch>
            <a:fillRect/>
          </a:stretch>
        </p:blipFill>
        <p:spPr>
          <a:xfrm>
            <a:off x="7542839" y="4725144"/>
            <a:ext cx="1789437" cy="2232248"/>
          </a:xfrm>
          <a:prstGeom prst="rect">
            <a:avLst/>
          </a:prstGeom>
        </p:spPr>
      </p:pic>
      <p:sp>
        <p:nvSpPr>
          <p:cNvPr id="18" name="Rectangle 17"/>
          <p:cNvSpPr/>
          <p:nvPr/>
        </p:nvSpPr>
        <p:spPr>
          <a:xfrm rot="18373426">
            <a:off x="7623151" y="5936776"/>
            <a:ext cx="2012381" cy="584775"/>
          </a:xfrm>
          <a:prstGeom prst="rect">
            <a:avLst/>
          </a:prstGeom>
        </p:spPr>
        <p:txBody>
          <a:bodyPr wrap="square">
            <a:spAutoFit/>
          </a:bodyPr>
          <a:lstStyle/>
          <a:p>
            <a:pPr rtl="1"/>
            <a:r>
              <a:rPr lang="ar-DZ" sz="1600" b="1" dirty="0" smtClean="0">
                <a:latin typeface="Titr" pitchFamily="2" charset="-78"/>
                <a:cs typeface="Titr" pitchFamily="2" charset="-78"/>
              </a:rPr>
              <a:t>يوم </a:t>
            </a:r>
            <a:r>
              <a:rPr lang="ar-DZ" sz="1600" b="1" dirty="0" err="1" smtClean="0">
                <a:latin typeface="Titr" pitchFamily="2" charset="-78"/>
                <a:cs typeface="Titr" pitchFamily="2" charset="-78"/>
              </a:rPr>
              <a:t>تحسيسي</a:t>
            </a:r>
            <a:r>
              <a:rPr lang="ar-DZ" sz="1600" b="1" dirty="0" smtClean="0">
                <a:latin typeface="Titr" pitchFamily="2" charset="-78"/>
                <a:cs typeface="Titr" pitchFamily="2" charset="-78"/>
              </a:rPr>
              <a:t> و إعلامي</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حول</a:t>
            </a:r>
            <a:r>
              <a:rPr lang="fr-FR" sz="1600" b="1" dirty="0" smtClean="0">
                <a:latin typeface="Titr" pitchFamily="2" charset="-78"/>
                <a:cs typeface="Titr" pitchFamily="2" charset="-78"/>
              </a:rPr>
              <a:t>  </a:t>
            </a:r>
            <a:r>
              <a:rPr lang="ar-DZ" sz="1600" b="1" dirty="0" smtClean="0">
                <a:latin typeface="Titr" pitchFamily="2" charset="-78"/>
                <a:cs typeface="Titr" pitchFamily="2" charset="-78"/>
              </a:rPr>
              <a:t>المنافسة </a:t>
            </a:r>
            <a:endParaRPr lang="fr-FR" sz="1600" dirty="0" smtClean="0">
              <a:latin typeface="Titr" pitchFamily="2" charset="-78"/>
              <a:cs typeface="Titr" pitchFamily="2" charset="-78"/>
            </a:endParaRPr>
          </a:p>
        </p:txBody>
      </p:sp>
      <p:pic>
        <p:nvPicPr>
          <p:cNvPr id="19" name="Image 18" descr="Icône Informel.png"/>
          <p:cNvPicPr>
            <a:picLocks noChangeAspect="1"/>
          </p:cNvPicPr>
          <p:nvPr/>
        </p:nvPicPr>
        <p:blipFill>
          <a:blip r:embed="rId4" cstate="print"/>
          <a:stretch>
            <a:fillRect/>
          </a:stretch>
        </p:blipFill>
        <p:spPr>
          <a:xfrm>
            <a:off x="6379306" y="2096814"/>
            <a:ext cx="321294" cy="432000"/>
          </a:xfrm>
          <a:prstGeom prst="rect">
            <a:avLst/>
          </a:prstGeom>
        </p:spPr>
      </p:pic>
      <p:pic>
        <p:nvPicPr>
          <p:cNvPr id="21" name="Image 20" descr="Icône Informel.png"/>
          <p:cNvPicPr>
            <a:picLocks noChangeAspect="1"/>
          </p:cNvPicPr>
          <p:nvPr/>
        </p:nvPicPr>
        <p:blipFill>
          <a:blip r:embed="rId4" cstate="print"/>
          <a:stretch>
            <a:fillRect/>
          </a:stretch>
        </p:blipFill>
        <p:spPr>
          <a:xfrm>
            <a:off x="7792947" y="2469931"/>
            <a:ext cx="321294" cy="432000"/>
          </a:xfrm>
          <a:prstGeom prst="rect">
            <a:avLst/>
          </a:prstGeom>
        </p:spPr>
      </p:pic>
      <p:pic>
        <p:nvPicPr>
          <p:cNvPr id="22" name="Image 21" descr="Icône Informel.png"/>
          <p:cNvPicPr>
            <a:picLocks noChangeAspect="1"/>
          </p:cNvPicPr>
          <p:nvPr/>
        </p:nvPicPr>
        <p:blipFill>
          <a:blip r:embed="rId4" cstate="print"/>
          <a:stretch>
            <a:fillRect/>
          </a:stretch>
        </p:blipFill>
        <p:spPr>
          <a:xfrm>
            <a:off x="7220134" y="3442138"/>
            <a:ext cx="321294" cy="432000"/>
          </a:xfrm>
          <a:prstGeom prst="rect">
            <a:avLst/>
          </a:prstGeom>
        </p:spPr>
      </p:pic>
      <p:pic>
        <p:nvPicPr>
          <p:cNvPr id="23" name="Image 22" descr="Icône Informel.png"/>
          <p:cNvPicPr>
            <a:picLocks noChangeAspect="1"/>
          </p:cNvPicPr>
          <p:nvPr/>
        </p:nvPicPr>
        <p:blipFill>
          <a:blip r:embed="rId4" cstate="print"/>
          <a:stretch>
            <a:fillRect/>
          </a:stretch>
        </p:blipFill>
        <p:spPr>
          <a:xfrm>
            <a:off x="8050451" y="3815254"/>
            <a:ext cx="321294" cy="4320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2052"/>
                                        </p:tgtEl>
                                        <p:attrNameLst>
                                          <p:attrName>style.visibility</p:attrName>
                                        </p:attrNameLst>
                                      </p:cBhvr>
                                      <p:to>
                                        <p:strVal val="visible"/>
                                      </p:to>
                                    </p:set>
                                    <p:animEffect transition="in" filter="fade">
                                      <p:cBhvr>
                                        <p:cTn id="36" dur="1000"/>
                                        <p:tgtEl>
                                          <p:spTgt spid="2052"/>
                                        </p:tgtEl>
                                      </p:cBhvr>
                                    </p:animEffect>
                                    <p:anim calcmode="lin" valueType="num">
                                      <p:cBhvr>
                                        <p:cTn id="37" dur="1000" fill="hold"/>
                                        <p:tgtEl>
                                          <p:spTgt spid="2052"/>
                                        </p:tgtEl>
                                        <p:attrNameLst>
                                          <p:attrName>ppt_x</p:attrName>
                                        </p:attrNameLst>
                                      </p:cBhvr>
                                      <p:tavLst>
                                        <p:tav tm="0">
                                          <p:val>
                                            <p:strVal val="#ppt_x"/>
                                          </p:val>
                                        </p:tav>
                                        <p:tav tm="100000">
                                          <p:val>
                                            <p:strVal val="#ppt_x"/>
                                          </p:val>
                                        </p:tav>
                                      </p:tavLst>
                                    </p:anim>
                                    <p:anim calcmode="lin" valueType="num">
                                      <p:cBhvr>
                                        <p:cTn id="38" dur="1000" fill="hold"/>
                                        <p:tgtEl>
                                          <p:spTgt spid="2052"/>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2"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par>
                          <p:cTn id="51" fill="hold">
                            <p:stCondLst>
                              <p:cond delay="7500"/>
                            </p:stCondLst>
                            <p:childTnLst>
                              <p:par>
                                <p:cTn id="52" presetID="42" presetClass="entr" presetSubtype="0"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2053"/>
                                        </p:tgtEl>
                                        <p:attrNameLst>
                                          <p:attrName>style.visibility</p:attrName>
                                        </p:attrNameLst>
                                      </p:cBhvr>
                                      <p:to>
                                        <p:strVal val="visible"/>
                                      </p:to>
                                    </p:set>
                                    <p:animEffect transition="in" filter="fade">
                                      <p:cBhvr>
                                        <p:cTn id="60" dur="1000"/>
                                        <p:tgtEl>
                                          <p:spTgt spid="2053"/>
                                        </p:tgtEl>
                                      </p:cBhvr>
                                    </p:animEffect>
                                    <p:anim calcmode="lin" valueType="num">
                                      <p:cBhvr>
                                        <p:cTn id="61" dur="1000" fill="hold"/>
                                        <p:tgtEl>
                                          <p:spTgt spid="2053"/>
                                        </p:tgtEl>
                                        <p:attrNameLst>
                                          <p:attrName>ppt_x</p:attrName>
                                        </p:attrNameLst>
                                      </p:cBhvr>
                                      <p:tavLst>
                                        <p:tav tm="0">
                                          <p:val>
                                            <p:strVal val="#ppt_x"/>
                                          </p:val>
                                        </p:tav>
                                        <p:tav tm="100000">
                                          <p:val>
                                            <p:strVal val="#ppt_x"/>
                                          </p:val>
                                        </p:tav>
                                      </p:tavLst>
                                    </p:anim>
                                    <p:anim calcmode="lin" valueType="num">
                                      <p:cBhvr>
                                        <p:cTn id="62" dur="1000" fill="hold"/>
                                        <p:tgtEl>
                                          <p:spTgt spid="2053"/>
                                        </p:tgtEl>
                                        <p:attrNameLst>
                                          <p:attrName>ppt_y</p:attrName>
                                        </p:attrNameLst>
                                      </p:cBhvr>
                                      <p:tavLst>
                                        <p:tav tm="0">
                                          <p:val>
                                            <p:strVal val="#ppt_y+.1"/>
                                          </p:val>
                                        </p:tav>
                                        <p:tav tm="100000">
                                          <p:val>
                                            <p:strVal val="#ppt_y"/>
                                          </p:val>
                                        </p:tav>
                                      </p:tavLst>
                                    </p:anim>
                                  </p:childTnLst>
                                </p:cTn>
                              </p:par>
                            </p:childTnLst>
                          </p:cTn>
                        </p:par>
                        <p:par>
                          <p:cTn id="63" fill="hold">
                            <p:stCondLst>
                              <p:cond delay="950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2052" grpId="0"/>
      <p:bldP spid="11" grpId="0"/>
      <p:bldP spid="2053" grpId="0"/>
      <p:bldP spid="13" grpId="0"/>
    </p:bldLst>
  </p:timing>
</p:sld>
</file>

<file path=ppt/theme/theme1.xml><?xml version="1.0" encoding="utf-8"?>
<a:theme xmlns:a="http://schemas.openxmlformats.org/drawingml/2006/main" name="Conference_1">
  <a:themeElements>
    <a:clrScheme name="Conference_1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fontScheme name="Conference_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ea typeface="굴림" pitchFamily="34" charset="-127"/>
          </a:defRPr>
        </a:defPPr>
      </a:lstStyle>
    </a:lnDef>
  </a:objectDefaults>
  <a:extraClrSchemeLst>
    <a:extraClrScheme>
      <a:clrScheme name="Conference_1 1">
        <a:dk1>
          <a:srgbClr val="4D4D4D"/>
        </a:dk1>
        <a:lt1>
          <a:srgbClr val="FFFFFF"/>
        </a:lt1>
        <a:dk2>
          <a:srgbClr val="F2EF62"/>
        </a:dk2>
        <a:lt2>
          <a:srgbClr val="DDDDDD"/>
        </a:lt2>
        <a:accent1>
          <a:srgbClr val="8FAD2F"/>
        </a:accent1>
        <a:accent2>
          <a:srgbClr val="DBE8B2"/>
        </a:accent2>
        <a:accent3>
          <a:srgbClr val="FFFFFF"/>
        </a:accent3>
        <a:accent4>
          <a:srgbClr val="404040"/>
        </a:accent4>
        <a:accent5>
          <a:srgbClr val="C6D3AD"/>
        </a:accent5>
        <a:accent6>
          <a:srgbClr val="C6D2A1"/>
        </a:accent6>
        <a:hlink>
          <a:srgbClr val="BAD16F"/>
        </a:hlink>
        <a:folHlink>
          <a:srgbClr val="507800"/>
        </a:folHlink>
      </a:clrScheme>
      <a:clrMap bg1="lt1" tx1="dk1" bg2="lt2" tx2="dk2" accent1="accent1" accent2="accent2" accent3="accent3" accent4="accent4" accent5="accent5" accent6="accent6" hlink="hlink" folHlink="folHlink"/>
    </a:extraClrScheme>
    <a:extraClrScheme>
      <a:clrScheme name="Conference_1 2">
        <a:dk1>
          <a:srgbClr val="4D4D4D"/>
        </a:dk1>
        <a:lt1>
          <a:srgbClr val="FFFFFF"/>
        </a:lt1>
        <a:dk2>
          <a:srgbClr val="F4D18A"/>
        </a:dk2>
        <a:lt2>
          <a:srgbClr val="DDDDDD"/>
        </a:lt2>
        <a:accent1>
          <a:srgbClr val="B99633"/>
        </a:accent1>
        <a:accent2>
          <a:srgbClr val="EDE5D1"/>
        </a:accent2>
        <a:accent3>
          <a:srgbClr val="FFFFFF"/>
        </a:accent3>
        <a:accent4>
          <a:srgbClr val="404040"/>
        </a:accent4>
        <a:accent5>
          <a:srgbClr val="D9C9AD"/>
        </a:accent5>
        <a:accent6>
          <a:srgbClr val="D7CFBD"/>
        </a:accent6>
        <a:hlink>
          <a:srgbClr val="DAC896"/>
        </a:hlink>
        <a:folHlink>
          <a:srgbClr val="776101"/>
        </a:folHlink>
      </a:clrScheme>
      <a:clrMap bg1="lt1" tx1="dk1" bg2="lt2" tx2="dk2" accent1="accent1" accent2="accent2" accent3="accent3" accent4="accent4" accent5="accent5" accent6="accent6" hlink="hlink" folHlink="folHlink"/>
    </a:extraClrScheme>
    <a:extraClrScheme>
      <a:clrScheme name="Conference_1 3">
        <a:dk1>
          <a:srgbClr val="4D4D4D"/>
        </a:dk1>
        <a:lt1>
          <a:srgbClr val="FFFFFF"/>
        </a:lt1>
        <a:dk2>
          <a:srgbClr val="61C2F3"/>
        </a:dk2>
        <a:lt2>
          <a:srgbClr val="DDDDDD"/>
        </a:lt2>
        <a:accent1>
          <a:srgbClr val="5968D7"/>
        </a:accent1>
        <a:accent2>
          <a:srgbClr val="BECDEA"/>
        </a:accent2>
        <a:accent3>
          <a:srgbClr val="FFFFFF"/>
        </a:accent3>
        <a:accent4>
          <a:srgbClr val="404040"/>
        </a:accent4>
        <a:accent5>
          <a:srgbClr val="B5B9E8"/>
        </a:accent5>
        <a:accent6>
          <a:srgbClr val="ACBAD4"/>
        </a:accent6>
        <a:hlink>
          <a:srgbClr val="93A8EB"/>
        </a:hlink>
        <a:folHlink>
          <a:srgbClr val="1300A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Anim-11_Stage</Template>
  <TotalTime>3585</TotalTime>
  <Words>948</Words>
  <Application>Microsoft PowerPoint</Application>
  <PresentationFormat>Affichage à l'écran (4:3)</PresentationFormat>
  <Paragraphs>170</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Conference_1</vt:lpstr>
      <vt:lpstr>Diapositive 1</vt:lpstr>
      <vt:lpstr>Diapositive 2</vt:lpstr>
      <vt:lpstr>المقدمــــــــــة</vt:lpstr>
      <vt:lpstr>المقدمــــــــــة</vt:lpstr>
      <vt:lpstr>Diapositive 5</vt:lpstr>
      <vt:lpstr>Diapositive 6</vt:lpstr>
      <vt:lpstr>Diapositive 7</vt:lpstr>
      <vt:lpstr>Diapositive 8</vt:lpstr>
      <vt:lpstr>مجال تطبيق أحكام قانون المنافسة</vt:lpstr>
      <vt:lpstr>Diapositive 10</vt:lpstr>
      <vt:lpstr>مبدأ حرية الأســــــعار</vt:lpstr>
      <vt:lpstr>مبدأ حرية الأســــــعار</vt:lpstr>
      <vt:lpstr>مبدأ حرية الأســــــعار</vt:lpstr>
      <vt:lpstr>Diapositive 14</vt:lpstr>
      <vt:lpstr>الممارسات المقيدة للمنافسة </vt:lpstr>
      <vt:lpstr>الممارسات المقيدة للمنافسة </vt:lpstr>
      <vt:lpstr>الممارسات المقيدة للمنافسة </vt:lpstr>
      <vt:lpstr>الممارسات المقيدة للمنافسة </vt:lpstr>
      <vt:lpstr>الممارسات المقيدة للمنافسة </vt:lpstr>
      <vt:lpstr>الممارسات المقيدة للمنافسة </vt:lpstr>
      <vt:lpstr>الممارسات المقيدة للمنافسة </vt:lpstr>
      <vt:lpstr>الممارسات المقيدة للمنافسة </vt:lpstr>
      <vt:lpstr>الممارسات المقيدة للمنافسة </vt:lpstr>
      <vt:lpstr>الممارسات المقيدة للمنافسة </vt:lpstr>
      <vt:lpstr>الممارسات المقيدة للمنافسة </vt:lpstr>
      <vt:lpstr>Diapositive 26</vt:lpstr>
      <vt:lpstr>التجميعـات الإقتصادية</vt:lpstr>
      <vt:lpstr>Diapositive 28</vt:lpstr>
      <vt:lpstr>Diapositive 29</vt:lpstr>
      <vt:lpstr>Diapositive 30</vt:lpstr>
      <vt:lpstr>Diapositive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VPN</dc:creator>
  <cp:lastModifiedBy>user</cp:lastModifiedBy>
  <cp:revision>527</cp:revision>
  <dcterms:created xsi:type="dcterms:W3CDTF">2015-06-03T08:37:52Z</dcterms:created>
  <dcterms:modified xsi:type="dcterms:W3CDTF">2016-04-07T06:35:23Z</dcterms:modified>
</cp:coreProperties>
</file>