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handoutMasterIdLst>
    <p:handoutMasterId r:id="rId40"/>
  </p:handoutMasterIdLst>
  <p:sldIdLst>
    <p:sldId id="256" r:id="rId2"/>
    <p:sldId id="257" r:id="rId3"/>
    <p:sldId id="258" r:id="rId4"/>
    <p:sldId id="297" r:id="rId5"/>
    <p:sldId id="302" r:id="rId6"/>
    <p:sldId id="301" r:id="rId7"/>
    <p:sldId id="300" r:id="rId8"/>
    <p:sldId id="303" r:id="rId9"/>
    <p:sldId id="304" r:id="rId10"/>
    <p:sldId id="305" r:id="rId11"/>
    <p:sldId id="306" r:id="rId12"/>
    <p:sldId id="259" r:id="rId13"/>
    <p:sldId id="307" r:id="rId14"/>
    <p:sldId id="308" r:id="rId15"/>
    <p:sldId id="309" r:id="rId16"/>
    <p:sldId id="311" r:id="rId17"/>
    <p:sldId id="310" r:id="rId18"/>
    <p:sldId id="312" r:id="rId19"/>
    <p:sldId id="313" r:id="rId20"/>
    <p:sldId id="314" r:id="rId21"/>
    <p:sldId id="315" r:id="rId22"/>
    <p:sldId id="316" r:id="rId23"/>
    <p:sldId id="317" r:id="rId24"/>
    <p:sldId id="318" r:id="rId25"/>
    <p:sldId id="319" r:id="rId26"/>
    <p:sldId id="321" r:id="rId27"/>
    <p:sldId id="323" r:id="rId28"/>
    <p:sldId id="324" r:id="rId29"/>
    <p:sldId id="325" r:id="rId30"/>
    <p:sldId id="326" r:id="rId31"/>
    <p:sldId id="329" r:id="rId32"/>
    <p:sldId id="328" r:id="rId33"/>
    <p:sldId id="330" r:id="rId34"/>
    <p:sldId id="331" r:id="rId35"/>
    <p:sldId id="332" r:id="rId36"/>
    <p:sldId id="267" r:id="rId37"/>
    <p:sldId id="284" r:id="rId3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9" autoAdjust="0"/>
    <p:restoredTop sz="86377" autoAdjust="0"/>
  </p:normalViewPr>
  <p:slideViewPr>
    <p:cSldViewPr>
      <p:cViewPr varScale="1">
        <p:scale>
          <a:sx n="78" d="100"/>
          <a:sy n="78" d="100"/>
        </p:scale>
        <p:origin x="-1134" y="-102"/>
      </p:cViewPr>
      <p:guideLst>
        <p:guide orient="horz" pos="2160"/>
        <p:guide pos="2880"/>
      </p:guideLst>
    </p:cSldViewPr>
  </p:slideViewPr>
  <p:outlineViewPr>
    <p:cViewPr>
      <p:scale>
        <a:sx n="33" d="100"/>
        <a:sy n="33" d="100"/>
      </p:scale>
      <p:origin x="0" y="1129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79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5C872A4-38D9-4910-B3F8-7C4B83AD8281}" type="datetimeFigureOut">
              <a:rPr lang="fr-FR" smtClean="0"/>
              <a:pPr/>
              <a:t>26/10/2016</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DAC50C3-1012-4718-9955-001774AB0621}"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3EDCC1-299B-43D4-84AF-F6854200F2BC}" type="datetimeFigureOut">
              <a:rPr lang="fr-FR" smtClean="0"/>
              <a:pPr/>
              <a:t>26/10/2016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F845CF-7B03-49A8-B766-4A2C42FAABE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7F845CF-7B03-49A8-B766-4A2C42FAABE3}" type="slidenum">
              <a:rPr lang="fr-FR" smtClean="0"/>
              <a:pPr/>
              <a:t>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55000" lnSpcReduction="20000"/>
          </a:bodyPr>
          <a:lstStyle/>
          <a:p>
            <a:pPr rtl="1"/>
            <a:r>
              <a:rPr lang="ar-DZ" sz="1200" b="1" kern="1200" dirty="0" smtClean="0">
                <a:solidFill>
                  <a:schemeClr val="tx1"/>
                </a:solidFill>
                <a:latin typeface="+mn-lt"/>
                <a:ea typeface="+mn-ea"/>
                <a:cs typeface="+mn-cs"/>
              </a:rPr>
              <a:t>إن</a:t>
            </a:r>
            <a:r>
              <a:rPr lang="ar-DZ" sz="1200" kern="1200" dirty="0" smtClean="0">
                <a:solidFill>
                  <a:schemeClr val="tx1"/>
                </a:solidFill>
                <a:latin typeface="+mn-lt"/>
                <a:ea typeface="+mn-ea"/>
                <a:cs typeface="+mn-cs"/>
              </a:rPr>
              <a:t> </a:t>
            </a:r>
            <a:r>
              <a:rPr lang="ar-DZ" sz="1200" b="1" kern="1200" dirty="0" smtClean="0">
                <a:solidFill>
                  <a:schemeClr val="tx1"/>
                </a:solidFill>
                <a:latin typeface="+mn-lt"/>
                <a:ea typeface="+mn-ea"/>
                <a:cs typeface="+mn-cs"/>
              </a:rPr>
              <a:t>التغيرات التي تشهدها الجزائر في شتى المجالات خاصة التغيرات الجذرية التي يشهدها استجابة لمتطلبات الفترة الراهنة بالتوجه إلى اقتصاد السوق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ما تستلزمه هده الفترة الانتقالية من ضرورة إدخال تغيرات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ميكانيزمات جديدة على مختلف القطاعات الاقتصادية الوطنية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كافة هياكلها، بالإضافة إلى المؤسسات الإدارية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الاقتصادية الفاعلة، </a:t>
            </a:r>
            <a:r>
              <a:rPr lang="ar-DZ" sz="1200" b="1" kern="1200" dirty="0" err="1" smtClean="0">
                <a:solidFill>
                  <a:schemeClr val="tx1"/>
                </a:solidFill>
                <a:latin typeface="+mn-lt"/>
                <a:ea typeface="+mn-ea"/>
                <a:cs typeface="+mn-cs"/>
              </a:rPr>
              <a:t>ا</a:t>
            </a:r>
            <a:r>
              <a:rPr lang="ar-DZ" sz="1200" b="1" kern="1200" dirty="0" smtClean="0">
                <a:solidFill>
                  <a:schemeClr val="tx1"/>
                </a:solidFill>
                <a:latin typeface="+mn-lt"/>
                <a:ea typeface="+mn-ea"/>
                <a:cs typeface="+mn-cs"/>
              </a:rPr>
              <a:t> دان التوقيع على اتفاق الشراكة مع الاتحاد </a:t>
            </a:r>
            <a:r>
              <a:rPr lang="ar-DZ" sz="1200" b="1" kern="1200" dirty="0" err="1" smtClean="0">
                <a:solidFill>
                  <a:schemeClr val="tx1"/>
                </a:solidFill>
                <a:latin typeface="+mn-lt"/>
                <a:ea typeface="+mn-ea"/>
                <a:cs typeface="+mn-cs"/>
              </a:rPr>
              <a:t>الاروبي</a:t>
            </a:r>
            <a:r>
              <a:rPr lang="ar-DZ" sz="1200" b="1" kern="1200" dirty="0" smtClean="0">
                <a:solidFill>
                  <a:schemeClr val="tx1"/>
                </a:solidFill>
                <a:latin typeface="+mn-lt"/>
                <a:ea typeface="+mn-ea"/>
                <a:cs typeface="+mn-cs"/>
              </a:rPr>
              <a:t> و الانضمام المقبل للجزائر إلى المنظمة العالمية للتجارة يقتضي عليها الاندماج في الاقتصاد العالمي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الذي لا يمكن أن يتجسد إلا باتخاذ الإجراءات اللازمة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التي تهدف إلى تحرير المبادلات التجارية آي التحول عن المذهب الحمائي المعتمد في ظل النظام الاشتراكي الذي كان ينادي بتقييد التبادل مع الخارج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إتباع المذهب الليبرالي الذي ينادي بان تكون التجارة الدولية حرة خالية من القيود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العقبات التي تعيق تدفق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انتقال السلع عبر الحدود سواء كانت في شكل واردات أو صادرات.</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هدا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قد استتبع الانفتاح الاقتصادي في الجزائر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ما يسوده من تحرير الأسواق إلى ظهور منتجات متنوعة في الأسواق الوطنية الغرض منها هو إشباع حاجيات المستهلك،إلا </a:t>
            </a:r>
            <a:r>
              <a:rPr lang="ar-DZ" sz="1200" b="1" kern="1200" dirty="0" err="1" smtClean="0">
                <a:solidFill>
                  <a:schemeClr val="tx1"/>
                </a:solidFill>
                <a:latin typeface="+mn-lt"/>
                <a:ea typeface="+mn-ea"/>
                <a:cs typeface="+mn-cs"/>
              </a:rPr>
              <a:t>ان</a:t>
            </a:r>
            <a:r>
              <a:rPr lang="ar-DZ" sz="1200" b="1" kern="1200" dirty="0" smtClean="0">
                <a:solidFill>
                  <a:schemeClr val="tx1"/>
                </a:solidFill>
                <a:latin typeface="+mn-lt"/>
                <a:ea typeface="+mn-ea"/>
                <a:cs typeface="+mn-cs"/>
              </a:rPr>
              <a:t> هدا الأخير أصبح محل خطر نتيجة لوجود سلع قد تمس بصحته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سلامته ناهيك عن وجود مناورات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تلاعبات من قبل فئة التجار الدين لا يؤمنون إلا بالربح السريع نتيجة للجشع الذي يرتابهم بعيدا على كل روح تنافسية شريفة.هده الروح التنافسية التي سعى المشروع الجزائري كباقي المشرعين الآخرين إلى تنظيمها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تاطيرها قصد تحقيق الفعالية الاقتصادية من خلال وضع تسهيلات للانضمام إلى الأسواق سواء كانت سوقا للسلع أو سوقا للخدمات، كذلك عمل على إبراز حقوق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واجبات كل من يمارس نشاطا اقتصاديا حتى لا يضر في علاقاته مع الغير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العمل على أن يكون لكل الأطراف نفس المزايا، كما عمل على قمع كافة الممارسات غير الشرعية التي تتم فيما بين الأطراف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بينها في علاقتها مع المستهلك،و دلك باتخاذ إجراءات جديدة استحدثت مؤخرا تبعا للإصلاحات الاقتصادية التي انتهجتها الدولة.</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يعتبر مصطلح المستهلك جديدا في التشريع الجزائري،حيث ظهر هدا المصطلح </a:t>
            </a:r>
            <a:r>
              <a:rPr lang="ar-DZ" sz="1200" b="1" kern="1200" dirty="0" err="1" smtClean="0">
                <a:solidFill>
                  <a:schemeClr val="tx1"/>
                </a:solidFill>
                <a:latin typeface="+mn-lt"/>
                <a:ea typeface="+mn-ea"/>
                <a:cs typeface="+mn-cs"/>
              </a:rPr>
              <a:t>لاول</a:t>
            </a:r>
            <a:r>
              <a:rPr lang="ar-DZ" sz="1200" b="1" kern="1200" dirty="0" smtClean="0">
                <a:solidFill>
                  <a:schemeClr val="tx1"/>
                </a:solidFill>
                <a:latin typeface="+mn-lt"/>
                <a:ea typeface="+mn-ea"/>
                <a:cs typeface="+mn-cs"/>
              </a:rPr>
              <a:t> مرة من خلال القانون رقم 89-02 الصادر في 07 فبراير 1989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المتعلق بالقواعد العامة لحماية المستهلك،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هدا بعدما كان المصطلح التقليدي السائد في القانون المدني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الذي يطلق عليه بالمشتري، فتغيير مدلول المصطلحات كانت تبعا للظروف الاقتصادية بالدرجة الأولى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دلك قصد الوصول إلى إضفاء حماية واسعة لهدا الطرف في العلاقة الاقتصادية خاصة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انه حتى مفهوم التاجر تطور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يكاد أن ينسى لولا قواعد القانون التجاري التي احتفظت بهده التسمية </a:t>
            </a:r>
            <a:r>
              <a:rPr lang="ar-DZ" sz="1200" b="1" kern="1200" dirty="0" err="1" smtClean="0">
                <a:solidFill>
                  <a:schemeClr val="tx1"/>
                </a:solidFill>
                <a:latin typeface="+mn-lt"/>
                <a:ea typeface="+mn-ea"/>
                <a:cs typeface="+mn-cs"/>
              </a:rPr>
              <a:t>اذ</a:t>
            </a:r>
            <a:r>
              <a:rPr lang="ar-DZ" sz="1200" b="1" kern="1200" dirty="0" smtClean="0">
                <a:solidFill>
                  <a:schemeClr val="tx1"/>
                </a:solidFill>
                <a:latin typeface="+mn-lt"/>
                <a:ea typeface="+mn-ea"/>
                <a:cs typeface="+mn-cs"/>
              </a:rPr>
              <a:t> ظهرت نصوص قانونية خاصة تطلق علية تسمية عون اقتصادي أو المؤسسة أو المتدخل ....الخ و هدا راجع لتنوع المهام الذي  يلعبه في 	 وضع المنتوج للاستهلاك اذ لا ينظر إليه فقط كبائع للمنتوجات و إنما كمسؤول عن العملية الإنتاجية إلى غاية وصولها إلى المستهلك.</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و مما لا شك فيه أن تحرير النشاط الاقتصادي من القيود التي كانت تعيقه سالفا أهمها التدخل الكلي للدولة في التجارة الخارجية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توليها تنظيم الأسواق بما يتناسب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سياستها،فانه لا يعني بالضرورة الانسحاب الكلي من تنظيم الاقتصاد الوطني نتيجة لسن قانون المنافسة في سنة 1995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كذا التأكيد الدستوري لسنة 1996 الذي يؤكد على أن حرية التجارة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الصناعة مضمونة، فالدولة لا تزال هي صاحبة القرار في تنظيم الاقتصاد الوطني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بما يتناسب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السياسة الاقتصادية للبلاد لكن الفرق يكمن فقط في كيفية التنظيم حيث انتقل دورها من الدولة الحارسة إلى الدولة الضابطة،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هذا يتناسب مع الفكر الليبرالي الذي دافع عنه "ادم سميث" تحت شعار "دعه يعمل دعه يمر" بعيدا عن كل القيود و العقبات الموضوعة من قبل الدولة، كما يعتبر أن الحياة الاقتصادية للأمم لابد من أن تبنى على المنافسة الحرة كشرط ضروري و أساسي في النظام الليبرالي.</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يتبين المنافسة الحرة كانت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لا تزال لعبة اقتصادية قبل أن تصبح قاعدة قانونية،و انه ترتبط ارتباطا وثيقا بحرية التجارة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الصناعة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أن الغرض النهائي منها هو تقديم سلع أو خدمات للمستهلك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توفير العرض الوفير لما يطلبه هذا الأخير، إلا أن الرغبة في جذب المستهلك لم تعد تلعب دورها بصفة عادية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ذلك يرجع إلى اتخاذ بعض الطرق غير السلمية من الأعوان الاقتصادية،لذلك كان لزاما على الدول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منها الجزائر إلى إعادة النظر في سياستها الاقتصادية المتبعة قصد وضع وسائل حمائية و قمعية لحماية جمهور المستهلكين الذين هم بمثابة الفئة البسيطة التي يجب حمايتها.فلهذا الغرض اضطرت الدولة الجزائرية إلى اتخاذ مواقف قمعية ضد كل من تسول له نفسه الأضرار بالمستهلكين الأمر الذي أدى بالبعض إلى اعتبار ذلك انه عودة إلى دور الدولة في الحقل الاقتصادي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لكن بزي أخر غير ذلك المعروف سابقا.</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من هذا المنطلق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الذي نريد منه التطرق لقضية حماية المستهلك في ظل هذا النظام الذي تتباين فيه خيوطه يوما بعد يوم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أصبحت سلبياته تثير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تدق ناقوس الخطر نظرا لمساسه بالتركيبة البشرية للمجتمع ليتعداها إلى الساحة الاقتصادية للبلاد من خلال التغيرات السريعة التي يعرفها من خلال الآفات البيئية كالتلوث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طغيان المركز الصناعية على الأراضي الزراعية.</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أن حماية المستهلك أصبحت أكثر من ضرورة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لا يمكن التصدي للأفعال التي تصيبه إلا بوضع قواعد قانونية تجرم كل الأفعال التي شانها المساس بصحة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سلامة المستهلك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كذا حمايته من الناحية المادية،فلا يمكن أن تكون لهذه النصوص فعالية في محاربة الأنشطة المخالفة للقواعد المطبقة على الممارسات التجارية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لا تلك المنافية للمنافسة إلا بوضع آليات تتولى رقابة كل الأفعال الصادرة من الأعوان الاقتصاديين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توقيع العقاب لكل المخالفين للقوانين الموضوعة في ذلك.</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ترتيبا لما تم التوصل إليه فان السؤال المطروح يتمحور،فيما تكمن الحماية التي توليها الدولة الجزائرية للمستهلك في ظل المنافسة الحرة  .</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بغرض الإجابة عن ذلك لابد من الوقوف على:</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مكانة المستهلك الجزائري في ظل المنافسة الحرة (الفصل الأول).</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آليات حماية المستهلك في ظل المنافسة الحرة (الفصل الثاني).</a:t>
            </a:r>
            <a:endParaRPr lang="fr-FR" sz="1200" kern="120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B7F845CF-7B03-49A8-B766-4A2C42FAABE3}" type="slidenum">
              <a:rPr lang="fr-FR" smtClean="0"/>
              <a:pPr/>
              <a:t>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55000" lnSpcReduction="20000"/>
          </a:bodyPr>
          <a:lstStyle/>
          <a:p>
            <a:pPr rtl="1"/>
            <a:r>
              <a:rPr lang="ar-DZ" sz="1200" b="1" kern="1200" dirty="0" smtClean="0">
                <a:solidFill>
                  <a:schemeClr val="tx1"/>
                </a:solidFill>
                <a:latin typeface="+mn-lt"/>
                <a:ea typeface="+mn-ea"/>
                <a:cs typeface="+mn-cs"/>
              </a:rPr>
              <a:t>إن</a:t>
            </a:r>
            <a:r>
              <a:rPr lang="ar-DZ" sz="1200" kern="1200" dirty="0" smtClean="0">
                <a:solidFill>
                  <a:schemeClr val="tx1"/>
                </a:solidFill>
                <a:latin typeface="+mn-lt"/>
                <a:ea typeface="+mn-ea"/>
                <a:cs typeface="+mn-cs"/>
              </a:rPr>
              <a:t> </a:t>
            </a:r>
            <a:r>
              <a:rPr lang="ar-DZ" sz="1200" b="1" kern="1200" dirty="0" smtClean="0">
                <a:solidFill>
                  <a:schemeClr val="tx1"/>
                </a:solidFill>
                <a:latin typeface="+mn-lt"/>
                <a:ea typeface="+mn-ea"/>
                <a:cs typeface="+mn-cs"/>
              </a:rPr>
              <a:t>التغيرات التي تشهدها الجزائر في شتى المجالات خاصة التغيرات الجذرية التي يشهدها استجابة لمتطلبات الفترة الراهنة بالتوجه إلى اقتصاد السوق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ما تستلزمه هده الفترة الانتقالية من ضرورة إدخال تغيرات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ميكانيزمات جديدة على مختلف القطاعات الاقتصادية الوطنية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كافة هياكلها، بالإضافة إلى المؤسسات الإدارية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الاقتصادية الفاعلة، </a:t>
            </a:r>
            <a:r>
              <a:rPr lang="ar-DZ" sz="1200" b="1" kern="1200" dirty="0" err="1" smtClean="0">
                <a:solidFill>
                  <a:schemeClr val="tx1"/>
                </a:solidFill>
                <a:latin typeface="+mn-lt"/>
                <a:ea typeface="+mn-ea"/>
                <a:cs typeface="+mn-cs"/>
              </a:rPr>
              <a:t>ا</a:t>
            </a:r>
            <a:r>
              <a:rPr lang="ar-DZ" sz="1200" b="1" kern="1200" dirty="0" smtClean="0">
                <a:solidFill>
                  <a:schemeClr val="tx1"/>
                </a:solidFill>
                <a:latin typeface="+mn-lt"/>
                <a:ea typeface="+mn-ea"/>
                <a:cs typeface="+mn-cs"/>
              </a:rPr>
              <a:t> دان التوقيع على اتفاق الشراكة مع الاتحاد </a:t>
            </a:r>
            <a:r>
              <a:rPr lang="ar-DZ" sz="1200" b="1" kern="1200" dirty="0" err="1" smtClean="0">
                <a:solidFill>
                  <a:schemeClr val="tx1"/>
                </a:solidFill>
                <a:latin typeface="+mn-lt"/>
                <a:ea typeface="+mn-ea"/>
                <a:cs typeface="+mn-cs"/>
              </a:rPr>
              <a:t>الاروبي</a:t>
            </a:r>
            <a:r>
              <a:rPr lang="ar-DZ" sz="1200" b="1" kern="1200" dirty="0" smtClean="0">
                <a:solidFill>
                  <a:schemeClr val="tx1"/>
                </a:solidFill>
                <a:latin typeface="+mn-lt"/>
                <a:ea typeface="+mn-ea"/>
                <a:cs typeface="+mn-cs"/>
              </a:rPr>
              <a:t> و الانضمام المقبل للجزائر إلى المنظمة العالمية للتجارة يقتضي عليها الاندماج في الاقتصاد العالمي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الذي لا يمكن أن يتجسد إلا باتخاذ الإجراءات اللازمة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التي تهدف إلى تحرير المبادلات التجارية آي التحول عن المذهب الحمائي المعتمد في ظل النظام الاشتراكي الذي كان ينادي بتقييد التبادل مع الخارج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إتباع المذهب الليبرالي الذي ينادي بان تكون التجارة الدولية حرة خالية من القيود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العقبات التي تعيق تدفق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انتقال السلع عبر الحدود سواء كانت في شكل واردات أو صادرات.</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هدا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قد استتبع الانفتاح الاقتصادي في الجزائر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ما يسوده من تحرير الأسواق إلى ظهور منتجات متنوعة في الأسواق الوطنية الغرض منها هو إشباع حاجيات المستهلك،إلا </a:t>
            </a:r>
            <a:r>
              <a:rPr lang="ar-DZ" sz="1200" b="1" kern="1200" dirty="0" err="1" smtClean="0">
                <a:solidFill>
                  <a:schemeClr val="tx1"/>
                </a:solidFill>
                <a:latin typeface="+mn-lt"/>
                <a:ea typeface="+mn-ea"/>
                <a:cs typeface="+mn-cs"/>
              </a:rPr>
              <a:t>ان</a:t>
            </a:r>
            <a:r>
              <a:rPr lang="ar-DZ" sz="1200" b="1" kern="1200" dirty="0" smtClean="0">
                <a:solidFill>
                  <a:schemeClr val="tx1"/>
                </a:solidFill>
                <a:latin typeface="+mn-lt"/>
                <a:ea typeface="+mn-ea"/>
                <a:cs typeface="+mn-cs"/>
              </a:rPr>
              <a:t> هدا الأخير أصبح محل خطر نتيجة لوجود سلع قد تمس بصحته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سلامته ناهيك عن وجود مناورات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تلاعبات من قبل فئة التجار الدين لا يؤمنون إلا بالربح السريع نتيجة للجشع الذي يرتابهم بعيدا على كل روح تنافسية شريفة.هده الروح التنافسية التي سعى المشروع الجزائري كباقي المشرعين الآخرين إلى تنظيمها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تاطيرها قصد تحقيق الفعالية الاقتصادية من خلال وضع تسهيلات للانضمام إلى الأسواق سواء كانت سوقا للسلع أو سوقا للخدمات، كذلك عمل على إبراز حقوق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واجبات كل من يمارس نشاطا اقتصاديا حتى لا يضر في علاقاته مع الغير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العمل على أن يكون لكل الأطراف نفس المزايا، كما عمل على قمع كافة الممارسات غير الشرعية التي تتم فيما بين الأطراف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بينها في علاقتها مع المستهلك،و دلك باتخاذ إجراءات جديدة استحدثت مؤخرا تبعا للإصلاحات الاقتصادية التي انتهجتها الدولة.</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يعتبر مصطلح المستهلك جديدا في التشريع الجزائري،حيث ظهر هدا المصطلح </a:t>
            </a:r>
            <a:r>
              <a:rPr lang="ar-DZ" sz="1200" b="1" kern="1200" dirty="0" err="1" smtClean="0">
                <a:solidFill>
                  <a:schemeClr val="tx1"/>
                </a:solidFill>
                <a:latin typeface="+mn-lt"/>
                <a:ea typeface="+mn-ea"/>
                <a:cs typeface="+mn-cs"/>
              </a:rPr>
              <a:t>لاول</a:t>
            </a:r>
            <a:r>
              <a:rPr lang="ar-DZ" sz="1200" b="1" kern="1200" dirty="0" smtClean="0">
                <a:solidFill>
                  <a:schemeClr val="tx1"/>
                </a:solidFill>
                <a:latin typeface="+mn-lt"/>
                <a:ea typeface="+mn-ea"/>
                <a:cs typeface="+mn-cs"/>
              </a:rPr>
              <a:t> مرة من خلال القانون رقم 89-02 الصادر في 07 فبراير 1989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المتعلق بالقواعد العامة لحماية المستهلك،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هدا بعدما كان المصطلح التقليدي السائد في القانون المدني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الذي يطلق عليه بالمشتري، فتغيير مدلول المصطلحات كانت تبعا للظروف الاقتصادية بالدرجة الأولى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دلك قصد الوصول إلى إضفاء حماية واسعة لهدا الطرف في العلاقة الاقتصادية خاصة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انه حتى مفهوم التاجر تطور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يكاد أن ينسى لولا قواعد القانون التجاري التي احتفظت بهده التسمية </a:t>
            </a:r>
            <a:r>
              <a:rPr lang="ar-DZ" sz="1200" b="1" kern="1200" dirty="0" err="1" smtClean="0">
                <a:solidFill>
                  <a:schemeClr val="tx1"/>
                </a:solidFill>
                <a:latin typeface="+mn-lt"/>
                <a:ea typeface="+mn-ea"/>
                <a:cs typeface="+mn-cs"/>
              </a:rPr>
              <a:t>اذ</a:t>
            </a:r>
            <a:r>
              <a:rPr lang="ar-DZ" sz="1200" b="1" kern="1200" dirty="0" smtClean="0">
                <a:solidFill>
                  <a:schemeClr val="tx1"/>
                </a:solidFill>
                <a:latin typeface="+mn-lt"/>
                <a:ea typeface="+mn-ea"/>
                <a:cs typeface="+mn-cs"/>
              </a:rPr>
              <a:t> ظهرت نصوص قانونية خاصة تطلق علية تسمية عون اقتصادي أو المؤسسة أو المتدخل ....الخ و هدا راجع لتنوع المهام الذي  يلعبه في 	 وضع المنتوج للاستهلاك اذ لا ينظر إليه فقط كبائع للمنتوجات و إنما كمسؤول عن العملية الإنتاجية إلى غاية وصولها إلى المستهلك.</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و مما لا شك فيه أن تحرير النشاط الاقتصادي من القيود التي كانت تعيقه سالفا أهمها التدخل الكلي للدولة في التجارة الخارجية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توليها تنظيم الأسواق بما يتناسب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سياستها،فانه لا يعني بالضرورة الانسحاب الكلي من تنظيم الاقتصاد الوطني نتيجة لسن قانون المنافسة في سنة 1995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كذا التأكيد الدستوري لسنة 1996 الذي يؤكد على أن حرية التجارة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الصناعة مضمونة، فالدولة لا تزال هي صاحبة القرار في تنظيم الاقتصاد الوطني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بما يتناسب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السياسة الاقتصادية للبلاد لكن الفرق يكمن فقط في كيفية التنظيم حيث انتقل دورها من الدولة الحارسة إلى الدولة الضابطة،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هذا يتناسب مع الفكر الليبرالي الذي دافع عنه "ادم سميث" تحت شعار "دعه يعمل دعه يمر" بعيدا عن كل القيود و العقبات الموضوعة من قبل الدولة، كما يعتبر أن الحياة الاقتصادية للأمم لابد من أن تبنى على المنافسة الحرة كشرط ضروري و أساسي في النظام الليبرالي.</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يتبين المنافسة الحرة كانت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لا تزال لعبة اقتصادية قبل أن تصبح قاعدة قانونية،و انه ترتبط ارتباطا وثيقا بحرية التجارة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الصناعة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أن الغرض النهائي منها هو تقديم سلع أو خدمات للمستهلك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توفير العرض الوفير لما يطلبه هذا الأخير، إلا أن الرغبة في جذب المستهلك لم تعد تلعب دورها بصفة عادية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ذلك يرجع إلى اتخاذ بعض الطرق غير السلمية من الأعوان الاقتصادية،لذلك كان لزاما على الدول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منها الجزائر إلى إعادة النظر في سياستها الاقتصادية المتبعة قصد وضع وسائل حمائية و قمعية لحماية جمهور المستهلكين الذين هم بمثابة الفئة البسيطة التي يجب حمايتها.فلهذا الغرض اضطرت الدولة الجزائرية إلى اتخاذ مواقف قمعية ضد كل من تسول له نفسه الأضرار بالمستهلكين الأمر الذي أدى بالبعض إلى اعتبار ذلك انه عودة إلى دور الدولة في الحقل الاقتصادي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لكن بزي أخر غير ذلك المعروف سابقا.</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من هذا المنطلق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الذي نريد منه التطرق لقضية حماية المستهلك في ظل هذا النظام الذي تتباين فيه خيوطه يوما بعد يوم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أصبحت سلبياته تثير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تدق ناقوس الخطر نظرا لمساسه بالتركيبة البشرية للمجتمع ليتعداها إلى الساحة الاقتصادية للبلاد من خلال التغيرات السريعة التي يعرفها من خلال الآفات البيئية كالتلوث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طغيان المركز الصناعية على الأراضي الزراعية.</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أن حماية المستهلك أصبحت أكثر من ضرورة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لا يمكن التصدي للأفعال التي تصيبه إلا بوضع قواعد قانونية تجرم كل الأفعال التي شانها المساس بصحة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سلامة المستهلك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كذا حمايته من الناحية المادية،فلا يمكن أن تكون لهذه النصوص فعالية في محاربة الأنشطة المخالفة للقواعد المطبقة على الممارسات التجارية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لا تلك المنافية للمنافسة إلا بوضع آليات تتولى رقابة كل الأفعال الصادرة من الأعوان الاقتصاديين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توقيع العقاب لكل المخالفين للقوانين الموضوعة في ذلك.</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ترتيبا لما تم التوصل إليه فان السؤال المطروح يتمحور،فيما تكمن الحماية التي توليها الدولة الجزائرية للمستهلك في ظل المنافسة الحرة  .</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بغرض الإجابة عن ذلك لابد من الوقوف على:</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مكانة المستهلك الجزائري في ظل المنافسة الحرة (الفصل الأول).</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آليات حماية المستهلك في ظل المنافسة الحرة (الفصل الثاني).</a:t>
            </a:r>
            <a:endParaRPr lang="fr-FR" sz="1200" kern="120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B7F845CF-7B03-49A8-B766-4A2C42FAABE3}" type="slidenum">
              <a:rPr lang="fr-FR" smtClean="0"/>
              <a:pPr/>
              <a:t>5</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55000" lnSpcReduction="20000"/>
          </a:bodyPr>
          <a:lstStyle/>
          <a:p>
            <a:pPr rtl="1"/>
            <a:r>
              <a:rPr lang="ar-DZ" sz="1200" b="1" kern="1200" dirty="0" smtClean="0">
                <a:solidFill>
                  <a:schemeClr val="tx1"/>
                </a:solidFill>
                <a:latin typeface="+mn-lt"/>
                <a:ea typeface="+mn-ea"/>
                <a:cs typeface="+mn-cs"/>
              </a:rPr>
              <a:t>إن</a:t>
            </a:r>
            <a:r>
              <a:rPr lang="ar-DZ" sz="1200" kern="1200" dirty="0" smtClean="0">
                <a:solidFill>
                  <a:schemeClr val="tx1"/>
                </a:solidFill>
                <a:latin typeface="+mn-lt"/>
                <a:ea typeface="+mn-ea"/>
                <a:cs typeface="+mn-cs"/>
              </a:rPr>
              <a:t> </a:t>
            </a:r>
            <a:r>
              <a:rPr lang="ar-DZ" sz="1200" b="1" kern="1200" dirty="0" smtClean="0">
                <a:solidFill>
                  <a:schemeClr val="tx1"/>
                </a:solidFill>
                <a:latin typeface="+mn-lt"/>
                <a:ea typeface="+mn-ea"/>
                <a:cs typeface="+mn-cs"/>
              </a:rPr>
              <a:t>التغيرات التي تشهدها الجزائر في شتى المجالات خاصة التغيرات الجذرية التي يشهدها استجابة لمتطلبات الفترة الراهنة بالتوجه إلى اقتصاد السوق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ما تستلزمه هده الفترة الانتقالية من ضرورة إدخال تغيرات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ميكانيزمات جديدة على مختلف القطاعات الاقتصادية الوطنية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كافة هياكلها، بالإضافة إلى المؤسسات الإدارية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الاقتصادية الفاعلة، </a:t>
            </a:r>
            <a:r>
              <a:rPr lang="ar-DZ" sz="1200" b="1" kern="1200" dirty="0" err="1" smtClean="0">
                <a:solidFill>
                  <a:schemeClr val="tx1"/>
                </a:solidFill>
                <a:latin typeface="+mn-lt"/>
                <a:ea typeface="+mn-ea"/>
                <a:cs typeface="+mn-cs"/>
              </a:rPr>
              <a:t>ا</a:t>
            </a:r>
            <a:r>
              <a:rPr lang="ar-DZ" sz="1200" b="1" kern="1200" dirty="0" smtClean="0">
                <a:solidFill>
                  <a:schemeClr val="tx1"/>
                </a:solidFill>
                <a:latin typeface="+mn-lt"/>
                <a:ea typeface="+mn-ea"/>
                <a:cs typeface="+mn-cs"/>
              </a:rPr>
              <a:t> دان التوقيع على اتفاق الشراكة مع الاتحاد </a:t>
            </a:r>
            <a:r>
              <a:rPr lang="ar-DZ" sz="1200" b="1" kern="1200" dirty="0" err="1" smtClean="0">
                <a:solidFill>
                  <a:schemeClr val="tx1"/>
                </a:solidFill>
                <a:latin typeface="+mn-lt"/>
                <a:ea typeface="+mn-ea"/>
                <a:cs typeface="+mn-cs"/>
              </a:rPr>
              <a:t>الاروبي</a:t>
            </a:r>
            <a:r>
              <a:rPr lang="ar-DZ" sz="1200" b="1" kern="1200" dirty="0" smtClean="0">
                <a:solidFill>
                  <a:schemeClr val="tx1"/>
                </a:solidFill>
                <a:latin typeface="+mn-lt"/>
                <a:ea typeface="+mn-ea"/>
                <a:cs typeface="+mn-cs"/>
              </a:rPr>
              <a:t> و الانضمام المقبل للجزائر إلى المنظمة العالمية للتجارة يقتضي عليها الاندماج في الاقتصاد العالمي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الذي لا يمكن أن يتجسد إلا باتخاذ الإجراءات اللازمة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التي تهدف إلى تحرير المبادلات التجارية آي التحول عن المذهب الحمائي المعتمد في ظل النظام الاشتراكي الذي كان ينادي بتقييد التبادل مع الخارج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إتباع المذهب الليبرالي الذي ينادي بان تكون التجارة الدولية حرة خالية من القيود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العقبات التي تعيق تدفق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انتقال السلع عبر الحدود سواء كانت في شكل واردات أو صادرات.</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هدا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قد استتبع الانفتاح الاقتصادي في الجزائر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ما يسوده من تحرير الأسواق إلى ظهور منتجات متنوعة في الأسواق الوطنية الغرض منها هو إشباع حاجيات المستهلك،إلا </a:t>
            </a:r>
            <a:r>
              <a:rPr lang="ar-DZ" sz="1200" b="1" kern="1200" dirty="0" err="1" smtClean="0">
                <a:solidFill>
                  <a:schemeClr val="tx1"/>
                </a:solidFill>
                <a:latin typeface="+mn-lt"/>
                <a:ea typeface="+mn-ea"/>
                <a:cs typeface="+mn-cs"/>
              </a:rPr>
              <a:t>ان</a:t>
            </a:r>
            <a:r>
              <a:rPr lang="ar-DZ" sz="1200" b="1" kern="1200" dirty="0" smtClean="0">
                <a:solidFill>
                  <a:schemeClr val="tx1"/>
                </a:solidFill>
                <a:latin typeface="+mn-lt"/>
                <a:ea typeface="+mn-ea"/>
                <a:cs typeface="+mn-cs"/>
              </a:rPr>
              <a:t> هدا الأخير أصبح محل خطر نتيجة لوجود سلع قد تمس بصحته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سلامته ناهيك عن وجود مناورات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تلاعبات من قبل فئة التجار الدين لا يؤمنون إلا بالربح السريع نتيجة للجشع الذي يرتابهم بعيدا على كل روح تنافسية شريفة.هده الروح التنافسية التي سعى المشروع الجزائري كباقي المشرعين الآخرين إلى تنظيمها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تاطيرها قصد تحقيق الفعالية الاقتصادية من خلال وضع تسهيلات للانضمام إلى الأسواق سواء كانت سوقا للسلع أو سوقا للخدمات، كذلك عمل على إبراز حقوق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واجبات كل من يمارس نشاطا اقتصاديا حتى لا يضر في علاقاته مع الغير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العمل على أن يكون لكل الأطراف نفس المزايا، كما عمل على قمع كافة الممارسات غير الشرعية التي تتم فيما بين الأطراف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بينها في علاقتها مع المستهلك،و دلك باتخاذ إجراءات جديدة استحدثت مؤخرا تبعا للإصلاحات الاقتصادية التي انتهجتها الدولة.</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يعتبر مصطلح المستهلك جديدا في التشريع الجزائري،حيث ظهر هدا المصطلح </a:t>
            </a:r>
            <a:r>
              <a:rPr lang="ar-DZ" sz="1200" b="1" kern="1200" dirty="0" err="1" smtClean="0">
                <a:solidFill>
                  <a:schemeClr val="tx1"/>
                </a:solidFill>
                <a:latin typeface="+mn-lt"/>
                <a:ea typeface="+mn-ea"/>
                <a:cs typeface="+mn-cs"/>
              </a:rPr>
              <a:t>لاول</a:t>
            </a:r>
            <a:r>
              <a:rPr lang="ar-DZ" sz="1200" b="1" kern="1200" dirty="0" smtClean="0">
                <a:solidFill>
                  <a:schemeClr val="tx1"/>
                </a:solidFill>
                <a:latin typeface="+mn-lt"/>
                <a:ea typeface="+mn-ea"/>
                <a:cs typeface="+mn-cs"/>
              </a:rPr>
              <a:t> مرة من خلال القانون رقم 89-02 الصادر في 07 فبراير 1989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المتعلق بالقواعد العامة لحماية المستهلك،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هدا بعدما كان المصطلح التقليدي السائد في القانون المدني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الذي يطلق عليه بالمشتري، فتغيير مدلول المصطلحات كانت تبعا للظروف الاقتصادية بالدرجة الأولى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دلك قصد الوصول إلى إضفاء حماية واسعة لهدا الطرف في العلاقة الاقتصادية خاصة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انه حتى مفهوم التاجر تطور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يكاد أن ينسى لولا قواعد القانون التجاري التي احتفظت بهده التسمية </a:t>
            </a:r>
            <a:r>
              <a:rPr lang="ar-DZ" sz="1200" b="1" kern="1200" dirty="0" err="1" smtClean="0">
                <a:solidFill>
                  <a:schemeClr val="tx1"/>
                </a:solidFill>
                <a:latin typeface="+mn-lt"/>
                <a:ea typeface="+mn-ea"/>
                <a:cs typeface="+mn-cs"/>
              </a:rPr>
              <a:t>اذ</a:t>
            </a:r>
            <a:r>
              <a:rPr lang="ar-DZ" sz="1200" b="1" kern="1200" dirty="0" smtClean="0">
                <a:solidFill>
                  <a:schemeClr val="tx1"/>
                </a:solidFill>
                <a:latin typeface="+mn-lt"/>
                <a:ea typeface="+mn-ea"/>
                <a:cs typeface="+mn-cs"/>
              </a:rPr>
              <a:t> ظهرت نصوص قانونية خاصة تطلق علية تسمية عون اقتصادي أو المؤسسة أو المتدخل ....الخ و هدا راجع لتنوع المهام الذي  يلعبه في 	 وضع المنتوج للاستهلاك اذ لا ينظر إليه فقط كبائع للمنتوجات و إنما كمسؤول عن العملية الإنتاجية إلى غاية وصولها إلى المستهلك.</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و مما لا شك فيه أن تحرير النشاط الاقتصادي من القيود التي كانت تعيقه سالفا أهمها التدخل الكلي للدولة في التجارة الخارجية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توليها تنظيم الأسواق بما يتناسب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سياستها،فانه لا يعني بالضرورة الانسحاب الكلي من تنظيم الاقتصاد الوطني نتيجة لسن قانون المنافسة في سنة 1995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كذا التأكيد الدستوري لسنة 1996 الذي يؤكد على أن حرية التجارة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الصناعة مضمونة، فالدولة لا تزال هي صاحبة القرار في تنظيم الاقتصاد الوطني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بما يتناسب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السياسة الاقتصادية للبلاد لكن الفرق يكمن فقط في كيفية التنظيم حيث انتقل دورها من الدولة الحارسة إلى الدولة الضابطة،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هذا يتناسب مع الفكر الليبرالي الذي دافع عنه "ادم سميث" تحت شعار "دعه يعمل دعه يمر" بعيدا عن كل القيود و العقبات الموضوعة من قبل الدولة، كما يعتبر أن الحياة الاقتصادية للأمم لابد من أن تبنى على المنافسة الحرة كشرط ضروري و أساسي في النظام الليبرالي.</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يتبين المنافسة الحرة كانت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لا تزال لعبة اقتصادية قبل أن تصبح قاعدة قانونية،و انه ترتبط ارتباطا وثيقا بحرية التجارة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الصناعة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أن الغرض النهائي منها هو تقديم سلع أو خدمات للمستهلك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توفير العرض الوفير لما يطلبه هذا الأخير، إلا أن الرغبة في جذب المستهلك لم تعد تلعب دورها بصفة عادية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ذلك يرجع إلى اتخاذ بعض الطرق غير السلمية من الأعوان الاقتصادية،لذلك كان لزاما على الدول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منها الجزائر إلى إعادة النظر في سياستها الاقتصادية المتبعة قصد وضع وسائل حمائية و قمعية لحماية جمهور المستهلكين الذين هم بمثابة الفئة البسيطة التي يجب حمايتها.فلهذا الغرض اضطرت الدولة الجزائرية إلى اتخاذ مواقف قمعية ضد كل من تسول له نفسه الأضرار بالمستهلكين الأمر الذي أدى بالبعض إلى اعتبار ذلك انه عودة إلى دور الدولة في الحقل الاقتصادي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لكن بزي أخر غير ذلك المعروف سابقا.</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من هذا المنطلق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الذي نريد منه التطرق لقضية حماية المستهلك في ظل هذا النظام الذي تتباين فيه خيوطه يوما بعد يوم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أصبحت سلبياته تثير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تدق ناقوس الخطر نظرا لمساسه بالتركيبة البشرية للمجتمع ليتعداها إلى الساحة الاقتصادية للبلاد من خلال التغيرات السريعة التي يعرفها من خلال الآفات البيئية كالتلوث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طغيان المركز الصناعية على الأراضي الزراعية.</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أن حماية المستهلك أصبحت أكثر من ضرورة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لا يمكن التصدي للأفعال التي تصيبه إلا بوضع قواعد قانونية تجرم كل الأفعال التي شانها المساس بصحة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سلامة المستهلك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كذا حمايته من الناحية المادية،فلا يمكن أن تكون لهذه النصوص فعالية في محاربة الأنشطة المخالفة للقواعد المطبقة على الممارسات التجارية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لا تلك المنافية للمنافسة إلا بوضع آليات تتولى رقابة كل الأفعال الصادرة من الأعوان الاقتصاديين </a:t>
            </a:r>
            <a:r>
              <a:rPr lang="ar-DZ" sz="1200" b="1" kern="1200" dirty="0" err="1" smtClean="0">
                <a:solidFill>
                  <a:schemeClr val="tx1"/>
                </a:solidFill>
                <a:latin typeface="+mn-lt"/>
                <a:ea typeface="+mn-ea"/>
                <a:cs typeface="+mn-cs"/>
              </a:rPr>
              <a:t>و</a:t>
            </a:r>
            <a:r>
              <a:rPr lang="ar-DZ" sz="1200" b="1" kern="1200" dirty="0" smtClean="0">
                <a:solidFill>
                  <a:schemeClr val="tx1"/>
                </a:solidFill>
                <a:latin typeface="+mn-lt"/>
                <a:ea typeface="+mn-ea"/>
                <a:cs typeface="+mn-cs"/>
              </a:rPr>
              <a:t> توقيع العقاب لكل المخالفين للقوانين الموضوعة في ذلك.</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ترتيبا لما تم التوصل إليه فان السؤال المطروح يتمحور،فيما تكمن الحماية التي توليها الدولة الجزائرية للمستهلك في ظل المنافسة الحرة  .</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       بغرض الإجابة عن ذلك لابد من الوقوف على:</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مكانة المستهلك الجزائري في ظل المنافسة الحرة (الفصل الأول).</a:t>
            </a:r>
            <a:endParaRPr lang="fr-FR" sz="1200" kern="1200" dirty="0" smtClean="0">
              <a:solidFill>
                <a:schemeClr val="tx1"/>
              </a:solidFill>
              <a:latin typeface="+mn-lt"/>
              <a:ea typeface="+mn-ea"/>
              <a:cs typeface="+mn-cs"/>
            </a:endParaRPr>
          </a:p>
          <a:p>
            <a:pPr rtl="1"/>
            <a:r>
              <a:rPr lang="ar-DZ" sz="1200" b="1" kern="1200" dirty="0" smtClean="0">
                <a:solidFill>
                  <a:schemeClr val="tx1"/>
                </a:solidFill>
                <a:latin typeface="+mn-lt"/>
                <a:ea typeface="+mn-ea"/>
                <a:cs typeface="+mn-cs"/>
              </a:rPr>
              <a:t>آليات حماية المستهلك في ظل المنافسة الحرة (الفصل الثاني).</a:t>
            </a:r>
            <a:endParaRPr lang="fr-FR" sz="1200" kern="120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B7F845CF-7B03-49A8-B766-4A2C42FAABE3}" type="slidenum">
              <a:rPr lang="fr-FR" smtClean="0"/>
              <a:pPr/>
              <a:t>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2"/>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1"/>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E7C64992-A8BF-45A6-9963-479AAD60E23A}" type="datetimeFigureOut">
              <a:rPr lang="fr-FR" smtClean="0"/>
              <a:pPr/>
              <a:t>26/10/2016</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CEEE4044-56C2-4E05-824C-3576C8248CA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30"/>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7C64992-A8BF-45A6-9963-479AAD60E23A}" type="datetimeFigureOut">
              <a:rPr lang="fr-FR" smtClean="0"/>
              <a:pPr/>
              <a:t>26/10/2016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CEEE4044-56C2-4E05-824C-3576C8248CA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4" y="274641"/>
            <a:ext cx="1777471"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7C64992-A8BF-45A6-9963-479AAD60E23A}" type="datetimeFigureOut">
              <a:rPr lang="fr-FR" smtClean="0"/>
              <a:pPr/>
              <a:t>26/10/2016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CEEE4044-56C2-4E05-824C-3576C8248CA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7C64992-A8BF-45A6-9963-479AAD60E23A}" type="datetimeFigureOut">
              <a:rPr lang="fr-FR" smtClean="0"/>
              <a:pPr/>
              <a:t>26/10/2016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CEEE4044-56C2-4E05-824C-3576C8248CA4}" type="slidenum">
              <a:rPr lang="fr-FR" smtClean="0"/>
              <a:pPr/>
              <a:t>‹N°›</a:t>
            </a:fld>
            <a:endParaRPr lang="fr-FR"/>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E7C64992-A8BF-45A6-9963-479AAD60E23A}" type="datetimeFigureOut">
              <a:rPr lang="fr-FR" smtClean="0"/>
              <a:pPr/>
              <a:t>26/10/2016</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CEEE4044-56C2-4E05-824C-3576C8248CA4}" type="slidenum">
              <a:rPr lang="fr-FR" smtClean="0"/>
              <a:pPr/>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7C64992-A8BF-45A6-9963-479AAD60E23A}" type="datetimeFigureOut">
              <a:rPr lang="fr-FR" smtClean="0"/>
              <a:pPr/>
              <a:t>26/10/2016</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CEEE4044-56C2-4E05-824C-3576C8248CA4}" type="slidenum">
              <a:rPr lang="fr-FR" smtClean="0"/>
              <a:pPr/>
              <a:t>‹N°›</a:t>
            </a:fld>
            <a:endParaRPr lang="fr-FR"/>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7C64992-A8BF-45A6-9963-479AAD60E23A}" type="datetimeFigureOut">
              <a:rPr lang="fr-FR" smtClean="0"/>
              <a:pPr/>
              <a:t>26/10/2016</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CEEE4044-56C2-4E05-824C-3576C8248CA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E7C64992-A8BF-45A6-9963-479AAD60E23A}" type="datetimeFigureOut">
              <a:rPr lang="fr-FR" smtClean="0"/>
              <a:pPr/>
              <a:t>26/10/2016</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CEEE4044-56C2-4E05-824C-3576C8248CA4}" type="slidenum">
              <a:rPr lang="fr-FR" smtClean="0"/>
              <a:pPr/>
              <a:t>‹N°›</a:t>
            </a:fld>
            <a:endParaRPr lang="fr-FR"/>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E7C64992-A8BF-45A6-9963-479AAD60E23A}" type="datetimeFigureOut">
              <a:rPr lang="fr-FR" smtClean="0"/>
              <a:pPr/>
              <a:t>26/10/2016</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CEEE4044-56C2-4E05-824C-3576C8248CA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E7C64992-A8BF-45A6-9963-479AAD60E23A}" type="datetimeFigureOut">
              <a:rPr lang="fr-FR" smtClean="0"/>
              <a:pPr/>
              <a:t>26/10/2016</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CEEE4044-56C2-4E05-824C-3576C8248CA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3"/>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E7C64992-A8BF-45A6-9963-479AAD60E23A}" type="datetimeFigureOut">
              <a:rPr lang="fr-FR" smtClean="0"/>
              <a:pPr/>
              <a:t>26/10/2016</a:t>
            </a:fld>
            <a:endParaRPr lang="fr-FR"/>
          </a:p>
        </p:txBody>
      </p:sp>
      <p:sp>
        <p:nvSpPr>
          <p:cNvPr id="6" name="Espace réservé du pied de page 5"/>
          <p:cNvSpPr>
            <a:spLocks noGrp="1"/>
          </p:cNvSpPr>
          <p:nvPr>
            <p:ph type="ftr" sz="quarter" idx="11"/>
          </p:nvPr>
        </p:nvSpPr>
        <p:spPr>
          <a:xfrm>
            <a:off x="4380073" y="6407945"/>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CEEE4044-56C2-4E05-824C-3576C8248CA4}" type="slidenum">
              <a:rPr lang="fr-FR" smtClean="0"/>
              <a:pPr/>
              <a:t>‹N°›</a:t>
            </a:fld>
            <a:endParaRPr lang="fr-FR"/>
          </a:p>
        </p:txBody>
      </p:sp>
      <p:sp>
        <p:nvSpPr>
          <p:cNvPr id="2" name="Titr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3" y="5791254"/>
            <a:ext cx="3402315"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3" y="5791254"/>
            <a:ext cx="3402315"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9"/>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7C64992-A8BF-45A6-9963-479AAD60E23A}" type="datetimeFigureOut">
              <a:rPr lang="fr-FR" smtClean="0"/>
              <a:pPr/>
              <a:t>26/10/2016</a:t>
            </a:fld>
            <a:endParaRPr lang="fr-FR"/>
          </a:p>
        </p:txBody>
      </p:sp>
      <p:sp>
        <p:nvSpPr>
          <p:cNvPr id="22" name="Espace réservé du pied de page 21"/>
          <p:cNvSpPr>
            <a:spLocks noGrp="1"/>
          </p:cNvSpPr>
          <p:nvPr>
            <p:ph type="ftr" sz="quarter" idx="3"/>
          </p:nvPr>
        </p:nvSpPr>
        <p:spPr>
          <a:xfrm>
            <a:off x="4380073" y="6407945"/>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5"/>
            <a:ext cx="365760" cy="365125"/>
          </a:xfrm>
          <a:prstGeom prst="rect">
            <a:avLst/>
          </a:prstGeom>
        </p:spPr>
        <p:txBody>
          <a:bodyPr vert="horz" anchor="b"/>
          <a:lstStyle>
            <a:lvl1pPr algn="r" eaLnBrk="1" latinLnBrk="0" hangingPunct="1">
              <a:defRPr kumimoji="0" sz="1000" b="0">
                <a:solidFill>
                  <a:schemeClr val="tx1"/>
                </a:solidFill>
              </a:defRPr>
            </a:lvl1pPr>
            <a:extLst/>
          </a:lstStyle>
          <a:p>
            <a:fld id="{CEEE4044-56C2-4E05-824C-3576C8248CA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llipse 16"/>
          <p:cNvSpPr/>
          <p:nvPr/>
        </p:nvSpPr>
        <p:spPr>
          <a:xfrm>
            <a:off x="357159" y="2428868"/>
            <a:ext cx="8429684" cy="285752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2" name="Titre 1"/>
          <p:cNvSpPr>
            <a:spLocks noGrp="1"/>
          </p:cNvSpPr>
          <p:nvPr>
            <p:ph type="ctrTitle"/>
          </p:nvPr>
        </p:nvSpPr>
        <p:spPr>
          <a:xfrm>
            <a:off x="642911" y="2000241"/>
            <a:ext cx="7858180" cy="3286148"/>
          </a:xfrm>
        </p:spPr>
        <p:txBody>
          <a:bodyPr>
            <a:normAutofit/>
          </a:bodyPr>
          <a:lstStyle/>
          <a:p>
            <a:pPr algn="ctr"/>
            <a:r>
              <a:rPr lang="ar-DZ" sz="4400" dirty="0" smtClean="0"/>
              <a:t>حـمايـــة المستهلك في ضل المنــافســــة  الحــــرة</a:t>
            </a:r>
            <a:r>
              <a:rPr lang="fr-FR" sz="4000" dirty="0" smtClean="0"/>
              <a:t> </a:t>
            </a:r>
            <a:r>
              <a:rPr lang="fr-FR" sz="4400" dirty="0" smtClean="0"/>
              <a:t/>
            </a:r>
            <a:br>
              <a:rPr lang="fr-FR" sz="4400" dirty="0" smtClean="0"/>
            </a:br>
            <a:endParaRPr lang="fr-FR" dirty="0"/>
          </a:p>
        </p:txBody>
      </p:sp>
      <p:sp>
        <p:nvSpPr>
          <p:cNvPr id="3" name="Sous-titre 2"/>
          <p:cNvSpPr>
            <a:spLocks noGrp="1"/>
          </p:cNvSpPr>
          <p:nvPr>
            <p:ph type="subTitle" idx="1"/>
          </p:nvPr>
        </p:nvSpPr>
        <p:spPr>
          <a:xfrm>
            <a:off x="2071670" y="500042"/>
            <a:ext cx="5929354" cy="1071569"/>
          </a:xfrm>
        </p:spPr>
        <p:txBody>
          <a:bodyPr>
            <a:normAutofit fontScale="25000" lnSpcReduction="20000"/>
          </a:bodyPr>
          <a:lstStyle/>
          <a:p>
            <a:pPr algn="ctr"/>
            <a:r>
              <a:rPr lang="ar-DZ" sz="8000" b="1" dirty="0" smtClean="0">
                <a:solidFill>
                  <a:schemeClr val="tx1">
                    <a:lumMod val="95000"/>
                  </a:schemeClr>
                </a:solidFill>
              </a:rPr>
              <a:t>الجمهورية الجــزائريــــة  الديمقـــراطيــــة الشعبيــــة</a:t>
            </a:r>
            <a:r>
              <a:rPr lang="fr-FR" sz="6800" b="1" dirty="0" smtClean="0">
                <a:solidFill>
                  <a:schemeClr val="tx1">
                    <a:lumMod val="95000"/>
                  </a:schemeClr>
                </a:solidFill>
              </a:rPr>
              <a:t/>
            </a:r>
            <a:br>
              <a:rPr lang="fr-FR" sz="6800" b="1" dirty="0" smtClean="0">
                <a:solidFill>
                  <a:schemeClr val="tx1">
                    <a:lumMod val="95000"/>
                  </a:schemeClr>
                </a:solidFill>
              </a:rPr>
            </a:br>
            <a:endParaRPr lang="ar-DZ" sz="6800" b="1" dirty="0" smtClean="0">
              <a:solidFill>
                <a:schemeClr val="tx1">
                  <a:lumMod val="95000"/>
                </a:schemeClr>
              </a:solidFill>
            </a:endParaRPr>
          </a:p>
          <a:p>
            <a:pPr algn="ctr"/>
            <a:r>
              <a:rPr lang="fr-FR" sz="2400" b="1" dirty="0" smtClean="0">
                <a:solidFill>
                  <a:schemeClr val="tx1">
                    <a:lumMod val="95000"/>
                  </a:schemeClr>
                </a:solidFill>
              </a:rPr>
              <a:t> </a:t>
            </a:r>
            <a:r>
              <a:rPr lang="ar-DZ" sz="7200" b="1" dirty="0" smtClean="0">
                <a:solidFill>
                  <a:schemeClr val="tx1">
                    <a:lumMod val="95000"/>
                  </a:schemeClr>
                </a:solidFill>
              </a:rPr>
              <a:t>وزارة  التجـــارة</a:t>
            </a:r>
            <a:r>
              <a:rPr lang="fr-FR" sz="2400" b="1" dirty="0" smtClean="0">
                <a:solidFill>
                  <a:schemeClr val="tx1">
                    <a:lumMod val="95000"/>
                  </a:schemeClr>
                </a:solidFill>
              </a:rPr>
              <a:t/>
            </a:r>
            <a:br>
              <a:rPr lang="fr-FR" sz="2400" b="1" dirty="0" smtClean="0">
                <a:solidFill>
                  <a:schemeClr val="tx1">
                    <a:lumMod val="95000"/>
                  </a:schemeClr>
                </a:solidFill>
              </a:rPr>
            </a:br>
            <a:endParaRPr lang="ar-DZ" sz="2400" b="1" dirty="0" smtClean="0">
              <a:solidFill>
                <a:schemeClr val="tx1">
                  <a:lumMod val="95000"/>
                </a:schemeClr>
              </a:solidFill>
            </a:endParaRPr>
          </a:p>
          <a:p>
            <a:pPr algn="ctr"/>
            <a:r>
              <a:rPr lang="ar-DZ" sz="6400" b="1" dirty="0" smtClean="0">
                <a:solidFill>
                  <a:schemeClr val="tx1">
                    <a:lumMod val="95000"/>
                  </a:schemeClr>
                </a:solidFill>
              </a:rPr>
              <a:t>غــرفــة التجـــارة </a:t>
            </a:r>
            <a:r>
              <a:rPr lang="ar-DZ" sz="6400" b="1" dirty="0" err="1" smtClean="0">
                <a:solidFill>
                  <a:schemeClr val="tx1">
                    <a:lumMod val="95000"/>
                  </a:schemeClr>
                </a:solidFill>
              </a:rPr>
              <a:t>و</a:t>
            </a:r>
            <a:r>
              <a:rPr lang="ar-DZ" sz="6400" b="1" dirty="0" smtClean="0">
                <a:solidFill>
                  <a:schemeClr val="tx1">
                    <a:lumMod val="95000"/>
                  </a:schemeClr>
                </a:solidFill>
              </a:rPr>
              <a:t> الصناعـــة الرمـــال  </a:t>
            </a:r>
            <a:r>
              <a:rPr lang="ar-DZ" sz="6400" b="1" dirty="0" err="1" smtClean="0">
                <a:solidFill>
                  <a:schemeClr val="tx1">
                    <a:lumMod val="95000"/>
                  </a:schemeClr>
                </a:solidFill>
              </a:rPr>
              <a:t>قسنطينـــة</a:t>
            </a:r>
            <a:r>
              <a:rPr lang="fr-FR" sz="6400" b="1" dirty="0" smtClean="0">
                <a:solidFill>
                  <a:schemeClr val="tx1">
                    <a:lumMod val="95000"/>
                  </a:schemeClr>
                </a:solidFill>
              </a:rPr>
              <a:t> </a:t>
            </a:r>
          </a:p>
          <a:p>
            <a:endParaRPr lang="fr-FR" dirty="0"/>
          </a:p>
        </p:txBody>
      </p:sp>
      <p:grpSp>
        <p:nvGrpSpPr>
          <p:cNvPr id="4" name="Group 21"/>
          <p:cNvGrpSpPr>
            <a:grpSpLocks noChangeAspect="1"/>
          </p:cNvGrpSpPr>
          <p:nvPr/>
        </p:nvGrpSpPr>
        <p:grpSpPr bwMode="auto">
          <a:xfrm>
            <a:off x="214282" y="285729"/>
            <a:ext cx="963588" cy="785818"/>
            <a:chOff x="2016" y="3456"/>
            <a:chExt cx="3708" cy="2269"/>
          </a:xfrm>
        </p:grpSpPr>
        <p:sp>
          <p:nvSpPr>
            <p:cNvPr id="5" name="Rectangle 22"/>
            <p:cNvSpPr>
              <a:spLocks noChangeAspect="1" noChangeArrowheads="1"/>
            </p:cNvSpPr>
            <p:nvPr/>
          </p:nvSpPr>
          <p:spPr bwMode="auto">
            <a:xfrm>
              <a:off x="2016" y="3456"/>
              <a:ext cx="3708" cy="2269"/>
            </a:xfrm>
            <a:prstGeom prst="rect">
              <a:avLst/>
            </a:prstGeom>
            <a:noFill/>
            <a:ln w="6350">
              <a:solidFill>
                <a:srgbClr val="000000"/>
              </a:solidFill>
              <a:miter lim="800000"/>
              <a:headEnd/>
              <a:tailEnd/>
            </a:ln>
          </p:spPr>
          <p:txBody>
            <a:bodyPr/>
            <a:lstStyle/>
            <a:p>
              <a:endParaRPr lang="fr-FR" dirty="0"/>
            </a:p>
          </p:txBody>
        </p:sp>
        <p:sp>
          <p:nvSpPr>
            <p:cNvPr id="6" name="Rectangle 23"/>
            <p:cNvSpPr>
              <a:spLocks noChangeAspect="1" noChangeArrowheads="1"/>
            </p:cNvSpPr>
            <p:nvPr/>
          </p:nvSpPr>
          <p:spPr bwMode="auto">
            <a:xfrm>
              <a:off x="2016" y="3456"/>
              <a:ext cx="3708" cy="2269"/>
            </a:xfrm>
            <a:prstGeom prst="rect">
              <a:avLst/>
            </a:prstGeom>
            <a:solidFill>
              <a:srgbClr val="FFFFFF"/>
            </a:solidFill>
            <a:ln w="9525">
              <a:noFill/>
              <a:miter lim="800000"/>
              <a:headEnd/>
              <a:tailEnd/>
            </a:ln>
          </p:spPr>
          <p:txBody>
            <a:bodyPr/>
            <a:lstStyle/>
            <a:p>
              <a:endParaRPr lang="fr-FR" dirty="0"/>
            </a:p>
          </p:txBody>
        </p:sp>
        <p:sp>
          <p:nvSpPr>
            <p:cNvPr id="7" name="Rectangle 24"/>
            <p:cNvSpPr>
              <a:spLocks noChangeAspect="1" noChangeArrowheads="1"/>
            </p:cNvSpPr>
            <p:nvPr/>
          </p:nvSpPr>
          <p:spPr bwMode="auto">
            <a:xfrm>
              <a:off x="2016" y="3456"/>
              <a:ext cx="3708" cy="2269"/>
            </a:xfrm>
            <a:prstGeom prst="rect">
              <a:avLst/>
            </a:prstGeom>
            <a:noFill/>
            <a:ln w="0">
              <a:solidFill>
                <a:srgbClr val="FFFFFF"/>
              </a:solidFill>
              <a:miter lim="800000"/>
              <a:headEnd/>
              <a:tailEnd/>
            </a:ln>
          </p:spPr>
          <p:txBody>
            <a:bodyPr/>
            <a:lstStyle/>
            <a:p>
              <a:endParaRPr lang="fr-FR" dirty="0"/>
            </a:p>
          </p:txBody>
        </p:sp>
        <p:sp>
          <p:nvSpPr>
            <p:cNvPr id="8" name="Rectangle 25"/>
            <p:cNvSpPr>
              <a:spLocks noChangeAspect="1" noChangeArrowheads="1"/>
            </p:cNvSpPr>
            <p:nvPr/>
          </p:nvSpPr>
          <p:spPr bwMode="auto">
            <a:xfrm>
              <a:off x="2016" y="3456"/>
              <a:ext cx="1854" cy="2269"/>
            </a:xfrm>
            <a:prstGeom prst="rect">
              <a:avLst/>
            </a:prstGeom>
            <a:solidFill>
              <a:srgbClr val="0DC20D"/>
            </a:solidFill>
            <a:ln w="9525">
              <a:noFill/>
              <a:miter lim="800000"/>
              <a:headEnd/>
              <a:tailEnd/>
            </a:ln>
          </p:spPr>
          <p:txBody>
            <a:bodyPr/>
            <a:lstStyle/>
            <a:p>
              <a:endParaRPr lang="fr-FR" dirty="0"/>
            </a:p>
          </p:txBody>
        </p:sp>
        <p:sp>
          <p:nvSpPr>
            <p:cNvPr id="9" name="Rectangle 26"/>
            <p:cNvSpPr>
              <a:spLocks noChangeAspect="1" noChangeArrowheads="1"/>
            </p:cNvSpPr>
            <p:nvPr/>
          </p:nvSpPr>
          <p:spPr bwMode="auto">
            <a:xfrm>
              <a:off x="2016" y="3456"/>
              <a:ext cx="1854" cy="2269"/>
            </a:xfrm>
            <a:prstGeom prst="rect">
              <a:avLst/>
            </a:prstGeom>
            <a:noFill/>
            <a:ln w="0">
              <a:solidFill>
                <a:srgbClr val="0DC20D"/>
              </a:solidFill>
              <a:miter lim="800000"/>
              <a:headEnd/>
              <a:tailEnd/>
            </a:ln>
          </p:spPr>
          <p:txBody>
            <a:bodyPr/>
            <a:lstStyle/>
            <a:p>
              <a:endParaRPr lang="fr-FR" dirty="0"/>
            </a:p>
          </p:txBody>
        </p:sp>
        <p:sp>
          <p:nvSpPr>
            <p:cNvPr id="10" name="Freeform 27"/>
            <p:cNvSpPr>
              <a:spLocks noChangeAspect="1"/>
            </p:cNvSpPr>
            <p:nvPr/>
          </p:nvSpPr>
          <p:spPr bwMode="auto">
            <a:xfrm>
              <a:off x="3917" y="4322"/>
              <a:ext cx="501" cy="490"/>
            </a:xfrm>
            <a:custGeom>
              <a:avLst/>
              <a:gdLst>
                <a:gd name="T0" fmla="*/ 0 w 2003"/>
                <a:gd name="T1" fmla="*/ 0 h 1962"/>
                <a:gd name="T2" fmla="*/ 1 w 2003"/>
                <a:gd name="T3" fmla="*/ 0 h 1962"/>
                <a:gd name="T4" fmla="*/ 1 w 2003"/>
                <a:gd name="T5" fmla="*/ 0 h 1962"/>
                <a:gd name="T6" fmla="*/ 1 w 2003"/>
                <a:gd name="T7" fmla="*/ 1 h 1962"/>
                <a:gd name="T8" fmla="*/ 2 w 2003"/>
                <a:gd name="T9" fmla="*/ 1 h 1962"/>
                <a:gd name="T10" fmla="*/ 1 w 2003"/>
                <a:gd name="T11" fmla="*/ 1 h 1962"/>
                <a:gd name="T12" fmla="*/ 1 w 2003"/>
                <a:gd name="T13" fmla="*/ 2 h 1962"/>
                <a:gd name="T14" fmla="*/ 1 w 2003"/>
                <a:gd name="T15" fmla="*/ 1 h 1962"/>
                <a:gd name="T16" fmla="*/ 0 w 2003"/>
                <a:gd name="T17" fmla="*/ 1 h 1962"/>
                <a:gd name="T18" fmla="*/ 1 w 2003"/>
                <a:gd name="T19" fmla="*/ 1 h 1962"/>
                <a:gd name="T20" fmla="*/ 0 w 2003"/>
                <a:gd name="T21" fmla="*/ 0 h 19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03"/>
                <a:gd name="T34" fmla="*/ 0 h 1962"/>
                <a:gd name="T35" fmla="*/ 2003 w 2003"/>
                <a:gd name="T36" fmla="*/ 1962 h 196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03" h="1962">
                  <a:moveTo>
                    <a:pt x="21" y="323"/>
                  </a:moveTo>
                  <a:lnTo>
                    <a:pt x="772" y="582"/>
                  </a:lnTo>
                  <a:lnTo>
                    <a:pt x="1242" y="0"/>
                  </a:lnTo>
                  <a:lnTo>
                    <a:pt x="1246" y="733"/>
                  </a:lnTo>
                  <a:lnTo>
                    <a:pt x="2003" y="996"/>
                  </a:lnTo>
                  <a:lnTo>
                    <a:pt x="1246" y="1189"/>
                  </a:lnTo>
                  <a:lnTo>
                    <a:pt x="1258" y="1962"/>
                  </a:lnTo>
                  <a:lnTo>
                    <a:pt x="761" y="1325"/>
                  </a:lnTo>
                  <a:lnTo>
                    <a:pt x="0" y="1544"/>
                  </a:lnTo>
                  <a:lnTo>
                    <a:pt x="486" y="936"/>
                  </a:lnTo>
                  <a:lnTo>
                    <a:pt x="21" y="323"/>
                  </a:lnTo>
                  <a:close/>
                </a:path>
              </a:pathLst>
            </a:custGeom>
            <a:solidFill>
              <a:srgbClr val="FF0000"/>
            </a:solidFill>
            <a:ln w="9525">
              <a:noFill/>
              <a:round/>
              <a:headEnd/>
              <a:tailEnd/>
            </a:ln>
          </p:spPr>
          <p:txBody>
            <a:bodyPr/>
            <a:lstStyle/>
            <a:p>
              <a:endParaRPr lang="fr-FR" dirty="0"/>
            </a:p>
          </p:txBody>
        </p:sp>
        <p:sp>
          <p:nvSpPr>
            <p:cNvPr id="11" name="Freeform 28"/>
            <p:cNvSpPr>
              <a:spLocks noChangeAspect="1"/>
            </p:cNvSpPr>
            <p:nvPr/>
          </p:nvSpPr>
          <p:spPr bwMode="auto">
            <a:xfrm>
              <a:off x="3917" y="4322"/>
              <a:ext cx="501" cy="490"/>
            </a:xfrm>
            <a:custGeom>
              <a:avLst/>
              <a:gdLst>
                <a:gd name="T0" fmla="*/ 0 w 2003"/>
                <a:gd name="T1" fmla="*/ 0 h 1962"/>
                <a:gd name="T2" fmla="*/ 1 w 2003"/>
                <a:gd name="T3" fmla="*/ 0 h 1962"/>
                <a:gd name="T4" fmla="*/ 1 w 2003"/>
                <a:gd name="T5" fmla="*/ 0 h 1962"/>
                <a:gd name="T6" fmla="*/ 1 w 2003"/>
                <a:gd name="T7" fmla="*/ 1 h 1962"/>
                <a:gd name="T8" fmla="*/ 2 w 2003"/>
                <a:gd name="T9" fmla="*/ 1 h 1962"/>
                <a:gd name="T10" fmla="*/ 1 w 2003"/>
                <a:gd name="T11" fmla="*/ 1 h 1962"/>
                <a:gd name="T12" fmla="*/ 1 w 2003"/>
                <a:gd name="T13" fmla="*/ 2 h 1962"/>
                <a:gd name="T14" fmla="*/ 1 w 2003"/>
                <a:gd name="T15" fmla="*/ 1 h 1962"/>
                <a:gd name="T16" fmla="*/ 0 w 2003"/>
                <a:gd name="T17" fmla="*/ 1 h 1962"/>
                <a:gd name="T18" fmla="*/ 1 w 2003"/>
                <a:gd name="T19" fmla="*/ 1 h 1962"/>
                <a:gd name="T20" fmla="*/ 0 w 2003"/>
                <a:gd name="T21" fmla="*/ 0 h 19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03"/>
                <a:gd name="T34" fmla="*/ 0 h 1962"/>
                <a:gd name="T35" fmla="*/ 2003 w 2003"/>
                <a:gd name="T36" fmla="*/ 1962 h 196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03" h="1962">
                  <a:moveTo>
                    <a:pt x="21" y="323"/>
                  </a:moveTo>
                  <a:lnTo>
                    <a:pt x="772" y="582"/>
                  </a:lnTo>
                  <a:lnTo>
                    <a:pt x="1242" y="0"/>
                  </a:lnTo>
                  <a:lnTo>
                    <a:pt x="1246" y="733"/>
                  </a:lnTo>
                  <a:lnTo>
                    <a:pt x="2003" y="996"/>
                  </a:lnTo>
                  <a:lnTo>
                    <a:pt x="1246" y="1189"/>
                  </a:lnTo>
                  <a:lnTo>
                    <a:pt x="1258" y="1962"/>
                  </a:lnTo>
                  <a:lnTo>
                    <a:pt x="761" y="1325"/>
                  </a:lnTo>
                  <a:lnTo>
                    <a:pt x="0" y="1544"/>
                  </a:lnTo>
                  <a:lnTo>
                    <a:pt x="486" y="936"/>
                  </a:lnTo>
                  <a:lnTo>
                    <a:pt x="21" y="323"/>
                  </a:lnTo>
                </a:path>
              </a:pathLst>
            </a:custGeom>
            <a:noFill/>
            <a:ln w="0">
              <a:solidFill>
                <a:srgbClr val="FF0000"/>
              </a:solidFill>
              <a:round/>
              <a:headEnd/>
              <a:tailEnd/>
            </a:ln>
          </p:spPr>
          <p:txBody>
            <a:bodyPr/>
            <a:lstStyle/>
            <a:p>
              <a:endParaRPr lang="fr-FR" dirty="0"/>
            </a:p>
          </p:txBody>
        </p:sp>
        <p:sp>
          <p:nvSpPr>
            <p:cNvPr id="12" name="Freeform 29"/>
            <p:cNvSpPr>
              <a:spLocks noChangeAspect="1"/>
            </p:cNvSpPr>
            <p:nvPr/>
          </p:nvSpPr>
          <p:spPr bwMode="auto">
            <a:xfrm>
              <a:off x="3302" y="3982"/>
              <a:ext cx="1008" cy="1163"/>
            </a:xfrm>
            <a:custGeom>
              <a:avLst/>
              <a:gdLst>
                <a:gd name="T0" fmla="*/ 4 w 4034"/>
                <a:gd name="T1" fmla="*/ 4 h 4653"/>
                <a:gd name="T2" fmla="*/ 3 w 4034"/>
                <a:gd name="T3" fmla="*/ 4 h 4653"/>
                <a:gd name="T4" fmla="*/ 3 w 4034"/>
                <a:gd name="T5" fmla="*/ 4 h 4653"/>
                <a:gd name="T6" fmla="*/ 3 w 4034"/>
                <a:gd name="T7" fmla="*/ 4 h 4653"/>
                <a:gd name="T8" fmla="*/ 2 w 4034"/>
                <a:gd name="T9" fmla="*/ 4 h 4653"/>
                <a:gd name="T10" fmla="*/ 2 w 4034"/>
                <a:gd name="T11" fmla="*/ 4 h 4653"/>
                <a:gd name="T12" fmla="*/ 2 w 4034"/>
                <a:gd name="T13" fmla="*/ 4 h 4653"/>
                <a:gd name="T14" fmla="*/ 1 w 4034"/>
                <a:gd name="T15" fmla="*/ 4 h 4653"/>
                <a:gd name="T16" fmla="*/ 1 w 4034"/>
                <a:gd name="T17" fmla="*/ 4 h 4653"/>
                <a:gd name="T18" fmla="*/ 1 w 4034"/>
                <a:gd name="T19" fmla="*/ 4 h 4653"/>
                <a:gd name="T20" fmla="*/ 1 w 4034"/>
                <a:gd name="T21" fmla="*/ 4 h 4653"/>
                <a:gd name="T22" fmla="*/ 0 w 4034"/>
                <a:gd name="T23" fmla="*/ 4 h 4653"/>
                <a:gd name="T24" fmla="*/ 0 w 4034"/>
                <a:gd name="T25" fmla="*/ 3 h 4653"/>
                <a:gd name="T26" fmla="*/ 0 w 4034"/>
                <a:gd name="T27" fmla="*/ 3 h 4653"/>
                <a:gd name="T28" fmla="*/ 0 w 4034"/>
                <a:gd name="T29" fmla="*/ 3 h 4653"/>
                <a:gd name="T30" fmla="*/ 0 w 4034"/>
                <a:gd name="T31" fmla="*/ 2 h 4653"/>
                <a:gd name="T32" fmla="*/ 0 w 4034"/>
                <a:gd name="T33" fmla="*/ 2 h 4653"/>
                <a:gd name="T34" fmla="*/ 0 w 4034"/>
                <a:gd name="T35" fmla="*/ 2 h 4653"/>
                <a:gd name="T36" fmla="*/ 0 w 4034"/>
                <a:gd name="T37" fmla="*/ 1 h 4653"/>
                <a:gd name="T38" fmla="*/ 0 w 4034"/>
                <a:gd name="T39" fmla="*/ 1 h 4653"/>
                <a:gd name="T40" fmla="*/ 0 w 4034"/>
                <a:gd name="T41" fmla="*/ 1 h 4653"/>
                <a:gd name="T42" fmla="*/ 0 w 4034"/>
                <a:gd name="T43" fmla="*/ 1 h 4653"/>
                <a:gd name="T44" fmla="*/ 1 w 4034"/>
                <a:gd name="T45" fmla="*/ 0 h 4653"/>
                <a:gd name="T46" fmla="*/ 1 w 4034"/>
                <a:gd name="T47" fmla="*/ 0 h 4653"/>
                <a:gd name="T48" fmla="*/ 1 w 4034"/>
                <a:gd name="T49" fmla="*/ 0 h 4653"/>
                <a:gd name="T50" fmla="*/ 2 w 4034"/>
                <a:gd name="T51" fmla="*/ 0 h 4653"/>
                <a:gd name="T52" fmla="*/ 2 w 4034"/>
                <a:gd name="T53" fmla="*/ 0 h 4653"/>
                <a:gd name="T54" fmla="*/ 2 w 4034"/>
                <a:gd name="T55" fmla="*/ 0 h 4653"/>
                <a:gd name="T56" fmla="*/ 3 w 4034"/>
                <a:gd name="T57" fmla="*/ 0 h 4653"/>
                <a:gd name="T58" fmla="*/ 3 w 4034"/>
                <a:gd name="T59" fmla="*/ 0 h 4653"/>
                <a:gd name="T60" fmla="*/ 3 w 4034"/>
                <a:gd name="T61" fmla="*/ 0 h 4653"/>
                <a:gd name="T62" fmla="*/ 4 w 4034"/>
                <a:gd name="T63" fmla="*/ 0 h 4653"/>
                <a:gd name="T64" fmla="*/ 4 w 4034"/>
                <a:gd name="T65" fmla="*/ 1 h 4653"/>
                <a:gd name="T66" fmla="*/ 4 w 4034"/>
                <a:gd name="T67" fmla="*/ 0 h 4653"/>
                <a:gd name="T68" fmla="*/ 3 w 4034"/>
                <a:gd name="T69" fmla="*/ 0 h 4653"/>
                <a:gd name="T70" fmla="*/ 3 w 4034"/>
                <a:gd name="T71" fmla="*/ 0 h 4653"/>
                <a:gd name="T72" fmla="*/ 3 w 4034"/>
                <a:gd name="T73" fmla="*/ 0 h 4653"/>
                <a:gd name="T74" fmla="*/ 2 w 4034"/>
                <a:gd name="T75" fmla="*/ 0 h 4653"/>
                <a:gd name="T76" fmla="*/ 2 w 4034"/>
                <a:gd name="T77" fmla="*/ 0 h 4653"/>
                <a:gd name="T78" fmla="*/ 2 w 4034"/>
                <a:gd name="T79" fmla="*/ 1 h 4653"/>
                <a:gd name="T80" fmla="*/ 2 w 4034"/>
                <a:gd name="T81" fmla="*/ 1 h 4653"/>
                <a:gd name="T82" fmla="*/ 1 w 4034"/>
                <a:gd name="T83" fmla="*/ 1 h 4653"/>
                <a:gd name="T84" fmla="*/ 1 w 4034"/>
                <a:gd name="T85" fmla="*/ 1 h 4653"/>
                <a:gd name="T86" fmla="*/ 1 w 4034"/>
                <a:gd name="T87" fmla="*/ 1 h 4653"/>
                <a:gd name="T88" fmla="*/ 1 w 4034"/>
                <a:gd name="T89" fmla="*/ 2 h 4653"/>
                <a:gd name="T90" fmla="*/ 1 w 4034"/>
                <a:gd name="T91" fmla="*/ 2 h 4653"/>
                <a:gd name="T92" fmla="*/ 1 w 4034"/>
                <a:gd name="T93" fmla="*/ 2 h 4653"/>
                <a:gd name="T94" fmla="*/ 1 w 4034"/>
                <a:gd name="T95" fmla="*/ 3 h 4653"/>
                <a:gd name="T96" fmla="*/ 1 w 4034"/>
                <a:gd name="T97" fmla="*/ 3 h 4653"/>
                <a:gd name="T98" fmla="*/ 1 w 4034"/>
                <a:gd name="T99" fmla="*/ 3 h 4653"/>
                <a:gd name="T100" fmla="*/ 1 w 4034"/>
                <a:gd name="T101" fmla="*/ 3 h 4653"/>
                <a:gd name="T102" fmla="*/ 2 w 4034"/>
                <a:gd name="T103" fmla="*/ 4 h 4653"/>
                <a:gd name="T104" fmla="*/ 2 w 4034"/>
                <a:gd name="T105" fmla="*/ 4 h 4653"/>
                <a:gd name="T106" fmla="*/ 2 w 4034"/>
                <a:gd name="T107" fmla="*/ 4 h 4653"/>
                <a:gd name="T108" fmla="*/ 3 w 4034"/>
                <a:gd name="T109" fmla="*/ 4 h 4653"/>
                <a:gd name="T110" fmla="*/ 3 w 4034"/>
                <a:gd name="T111" fmla="*/ 4 h 4653"/>
                <a:gd name="T112" fmla="*/ 3 w 4034"/>
                <a:gd name="T113" fmla="*/ 4 h 4653"/>
                <a:gd name="T114" fmla="*/ 3 w 4034"/>
                <a:gd name="T115" fmla="*/ 4 h 4653"/>
                <a:gd name="T116" fmla="*/ 4 w 4034"/>
                <a:gd name="T117" fmla="*/ 4 h 465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034"/>
                <a:gd name="T178" fmla="*/ 0 h 4653"/>
                <a:gd name="T179" fmla="*/ 4034 w 4034"/>
                <a:gd name="T180" fmla="*/ 4653 h 465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034" h="4653">
                  <a:moveTo>
                    <a:pt x="4034" y="3900"/>
                  </a:moveTo>
                  <a:lnTo>
                    <a:pt x="3935" y="4000"/>
                  </a:lnTo>
                  <a:lnTo>
                    <a:pt x="3807" y="4115"/>
                  </a:lnTo>
                  <a:lnTo>
                    <a:pt x="3672" y="4219"/>
                  </a:lnTo>
                  <a:lnTo>
                    <a:pt x="3524" y="4314"/>
                  </a:lnTo>
                  <a:lnTo>
                    <a:pt x="3376" y="4398"/>
                  </a:lnTo>
                  <a:lnTo>
                    <a:pt x="3218" y="4470"/>
                  </a:lnTo>
                  <a:lnTo>
                    <a:pt x="3059" y="4534"/>
                  </a:lnTo>
                  <a:lnTo>
                    <a:pt x="2895" y="4582"/>
                  </a:lnTo>
                  <a:lnTo>
                    <a:pt x="2724" y="4617"/>
                  </a:lnTo>
                  <a:lnTo>
                    <a:pt x="2553" y="4641"/>
                  </a:lnTo>
                  <a:lnTo>
                    <a:pt x="2382" y="4653"/>
                  </a:lnTo>
                  <a:lnTo>
                    <a:pt x="2213" y="4649"/>
                  </a:lnTo>
                  <a:lnTo>
                    <a:pt x="2042" y="4633"/>
                  </a:lnTo>
                  <a:lnTo>
                    <a:pt x="1871" y="4610"/>
                  </a:lnTo>
                  <a:lnTo>
                    <a:pt x="1704" y="4569"/>
                  </a:lnTo>
                  <a:lnTo>
                    <a:pt x="1541" y="4518"/>
                  </a:lnTo>
                  <a:lnTo>
                    <a:pt x="1381" y="4454"/>
                  </a:lnTo>
                  <a:lnTo>
                    <a:pt x="1226" y="4378"/>
                  </a:lnTo>
                  <a:lnTo>
                    <a:pt x="1079" y="4291"/>
                  </a:lnTo>
                  <a:lnTo>
                    <a:pt x="935" y="4191"/>
                  </a:lnTo>
                  <a:lnTo>
                    <a:pt x="800" y="4084"/>
                  </a:lnTo>
                  <a:lnTo>
                    <a:pt x="677" y="3969"/>
                  </a:lnTo>
                  <a:lnTo>
                    <a:pt x="557" y="3841"/>
                  </a:lnTo>
                  <a:lnTo>
                    <a:pt x="450" y="3706"/>
                  </a:lnTo>
                  <a:lnTo>
                    <a:pt x="354" y="3563"/>
                  </a:lnTo>
                  <a:lnTo>
                    <a:pt x="267" y="3415"/>
                  </a:lnTo>
                  <a:lnTo>
                    <a:pt x="195" y="3260"/>
                  </a:lnTo>
                  <a:lnTo>
                    <a:pt x="131" y="3101"/>
                  </a:lnTo>
                  <a:lnTo>
                    <a:pt x="80" y="2937"/>
                  </a:lnTo>
                  <a:lnTo>
                    <a:pt x="40" y="2765"/>
                  </a:lnTo>
                  <a:lnTo>
                    <a:pt x="12" y="2599"/>
                  </a:lnTo>
                  <a:lnTo>
                    <a:pt x="0" y="2428"/>
                  </a:lnTo>
                  <a:lnTo>
                    <a:pt x="0" y="2253"/>
                  </a:lnTo>
                  <a:lnTo>
                    <a:pt x="12" y="2082"/>
                  </a:lnTo>
                  <a:lnTo>
                    <a:pt x="36" y="1911"/>
                  </a:lnTo>
                  <a:lnTo>
                    <a:pt x="72" y="1744"/>
                  </a:lnTo>
                  <a:lnTo>
                    <a:pt x="119" y="1581"/>
                  </a:lnTo>
                  <a:lnTo>
                    <a:pt x="183" y="1417"/>
                  </a:lnTo>
                  <a:lnTo>
                    <a:pt x="254" y="1262"/>
                  </a:lnTo>
                  <a:lnTo>
                    <a:pt x="338" y="1111"/>
                  </a:lnTo>
                  <a:lnTo>
                    <a:pt x="433" y="968"/>
                  </a:lnTo>
                  <a:lnTo>
                    <a:pt x="542" y="832"/>
                  </a:lnTo>
                  <a:lnTo>
                    <a:pt x="657" y="705"/>
                  </a:lnTo>
                  <a:lnTo>
                    <a:pt x="780" y="585"/>
                  </a:lnTo>
                  <a:lnTo>
                    <a:pt x="911" y="478"/>
                  </a:lnTo>
                  <a:lnTo>
                    <a:pt x="1051" y="378"/>
                  </a:lnTo>
                  <a:lnTo>
                    <a:pt x="1202" y="291"/>
                  </a:lnTo>
                  <a:lnTo>
                    <a:pt x="1353" y="210"/>
                  </a:lnTo>
                  <a:lnTo>
                    <a:pt x="1513" y="147"/>
                  </a:lnTo>
                  <a:lnTo>
                    <a:pt x="1676" y="92"/>
                  </a:lnTo>
                  <a:lnTo>
                    <a:pt x="1843" y="47"/>
                  </a:lnTo>
                  <a:lnTo>
                    <a:pt x="2014" y="19"/>
                  </a:lnTo>
                  <a:lnTo>
                    <a:pt x="2185" y="4"/>
                  </a:lnTo>
                  <a:lnTo>
                    <a:pt x="2354" y="0"/>
                  </a:lnTo>
                  <a:lnTo>
                    <a:pt x="2525" y="8"/>
                  </a:lnTo>
                  <a:lnTo>
                    <a:pt x="2696" y="32"/>
                  </a:lnTo>
                  <a:lnTo>
                    <a:pt x="2863" y="64"/>
                  </a:lnTo>
                  <a:lnTo>
                    <a:pt x="3031" y="111"/>
                  </a:lnTo>
                  <a:lnTo>
                    <a:pt x="3194" y="167"/>
                  </a:lnTo>
                  <a:lnTo>
                    <a:pt x="3350" y="238"/>
                  </a:lnTo>
                  <a:lnTo>
                    <a:pt x="3524" y="322"/>
                  </a:lnTo>
                  <a:lnTo>
                    <a:pt x="3664" y="414"/>
                  </a:lnTo>
                  <a:lnTo>
                    <a:pt x="3799" y="521"/>
                  </a:lnTo>
                  <a:lnTo>
                    <a:pt x="3914" y="629"/>
                  </a:lnTo>
                  <a:lnTo>
                    <a:pt x="4034" y="752"/>
                  </a:lnTo>
                  <a:lnTo>
                    <a:pt x="3902" y="672"/>
                  </a:lnTo>
                  <a:lnTo>
                    <a:pt x="3762" y="601"/>
                  </a:lnTo>
                  <a:lnTo>
                    <a:pt x="3616" y="537"/>
                  </a:lnTo>
                  <a:lnTo>
                    <a:pt x="3473" y="498"/>
                  </a:lnTo>
                  <a:lnTo>
                    <a:pt x="3322" y="465"/>
                  </a:lnTo>
                  <a:lnTo>
                    <a:pt x="3166" y="445"/>
                  </a:lnTo>
                  <a:lnTo>
                    <a:pt x="3011" y="434"/>
                  </a:lnTo>
                  <a:lnTo>
                    <a:pt x="2855" y="442"/>
                  </a:lnTo>
                  <a:lnTo>
                    <a:pt x="2700" y="458"/>
                  </a:lnTo>
                  <a:lnTo>
                    <a:pt x="2549" y="486"/>
                  </a:lnTo>
                  <a:lnTo>
                    <a:pt x="2402" y="529"/>
                  </a:lnTo>
                  <a:lnTo>
                    <a:pt x="2256" y="581"/>
                  </a:lnTo>
                  <a:lnTo>
                    <a:pt x="2118" y="649"/>
                  </a:lnTo>
                  <a:lnTo>
                    <a:pt x="1982" y="725"/>
                  </a:lnTo>
                  <a:lnTo>
                    <a:pt x="1855" y="812"/>
                  </a:lnTo>
                  <a:lnTo>
                    <a:pt x="1735" y="912"/>
                  </a:lnTo>
                  <a:lnTo>
                    <a:pt x="1623" y="1019"/>
                  </a:lnTo>
                  <a:lnTo>
                    <a:pt x="1521" y="1134"/>
                  </a:lnTo>
                  <a:lnTo>
                    <a:pt x="1429" y="1262"/>
                  </a:lnTo>
                  <a:lnTo>
                    <a:pt x="1345" y="1394"/>
                  </a:lnTo>
                  <a:lnTo>
                    <a:pt x="1273" y="1529"/>
                  </a:lnTo>
                  <a:lnTo>
                    <a:pt x="1214" y="1672"/>
                  </a:lnTo>
                  <a:lnTo>
                    <a:pt x="1166" y="1823"/>
                  </a:lnTo>
                  <a:lnTo>
                    <a:pt x="1130" y="1974"/>
                  </a:lnTo>
                  <a:lnTo>
                    <a:pt x="1110" y="2125"/>
                  </a:lnTo>
                  <a:lnTo>
                    <a:pt x="1099" y="2281"/>
                  </a:lnTo>
                  <a:lnTo>
                    <a:pt x="1102" y="2435"/>
                  </a:lnTo>
                  <a:lnTo>
                    <a:pt x="1119" y="2591"/>
                  </a:lnTo>
                  <a:lnTo>
                    <a:pt x="1146" y="2742"/>
                  </a:lnTo>
                  <a:lnTo>
                    <a:pt x="1186" y="2893"/>
                  </a:lnTo>
                  <a:lnTo>
                    <a:pt x="1238" y="3037"/>
                  </a:lnTo>
                  <a:lnTo>
                    <a:pt x="1301" y="3180"/>
                  </a:lnTo>
                  <a:lnTo>
                    <a:pt x="1377" y="3315"/>
                  </a:lnTo>
                  <a:lnTo>
                    <a:pt x="1465" y="3443"/>
                  </a:lnTo>
                  <a:lnTo>
                    <a:pt x="1561" y="3566"/>
                  </a:lnTo>
                  <a:lnTo>
                    <a:pt x="1668" y="3678"/>
                  </a:lnTo>
                  <a:lnTo>
                    <a:pt x="1783" y="3781"/>
                  </a:lnTo>
                  <a:lnTo>
                    <a:pt x="1906" y="3877"/>
                  </a:lnTo>
                  <a:lnTo>
                    <a:pt x="2037" y="3960"/>
                  </a:lnTo>
                  <a:lnTo>
                    <a:pt x="2174" y="4031"/>
                  </a:lnTo>
                  <a:lnTo>
                    <a:pt x="2318" y="4115"/>
                  </a:lnTo>
                  <a:lnTo>
                    <a:pt x="2461" y="4143"/>
                  </a:lnTo>
                  <a:lnTo>
                    <a:pt x="2612" y="4179"/>
                  </a:lnTo>
                  <a:lnTo>
                    <a:pt x="2768" y="4204"/>
                  </a:lnTo>
                  <a:lnTo>
                    <a:pt x="2919" y="4215"/>
                  </a:lnTo>
                  <a:lnTo>
                    <a:pt x="3074" y="4215"/>
                  </a:lnTo>
                  <a:lnTo>
                    <a:pt x="3230" y="4199"/>
                  </a:lnTo>
                  <a:lnTo>
                    <a:pt x="3384" y="4176"/>
                  </a:lnTo>
                  <a:lnTo>
                    <a:pt x="3532" y="4135"/>
                  </a:lnTo>
                  <a:lnTo>
                    <a:pt x="3680" y="4084"/>
                  </a:lnTo>
                  <a:lnTo>
                    <a:pt x="3823" y="4020"/>
                  </a:lnTo>
                  <a:lnTo>
                    <a:pt x="3958" y="3949"/>
                  </a:lnTo>
                  <a:lnTo>
                    <a:pt x="4034" y="3900"/>
                  </a:lnTo>
                  <a:close/>
                </a:path>
              </a:pathLst>
            </a:custGeom>
            <a:solidFill>
              <a:srgbClr val="FF0000"/>
            </a:solidFill>
            <a:ln w="9525">
              <a:noFill/>
              <a:round/>
              <a:headEnd/>
              <a:tailEnd/>
            </a:ln>
          </p:spPr>
          <p:txBody>
            <a:bodyPr/>
            <a:lstStyle/>
            <a:p>
              <a:endParaRPr lang="fr-FR" dirty="0"/>
            </a:p>
          </p:txBody>
        </p:sp>
        <p:sp>
          <p:nvSpPr>
            <p:cNvPr id="13" name="Freeform 30"/>
            <p:cNvSpPr>
              <a:spLocks noChangeAspect="1"/>
            </p:cNvSpPr>
            <p:nvPr/>
          </p:nvSpPr>
          <p:spPr bwMode="auto">
            <a:xfrm>
              <a:off x="3302" y="3982"/>
              <a:ext cx="1008" cy="1163"/>
            </a:xfrm>
            <a:custGeom>
              <a:avLst/>
              <a:gdLst>
                <a:gd name="T0" fmla="*/ 4 w 4034"/>
                <a:gd name="T1" fmla="*/ 4 h 4653"/>
                <a:gd name="T2" fmla="*/ 3 w 4034"/>
                <a:gd name="T3" fmla="*/ 4 h 4653"/>
                <a:gd name="T4" fmla="*/ 3 w 4034"/>
                <a:gd name="T5" fmla="*/ 4 h 4653"/>
                <a:gd name="T6" fmla="*/ 3 w 4034"/>
                <a:gd name="T7" fmla="*/ 4 h 4653"/>
                <a:gd name="T8" fmla="*/ 2 w 4034"/>
                <a:gd name="T9" fmla="*/ 4 h 4653"/>
                <a:gd name="T10" fmla="*/ 2 w 4034"/>
                <a:gd name="T11" fmla="*/ 4 h 4653"/>
                <a:gd name="T12" fmla="*/ 2 w 4034"/>
                <a:gd name="T13" fmla="*/ 4 h 4653"/>
                <a:gd name="T14" fmla="*/ 1 w 4034"/>
                <a:gd name="T15" fmla="*/ 4 h 4653"/>
                <a:gd name="T16" fmla="*/ 1 w 4034"/>
                <a:gd name="T17" fmla="*/ 4 h 4653"/>
                <a:gd name="T18" fmla="*/ 1 w 4034"/>
                <a:gd name="T19" fmla="*/ 4 h 4653"/>
                <a:gd name="T20" fmla="*/ 1 w 4034"/>
                <a:gd name="T21" fmla="*/ 4 h 4653"/>
                <a:gd name="T22" fmla="*/ 0 w 4034"/>
                <a:gd name="T23" fmla="*/ 4 h 4653"/>
                <a:gd name="T24" fmla="*/ 0 w 4034"/>
                <a:gd name="T25" fmla="*/ 3 h 4653"/>
                <a:gd name="T26" fmla="*/ 0 w 4034"/>
                <a:gd name="T27" fmla="*/ 3 h 4653"/>
                <a:gd name="T28" fmla="*/ 0 w 4034"/>
                <a:gd name="T29" fmla="*/ 3 h 4653"/>
                <a:gd name="T30" fmla="*/ 0 w 4034"/>
                <a:gd name="T31" fmla="*/ 2 h 4653"/>
                <a:gd name="T32" fmla="*/ 0 w 4034"/>
                <a:gd name="T33" fmla="*/ 2 h 4653"/>
                <a:gd name="T34" fmla="*/ 0 w 4034"/>
                <a:gd name="T35" fmla="*/ 2 h 4653"/>
                <a:gd name="T36" fmla="*/ 0 w 4034"/>
                <a:gd name="T37" fmla="*/ 1 h 4653"/>
                <a:gd name="T38" fmla="*/ 0 w 4034"/>
                <a:gd name="T39" fmla="*/ 1 h 4653"/>
                <a:gd name="T40" fmla="*/ 0 w 4034"/>
                <a:gd name="T41" fmla="*/ 1 h 4653"/>
                <a:gd name="T42" fmla="*/ 0 w 4034"/>
                <a:gd name="T43" fmla="*/ 1 h 4653"/>
                <a:gd name="T44" fmla="*/ 1 w 4034"/>
                <a:gd name="T45" fmla="*/ 0 h 4653"/>
                <a:gd name="T46" fmla="*/ 1 w 4034"/>
                <a:gd name="T47" fmla="*/ 0 h 4653"/>
                <a:gd name="T48" fmla="*/ 1 w 4034"/>
                <a:gd name="T49" fmla="*/ 0 h 4653"/>
                <a:gd name="T50" fmla="*/ 2 w 4034"/>
                <a:gd name="T51" fmla="*/ 0 h 4653"/>
                <a:gd name="T52" fmla="*/ 2 w 4034"/>
                <a:gd name="T53" fmla="*/ 0 h 4653"/>
                <a:gd name="T54" fmla="*/ 2 w 4034"/>
                <a:gd name="T55" fmla="*/ 0 h 4653"/>
                <a:gd name="T56" fmla="*/ 3 w 4034"/>
                <a:gd name="T57" fmla="*/ 0 h 4653"/>
                <a:gd name="T58" fmla="*/ 3 w 4034"/>
                <a:gd name="T59" fmla="*/ 0 h 4653"/>
                <a:gd name="T60" fmla="*/ 3 w 4034"/>
                <a:gd name="T61" fmla="*/ 0 h 4653"/>
                <a:gd name="T62" fmla="*/ 4 w 4034"/>
                <a:gd name="T63" fmla="*/ 0 h 4653"/>
                <a:gd name="T64" fmla="*/ 4 w 4034"/>
                <a:gd name="T65" fmla="*/ 1 h 4653"/>
                <a:gd name="T66" fmla="*/ 4 w 4034"/>
                <a:gd name="T67" fmla="*/ 0 h 4653"/>
                <a:gd name="T68" fmla="*/ 3 w 4034"/>
                <a:gd name="T69" fmla="*/ 0 h 4653"/>
                <a:gd name="T70" fmla="*/ 3 w 4034"/>
                <a:gd name="T71" fmla="*/ 0 h 4653"/>
                <a:gd name="T72" fmla="*/ 3 w 4034"/>
                <a:gd name="T73" fmla="*/ 0 h 4653"/>
                <a:gd name="T74" fmla="*/ 2 w 4034"/>
                <a:gd name="T75" fmla="*/ 0 h 4653"/>
                <a:gd name="T76" fmla="*/ 2 w 4034"/>
                <a:gd name="T77" fmla="*/ 0 h 4653"/>
                <a:gd name="T78" fmla="*/ 2 w 4034"/>
                <a:gd name="T79" fmla="*/ 1 h 4653"/>
                <a:gd name="T80" fmla="*/ 2 w 4034"/>
                <a:gd name="T81" fmla="*/ 1 h 4653"/>
                <a:gd name="T82" fmla="*/ 1 w 4034"/>
                <a:gd name="T83" fmla="*/ 1 h 4653"/>
                <a:gd name="T84" fmla="*/ 1 w 4034"/>
                <a:gd name="T85" fmla="*/ 1 h 4653"/>
                <a:gd name="T86" fmla="*/ 1 w 4034"/>
                <a:gd name="T87" fmla="*/ 1 h 4653"/>
                <a:gd name="T88" fmla="*/ 1 w 4034"/>
                <a:gd name="T89" fmla="*/ 2 h 4653"/>
                <a:gd name="T90" fmla="*/ 1 w 4034"/>
                <a:gd name="T91" fmla="*/ 2 h 4653"/>
                <a:gd name="T92" fmla="*/ 1 w 4034"/>
                <a:gd name="T93" fmla="*/ 2 h 4653"/>
                <a:gd name="T94" fmla="*/ 1 w 4034"/>
                <a:gd name="T95" fmla="*/ 3 h 4653"/>
                <a:gd name="T96" fmla="*/ 1 w 4034"/>
                <a:gd name="T97" fmla="*/ 3 h 4653"/>
                <a:gd name="T98" fmla="*/ 1 w 4034"/>
                <a:gd name="T99" fmla="*/ 3 h 4653"/>
                <a:gd name="T100" fmla="*/ 1 w 4034"/>
                <a:gd name="T101" fmla="*/ 3 h 4653"/>
                <a:gd name="T102" fmla="*/ 2 w 4034"/>
                <a:gd name="T103" fmla="*/ 4 h 4653"/>
                <a:gd name="T104" fmla="*/ 2 w 4034"/>
                <a:gd name="T105" fmla="*/ 4 h 4653"/>
                <a:gd name="T106" fmla="*/ 2 w 4034"/>
                <a:gd name="T107" fmla="*/ 4 h 4653"/>
                <a:gd name="T108" fmla="*/ 3 w 4034"/>
                <a:gd name="T109" fmla="*/ 4 h 4653"/>
                <a:gd name="T110" fmla="*/ 3 w 4034"/>
                <a:gd name="T111" fmla="*/ 4 h 4653"/>
                <a:gd name="T112" fmla="*/ 3 w 4034"/>
                <a:gd name="T113" fmla="*/ 4 h 4653"/>
                <a:gd name="T114" fmla="*/ 3 w 4034"/>
                <a:gd name="T115" fmla="*/ 4 h 4653"/>
                <a:gd name="T116" fmla="*/ 4 w 4034"/>
                <a:gd name="T117" fmla="*/ 4 h 465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034"/>
                <a:gd name="T178" fmla="*/ 0 h 4653"/>
                <a:gd name="T179" fmla="*/ 4034 w 4034"/>
                <a:gd name="T180" fmla="*/ 4653 h 465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034" h="4653">
                  <a:moveTo>
                    <a:pt x="4034" y="3900"/>
                  </a:moveTo>
                  <a:lnTo>
                    <a:pt x="3935" y="4000"/>
                  </a:lnTo>
                  <a:lnTo>
                    <a:pt x="3807" y="4115"/>
                  </a:lnTo>
                  <a:lnTo>
                    <a:pt x="3672" y="4219"/>
                  </a:lnTo>
                  <a:lnTo>
                    <a:pt x="3524" y="4314"/>
                  </a:lnTo>
                  <a:lnTo>
                    <a:pt x="3376" y="4398"/>
                  </a:lnTo>
                  <a:lnTo>
                    <a:pt x="3218" y="4470"/>
                  </a:lnTo>
                  <a:lnTo>
                    <a:pt x="3059" y="4534"/>
                  </a:lnTo>
                  <a:lnTo>
                    <a:pt x="2895" y="4582"/>
                  </a:lnTo>
                  <a:lnTo>
                    <a:pt x="2724" y="4617"/>
                  </a:lnTo>
                  <a:lnTo>
                    <a:pt x="2553" y="4641"/>
                  </a:lnTo>
                  <a:lnTo>
                    <a:pt x="2382" y="4653"/>
                  </a:lnTo>
                  <a:lnTo>
                    <a:pt x="2213" y="4649"/>
                  </a:lnTo>
                  <a:lnTo>
                    <a:pt x="2042" y="4633"/>
                  </a:lnTo>
                  <a:lnTo>
                    <a:pt x="1871" y="4610"/>
                  </a:lnTo>
                  <a:lnTo>
                    <a:pt x="1704" y="4569"/>
                  </a:lnTo>
                  <a:lnTo>
                    <a:pt x="1541" y="4518"/>
                  </a:lnTo>
                  <a:lnTo>
                    <a:pt x="1381" y="4454"/>
                  </a:lnTo>
                  <a:lnTo>
                    <a:pt x="1226" y="4378"/>
                  </a:lnTo>
                  <a:lnTo>
                    <a:pt x="1079" y="4291"/>
                  </a:lnTo>
                  <a:lnTo>
                    <a:pt x="935" y="4191"/>
                  </a:lnTo>
                  <a:lnTo>
                    <a:pt x="800" y="4084"/>
                  </a:lnTo>
                  <a:lnTo>
                    <a:pt x="677" y="3969"/>
                  </a:lnTo>
                  <a:lnTo>
                    <a:pt x="557" y="3841"/>
                  </a:lnTo>
                  <a:lnTo>
                    <a:pt x="450" y="3706"/>
                  </a:lnTo>
                  <a:lnTo>
                    <a:pt x="354" y="3563"/>
                  </a:lnTo>
                  <a:lnTo>
                    <a:pt x="267" y="3415"/>
                  </a:lnTo>
                  <a:lnTo>
                    <a:pt x="195" y="3260"/>
                  </a:lnTo>
                  <a:lnTo>
                    <a:pt x="131" y="3101"/>
                  </a:lnTo>
                  <a:lnTo>
                    <a:pt x="80" y="2937"/>
                  </a:lnTo>
                  <a:lnTo>
                    <a:pt x="40" y="2765"/>
                  </a:lnTo>
                  <a:lnTo>
                    <a:pt x="12" y="2599"/>
                  </a:lnTo>
                  <a:lnTo>
                    <a:pt x="0" y="2428"/>
                  </a:lnTo>
                  <a:lnTo>
                    <a:pt x="0" y="2253"/>
                  </a:lnTo>
                  <a:lnTo>
                    <a:pt x="12" y="2082"/>
                  </a:lnTo>
                  <a:lnTo>
                    <a:pt x="36" y="1911"/>
                  </a:lnTo>
                  <a:lnTo>
                    <a:pt x="72" y="1744"/>
                  </a:lnTo>
                  <a:lnTo>
                    <a:pt x="119" y="1581"/>
                  </a:lnTo>
                  <a:lnTo>
                    <a:pt x="183" y="1417"/>
                  </a:lnTo>
                  <a:lnTo>
                    <a:pt x="254" y="1262"/>
                  </a:lnTo>
                  <a:lnTo>
                    <a:pt x="338" y="1111"/>
                  </a:lnTo>
                  <a:lnTo>
                    <a:pt x="433" y="968"/>
                  </a:lnTo>
                  <a:lnTo>
                    <a:pt x="542" y="832"/>
                  </a:lnTo>
                  <a:lnTo>
                    <a:pt x="657" y="705"/>
                  </a:lnTo>
                  <a:lnTo>
                    <a:pt x="780" y="585"/>
                  </a:lnTo>
                  <a:lnTo>
                    <a:pt x="911" y="478"/>
                  </a:lnTo>
                  <a:lnTo>
                    <a:pt x="1051" y="378"/>
                  </a:lnTo>
                  <a:lnTo>
                    <a:pt x="1202" y="291"/>
                  </a:lnTo>
                  <a:lnTo>
                    <a:pt x="1353" y="210"/>
                  </a:lnTo>
                  <a:lnTo>
                    <a:pt x="1513" y="147"/>
                  </a:lnTo>
                  <a:lnTo>
                    <a:pt x="1676" y="92"/>
                  </a:lnTo>
                  <a:lnTo>
                    <a:pt x="1843" y="47"/>
                  </a:lnTo>
                  <a:lnTo>
                    <a:pt x="2014" y="19"/>
                  </a:lnTo>
                  <a:lnTo>
                    <a:pt x="2185" y="4"/>
                  </a:lnTo>
                  <a:lnTo>
                    <a:pt x="2354" y="0"/>
                  </a:lnTo>
                  <a:lnTo>
                    <a:pt x="2525" y="8"/>
                  </a:lnTo>
                  <a:lnTo>
                    <a:pt x="2696" y="32"/>
                  </a:lnTo>
                  <a:lnTo>
                    <a:pt x="2863" y="64"/>
                  </a:lnTo>
                  <a:lnTo>
                    <a:pt x="3031" y="111"/>
                  </a:lnTo>
                  <a:lnTo>
                    <a:pt x="3194" y="167"/>
                  </a:lnTo>
                  <a:lnTo>
                    <a:pt x="3350" y="238"/>
                  </a:lnTo>
                  <a:lnTo>
                    <a:pt x="3524" y="322"/>
                  </a:lnTo>
                  <a:lnTo>
                    <a:pt x="3664" y="414"/>
                  </a:lnTo>
                  <a:lnTo>
                    <a:pt x="3799" y="521"/>
                  </a:lnTo>
                  <a:lnTo>
                    <a:pt x="3914" y="629"/>
                  </a:lnTo>
                  <a:lnTo>
                    <a:pt x="4034" y="752"/>
                  </a:lnTo>
                  <a:lnTo>
                    <a:pt x="3902" y="672"/>
                  </a:lnTo>
                  <a:lnTo>
                    <a:pt x="3762" y="601"/>
                  </a:lnTo>
                  <a:lnTo>
                    <a:pt x="3616" y="537"/>
                  </a:lnTo>
                  <a:lnTo>
                    <a:pt x="3473" y="498"/>
                  </a:lnTo>
                  <a:lnTo>
                    <a:pt x="3322" y="465"/>
                  </a:lnTo>
                  <a:lnTo>
                    <a:pt x="3166" y="445"/>
                  </a:lnTo>
                  <a:lnTo>
                    <a:pt x="3011" y="434"/>
                  </a:lnTo>
                  <a:lnTo>
                    <a:pt x="2855" y="442"/>
                  </a:lnTo>
                  <a:lnTo>
                    <a:pt x="2700" y="458"/>
                  </a:lnTo>
                  <a:lnTo>
                    <a:pt x="2549" y="486"/>
                  </a:lnTo>
                  <a:lnTo>
                    <a:pt x="2402" y="529"/>
                  </a:lnTo>
                  <a:lnTo>
                    <a:pt x="2256" y="581"/>
                  </a:lnTo>
                  <a:lnTo>
                    <a:pt x="2118" y="649"/>
                  </a:lnTo>
                  <a:lnTo>
                    <a:pt x="1982" y="725"/>
                  </a:lnTo>
                  <a:lnTo>
                    <a:pt x="1855" y="812"/>
                  </a:lnTo>
                  <a:lnTo>
                    <a:pt x="1735" y="912"/>
                  </a:lnTo>
                  <a:lnTo>
                    <a:pt x="1623" y="1019"/>
                  </a:lnTo>
                  <a:lnTo>
                    <a:pt x="1521" y="1134"/>
                  </a:lnTo>
                  <a:lnTo>
                    <a:pt x="1429" y="1262"/>
                  </a:lnTo>
                  <a:lnTo>
                    <a:pt x="1345" y="1394"/>
                  </a:lnTo>
                  <a:lnTo>
                    <a:pt x="1273" y="1529"/>
                  </a:lnTo>
                  <a:lnTo>
                    <a:pt x="1214" y="1672"/>
                  </a:lnTo>
                  <a:lnTo>
                    <a:pt x="1166" y="1823"/>
                  </a:lnTo>
                  <a:lnTo>
                    <a:pt x="1130" y="1974"/>
                  </a:lnTo>
                  <a:lnTo>
                    <a:pt x="1110" y="2125"/>
                  </a:lnTo>
                  <a:lnTo>
                    <a:pt x="1099" y="2281"/>
                  </a:lnTo>
                  <a:lnTo>
                    <a:pt x="1102" y="2435"/>
                  </a:lnTo>
                  <a:lnTo>
                    <a:pt x="1119" y="2591"/>
                  </a:lnTo>
                  <a:lnTo>
                    <a:pt x="1146" y="2742"/>
                  </a:lnTo>
                  <a:lnTo>
                    <a:pt x="1186" y="2893"/>
                  </a:lnTo>
                  <a:lnTo>
                    <a:pt x="1238" y="3037"/>
                  </a:lnTo>
                  <a:lnTo>
                    <a:pt x="1301" y="3180"/>
                  </a:lnTo>
                  <a:lnTo>
                    <a:pt x="1377" y="3315"/>
                  </a:lnTo>
                  <a:lnTo>
                    <a:pt x="1465" y="3443"/>
                  </a:lnTo>
                  <a:lnTo>
                    <a:pt x="1561" y="3566"/>
                  </a:lnTo>
                  <a:lnTo>
                    <a:pt x="1668" y="3678"/>
                  </a:lnTo>
                  <a:lnTo>
                    <a:pt x="1783" y="3781"/>
                  </a:lnTo>
                  <a:lnTo>
                    <a:pt x="1906" y="3877"/>
                  </a:lnTo>
                  <a:lnTo>
                    <a:pt x="2037" y="3960"/>
                  </a:lnTo>
                  <a:lnTo>
                    <a:pt x="2174" y="4031"/>
                  </a:lnTo>
                  <a:lnTo>
                    <a:pt x="2318" y="4115"/>
                  </a:lnTo>
                  <a:lnTo>
                    <a:pt x="2461" y="4143"/>
                  </a:lnTo>
                  <a:lnTo>
                    <a:pt x="2612" y="4179"/>
                  </a:lnTo>
                  <a:lnTo>
                    <a:pt x="2768" y="4204"/>
                  </a:lnTo>
                  <a:lnTo>
                    <a:pt x="2919" y="4215"/>
                  </a:lnTo>
                  <a:lnTo>
                    <a:pt x="3074" y="4215"/>
                  </a:lnTo>
                  <a:lnTo>
                    <a:pt x="3230" y="4199"/>
                  </a:lnTo>
                  <a:lnTo>
                    <a:pt x="3384" y="4176"/>
                  </a:lnTo>
                  <a:lnTo>
                    <a:pt x="3532" y="4135"/>
                  </a:lnTo>
                  <a:lnTo>
                    <a:pt x="3680" y="4084"/>
                  </a:lnTo>
                  <a:lnTo>
                    <a:pt x="3823" y="4020"/>
                  </a:lnTo>
                  <a:lnTo>
                    <a:pt x="3958" y="3949"/>
                  </a:lnTo>
                  <a:lnTo>
                    <a:pt x="4034" y="3900"/>
                  </a:lnTo>
                </a:path>
              </a:pathLst>
            </a:custGeom>
            <a:noFill/>
            <a:ln w="0">
              <a:solidFill>
                <a:srgbClr val="FF0000"/>
              </a:solidFill>
              <a:round/>
              <a:headEnd/>
              <a:tailEnd/>
            </a:ln>
          </p:spPr>
          <p:txBody>
            <a:bodyPr/>
            <a:lstStyle/>
            <a:p>
              <a:endParaRPr lang="fr-FR" dirty="0"/>
            </a:p>
          </p:txBody>
        </p:sp>
        <p:sp>
          <p:nvSpPr>
            <p:cNvPr id="14" name="Rectangle 31"/>
            <p:cNvSpPr>
              <a:spLocks noChangeAspect="1" noChangeArrowheads="1"/>
            </p:cNvSpPr>
            <p:nvPr/>
          </p:nvSpPr>
          <p:spPr bwMode="auto">
            <a:xfrm>
              <a:off x="2016" y="3456"/>
              <a:ext cx="3708" cy="2269"/>
            </a:xfrm>
            <a:prstGeom prst="rect">
              <a:avLst/>
            </a:prstGeom>
            <a:noFill/>
            <a:ln w="0">
              <a:solidFill>
                <a:srgbClr val="000000"/>
              </a:solidFill>
              <a:miter lim="800000"/>
              <a:headEnd/>
              <a:tailEnd/>
            </a:ln>
          </p:spPr>
          <p:txBody>
            <a:bodyPr/>
            <a:lstStyle/>
            <a:p>
              <a:endParaRPr lang="fr-FR" dirty="0"/>
            </a:p>
          </p:txBody>
        </p:sp>
      </p:grpSp>
      <p:pic>
        <p:nvPicPr>
          <p:cNvPr id="1026" name="Picture 2"/>
          <p:cNvPicPr>
            <a:picLocks noChangeAspect="1" noChangeArrowheads="1"/>
          </p:cNvPicPr>
          <p:nvPr/>
        </p:nvPicPr>
        <p:blipFill>
          <a:blip r:embed="rId2"/>
          <a:srcRect/>
          <a:stretch>
            <a:fillRect/>
          </a:stretch>
        </p:blipFill>
        <p:spPr bwMode="auto">
          <a:xfrm>
            <a:off x="0" y="1214422"/>
            <a:ext cx="1785950" cy="928694"/>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785794"/>
            <a:ext cx="7215238" cy="3293209"/>
          </a:xfrm>
          <a:prstGeom prst="rect">
            <a:avLst/>
          </a:prstGeom>
        </p:spPr>
        <p:txBody>
          <a:bodyPr wrap="square">
            <a:spAutoFit/>
          </a:bodyPr>
          <a:lstStyle/>
          <a:p>
            <a:pPr algn="r"/>
            <a:r>
              <a:rPr lang="ar-DZ" sz="2600" b="1" dirty="0" smtClean="0"/>
              <a:t>أن حماية المستهلك أصبحت أكثر من ضرورة </a:t>
            </a:r>
            <a:r>
              <a:rPr lang="ar-DZ" sz="2600" b="1" dirty="0" err="1" smtClean="0"/>
              <a:t>و</a:t>
            </a:r>
            <a:r>
              <a:rPr lang="ar-DZ" sz="2600" b="1" dirty="0" smtClean="0"/>
              <a:t> لا يمكن التصدي للأفعال التي تصيبه إلا بوضع قواعد قانونية تجرم كل الأفعال التي </a:t>
            </a:r>
            <a:r>
              <a:rPr lang="ar-DZ" sz="2600" b="1" dirty="0" smtClean="0"/>
              <a:t>شأنها </a:t>
            </a:r>
            <a:r>
              <a:rPr lang="ar-DZ" sz="2600" b="1" dirty="0" smtClean="0"/>
              <a:t>المساس بصحة </a:t>
            </a:r>
            <a:r>
              <a:rPr lang="ar-DZ" sz="2600" b="1" dirty="0" err="1" smtClean="0"/>
              <a:t>و</a:t>
            </a:r>
            <a:r>
              <a:rPr lang="ar-DZ" sz="2600" b="1" dirty="0" smtClean="0"/>
              <a:t> سلامة المستهلك </a:t>
            </a:r>
            <a:r>
              <a:rPr lang="ar-DZ" sz="2600" b="1" dirty="0" err="1" smtClean="0"/>
              <a:t>و</a:t>
            </a:r>
            <a:r>
              <a:rPr lang="ar-DZ" sz="2600" b="1" dirty="0" smtClean="0"/>
              <a:t> كذا حمايته من الناحية المادية،فلا يمكن أن تكون لهذه النصوص فعالية في محاربة الأنشطة المخالفة للقواعد المطبقة على الممارسات التجارية </a:t>
            </a:r>
            <a:r>
              <a:rPr lang="ar-DZ" sz="2600" b="1" dirty="0" err="1" smtClean="0"/>
              <a:t>و</a:t>
            </a:r>
            <a:r>
              <a:rPr lang="ar-DZ" sz="2600" b="1" dirty="0" smtClean="0"/>
              <a:t> لا تلك المنافية للمنافسة إلا بوضع آليات تتولى رقابة كل الأفعال الصادرة من الأعوان الاقتصاديين </a:t>
            </a:r>
            <a:r>
              <a:rPr lang="ar-DZ" sz="2600" b="1" dirty="0" err="1" smtClean="0"/>
              <a:t>و</a:t>
            </a:r>
            <a:r>
              <a:rPr lang="ar-DZ" sz="2600" b="1" dirty="0" smtClean="0"/>
              <a:t> توقيع العقاب لكل المخالفين للقوانين الموضوعة في ذلك</a:t>
            </a:r>
            <a:endParaRPr lang="fr-FR" sz="2600"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1000108"/>
            <a:ext cx="7643866" cy="2492990"/>
          </a:xfrm>
          <a:prstGeom prst="rect">
            <a:avLst/>
          </a:prstGeom>
        </p:spPr>
        <p:txBody>
          <a:bodyPr wrap="square">
            <a:spAutoFit/>
          </a:bodyPr>
          <a:lstStyle/>
          <a:p>
            <a:pPr algn="r" rtl="1"/>
            <a:r>
              <a:rPr lang="ar-DZ" sz="2600" b="1" dirty="0" smtClean="0"/>
              <a:t>ترتيبا لما تم التوصل إليه فان السؤال المطروح يتمحور،فيما تكمن الحماية التي توليها الدولة الجزائرية للمستهلك في ظل المنافسة الحرة  .</a:t>
            </a:r>
            <a:endParaRPr lang="fr-FR" sz="2600" dirty="0" smtClean="0"/>
          </a:p>
          <a:p>
            <a:pPr algn="r" rtl="1"/>
            <a:r>
              <a:rPr lang="ar-DZ" sz="2600" b="1" dirty="0" smtClean="0"/>
              <a:t>       بغرض الإجابة عن ذلك لابد من الوقوف على:</a:t>
            </a:r>
            <a:endParaRPr lang="fr-FR" sz="2600" dirty="0" smtClean="0"/>
          </a:p>
          <a:p>
            <a:pPr algn="r" rtl="1"/>
            <a:r>
              <a:rPr lang="ar-DZ" sz="2600" b="1" dirty="0" smtClean="0"/>
              <a:t>مكانة المستهلك الجزائري في ظل المنافسة الحرة (الفصل الأول).</a:t>
            </a:r>
            <a:endParaRPr lang="fr-FR" sz="2600" dirty="0" smtClean="0"/>
          </a:p>
          <a:p>
            <a:pPr algn="r" rtl="1"/>
            <a:r>
              <a:rPr lang="ar-DZ" sz="2600" b="1" dirty="0" smtClean="0"/>
              <a:t>آليات حماية المستهلك في ظل المنافسة الحرة (الفصل الثاني).</a:t>
            </a:r>
            <a:endParaRPr lang="fr-FR" sz="2600" dirty="0" smtClean="0"/>
          </a:p>
        </p:txBody>
      </p:sp>
    </p:spTree>
  </p:cSld>
  <p:clrMapOvr>
    <a:masterClrMapping/>
  </p:clrMapOvr>
  <p:transition>
    <p:cut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714488"/>
            <a:ext cx="8229600" cy="4286280"/>
          </a:xfrm>
        </p:spPr>
        <p:txBody>
          <a:bodyPr>
            <a:normAutofit fontScale="92500" lnSpcReduction="10000"/>
          </a:bodyPr>
          <a:lstStyle/>
          <a:p>
            <a:pPr lvl="0"/>
            <a:endParaRPr lang="fr-FR" dirty="0" smtClean="0"/>
          </a:p>
          <a:p>
            <a:pPr lvl="0" algn="ctr"/>
            <a:r>
              <a:rPr lang="ar-DZ" sz="3600" b="1" dirty="0" smtClean="0"/>
              <a:t>- مكانــة المستهلك في ضل المنافسة الحرة</a:t>
            </a:r>
          </a:p>
          <a:p>
            <a:pPr lvl="0" algn="ctr"/>
            <a:endParaRPr lang="ar-DZ" sz="3600" b="1" dirty="0" smtClean="0"/>
          </a:p>
          <a:p>
            <a:pPr algn="ctr"/>
            <a:r>
              <a:rPr lang="ar-DZ" sz="2600" b="1" dirty="0" smtClean="0"/>
              <a:t>منذ تخلي الجزائر عن انتهاج النظام الاشتراكي </a:t>
            </a:r>
            <a:r>
              <a:rPr lang="ar-DZ" sz="2600" b="1" dirty="0" err="1" smtClean="0"/>
              <a:t>و</a:t>
            </a:r>
            <a:r>
              <a:rPr lang="ar-DZ" sz="2600" b="1" dirty="0" smtClean="0"/>
              <a:t> التحول إلى نظام اقتصاد السوق، فقد عملت من اجل محاربة كل أشكال التخلف الاقتصادي </a:t>
            </a:r>
            <a:r>
              <a:rPr lang="ar-DZ" sz="2600" b="1" dirty="0" err="1" smtClean="0"/>
              <a:t>و</a:t>
            </a:r>
            <a:r>
              <a:rPr lang="ar-DZ" sz="2600" b="1" dirty="0" smtClean="0"/>
              <a:t> السعي إلى تحقيق تنمية اقتصادية شاملة في البلاد، </a:t>
            </a:r>
            <a:r>
              <a:rPr lang="ar-DZ" sz="2600" b="1" dirty="0" err="1" smtClean="0"/>
              <a:t>و</a:t>
            </a:r>
            <a:r>
              <a:rPr lang="ar-DZ" sz="2600" b="1" dirty="0" smtClean="0"/>
              <a:t> ذلك بإشراك كل الهيئات العامة في البلاد </a:t>
            </a:r>
            <a:r>
              <a:rPr lang="ar-DZ" sz="2600" b="1" dirty="0" err="1" smtClean="0"/>
              <a:t>و</a:t>
            </a:r>
            <a:r>
              <a:rPr lang="ar-DZ" sz="2600" b="1" dirty="0" smtClean="0"/>
              <a:t> كذا فتح المبادرة للقطاع الخاص قصد المساهمة في بناء اقتصاد وطني مزدهر </a:t>
            </a:r>
            <a:r>
              <a:rPr lang="ar-DZ" sz="2600" b="1" dirty="0" err="1" smtClean="0"/>
              <a:t>و</a:t>
            </a:r>
            <a:r>
              <a:rPr lang="ar-DZ" sz="2600" b="1" dirty="0" smtClean="0"/>
              <a:t> محو الآثار السلبية التي عاشتها من قبل، أما بالنسبة للطبقة الكبرى في المجتمع،فقد قامت الدولة بالاهتمام بها أكثر من أي فترة سابقة نظرا لاعتبارها الفئة الهامة </a:t>
            </a:r>
            <a:r>
              <a:rPr lang="ar-DZ" sz="2600" b="1" dirty="0" err="1" smtClean="0"/>
              <a:t>و</a:t>
            </a:r>
            <a:r>
              <a:rPr lang="ar-DZ" sz="2600" b="1" dirty="0" smtClean="0"/>
              <a:t> المستهلكة لما يتم تقديمه من سلع أو خدمات وفقا لمبدأ العرض </a:t>
            </a:r>
            <a:r>
              <a:rPr lang="ar-DZ" sz="2600" b="1" dirty="0" err="1" smtClean="0"/>
              <a:t>و</a:t>
            </a:r>
            <a:r>
              <a:rPr lang="ar-DZ" sz="2600" b="1" dirty="0" smtClean="0"/>
              <a:t> الطلب.</a:t>
            </a:r>
            <a:endParaRPr lang="fr-FR" sz="2600" dirty="0" smtClean="0"/>
          </a:p>
          <a:p>
            <a:pPr lvl="0" algn="ctr"/>
            <a:endParaRPr lang="fr-FR" sz="3200" dirty="0" smtClean="0"/>
          </a:p>
          <a:p>
            <a:pPr lvl="0"/>
            <a:endParaRPr lang="fr-FR" dirty="0" smtClean="0"/>
          </a:p>
          <a:p>
            <a:pPr lvl="0"/>
            <a:endParaRPr lang="fr-FR" dirty="0" smtClean="0"/>
          </a:p>
          <a:p>
            <a:endParaRPr lang="fr-FR" dirty="0"/>
          </a:p>
        </p:txBody>
      </p:sp>
      <p:sp>
        <p:nvSpPr>
          <p:cNvPr id="3" name="Titre 2"/>
          <p:cNvSpPr>
            <a:spLocks noGrp="1"/>
          </p:cNvSpPr>
          <p:nvPr>
            <p:ph type="title"/>
          </p:nvPr>
        </p:nvSpPr>
        <p:spPr>
          <a:xfrm>
            <a:off x="457200" y="357166"/>
            <a:ext cx="8229600" cy="1071570"/>
          </a:xfrm>
        </p:spPr>
        <p:txBody>
          <a:bodyPr>
            <a:normAutofit/>
          </a:bodyPr>
          <a:lstStyle/>
          <a:p>
            <a:pPr algn="ctr"/>
            <a:r>
              <a:rPr lang="ar-DZ" sz="5400" i="1" u="sng" dirty="0" smtClean="0"/>
              <a:t>الفصل  الأول</a:t>
            </a:r>
            <a:endParaRPr lang="fr-FR" sz="4800" dirty="0"/>
          </a:p>
        </p:txBody>
      </p:sp>
    </p:spTree>
  </p:cSld>
  <p:clrMapOvr>
    <a:masterClrMapping/>
  </p:clrMapOvr>
  <p:transition>
    <p:pull dir="l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714356"/>
            <a:ext cx="8229600" cy="5429288"/>
          </a:xfrm>
        </p:spPr>
        <p:txBody>
          <a:bodyPr>
            <a:normAutofit/>
          </a:bodyPr>
          <a:lstStyle/>
          <a:p>
            <a:pPr algn="r" rtl="1"/>
            <a:r>
              <a:rPr lang="ar-DZ" sz="2600" b="1" dirty="0" smtClean="0"/>
              <a:t>لقد نتج عن ذلك اتخاذ الدولة الجزائرية للعديد من المواقف كرست فيها اهتمامها بالمستهلك </a:t>
            </a:r>
            <a:r>
              <a:rPr lang="ar-DZ" sz="2600" b="1" dirty="0" err="1" smtClean="0"/>
              <a:t>و</a:t>
            </a:r>
            <a:r>
              <a:rPr lang="ar-DZ" sz="2600" b="1" dirty="0" smtClean="0"/>
              <a:t> السعي إلى حمايته،من خلال النصوص القانونية التي تبنتها قصد إضفاء هذه الحماية، </a:t>
            </a:r>
            <a:r>
              <a:rPr lang="ar-DZ" sz="2600" b="1" dirty="0" err="1" smtClean="0"/>
              <a:t>و</a:t>
            </a:r>
            <a:r>
              <a:rPr lang="ar-DZ" sz="2600" b="1" dirty="0" smtClean="0"/>
              <a:t> كذلك اعتمادها </a:t>
            </a:r>
            <a:r>
              <a:rPr lang="ar-DZ" sz="2600" b="1" dirty="0" smtClean="0"/>
              <a:t>على </a:t>
            </a:r>
            <a:r>
              <a:rPr lang="ar-DZ" sz="2600" b="1" dirty="0" smtClean="0"/>
              <a:t>نصوص قانونية أخرى فيما بعد تحارب </a:t>
            </a:r>
            <a:r>
              <a:rPr lang="ar-DZ" sz="2600" b="1" dirty="0" err="1" smtClean="0"/>
              <a:t>و</a:t>
            </a:r>
            <a:r>
              <a:rPr lang="ar-DZ" sz="2600" b="1" dirty="0" smtClean="0"/>
              <a:t> تجرم كل الممارسات </a:t>
            </a:r>
            <a:r>
              <a:rPr lang="ar-DZ" sz="2600" b="1" dirty="0" err="1" smtClean="0"/>
              <a:t>و</a:t>
            </a:r>
            <a:r>
              <a:rPr lang="ar-DZ" sz="2600" b="1" dirty="0" smtClean="0"/>
              <a:t> الأنشطة الاقتصادية التي من </a:t>
            </a:r>
            <a:r>
              <a:rPr lang="ar-DZ" sz="2600" b="1" dirty="0" smtClean="0"/>
              <a:t>شأنها </a:t>
            </a:r>
            <a:r>
              <a:rPr lang="ar-DZ" sz="2600" b="1" dirty="0" smtClean="0"/>
              <a:t>المساس </a:t>
            </a:r>
            <a:r>
              <a:rPr lang="ar-DZ" sz="2600" b="1" dirty="0" err="1" smtClean="0"/>
              <a:t>و</a:t>
            </a:r>
            <a:r>
              <a:rPr lang="ar-DZ" sz="2600" b="1" dirty="0" smtClean="0"/>
              <a:t> الإضرار بالمستهلك،خاصة </a:t>
            </a:r>
            <a:r>
              <a:rPr lang="ar-DZ" sz="2600" b="1" dirty="0" err="1" smtClean="0"/>
              <a:t>و</a:t>
            </a:r>
            <a:r>
              <a:rPr lang="ar-DZ" sz="2600" b="1" dirty="0" smtClean="0"/>
              <a:t> أن الأسواق الوطنية أضحت محل اهتمام الكثير من المتعاملين الاقتصاديين الأجانب نظرا لفتح التجارة الخارجية </a:t>
            </a:r>
            <a:r>
              <a:rPr lang="ar-DZ" sz="2600" b="1" dirty="0" err="1" smtClean="0"/>
              <a:t>و</a:t>
            </a:r>
            <a:r>
              <a:rPr lang="ar-DZ" sz="2600" b="1" dirty="0" smtClean="0"/>
              <a:t> تحريرها من الاحتكار الممارس عليها </a:t>
            </a:r>
            <a:r>
              <a:rPr lang="ar-DZ" sz="2600" b="1" dirty="0" err="1" smtClean="0"/>
              <a:t>و</a:t>
            </a:r>
            <a:r>
              <a:rPr lang="ar-DZ" sz="2600" b="1" dirty="0" smtClean="0"/>
              <a:t> بالتالي فتحها للمنافسة الحرة.</a:t>
            </a:r>
            <a:endParaRPr lang="fr-FR" sz="2600" dirty="0" smtClean="0"/>
          </a:p>
          <a:p>
            <a:pPr algn="r" rtl="1"/>
            <a:r>
              <a:rPr lang="ar-DZ" sz="2600" b="1" dirty="0" smtClean="0"/>
              <a:t>	أمام هذا الوضع الجديد في الاقتصاد الوطني غير المعروف سابقا، أدى بنا الأمر للبحث عن طبيعة الحماية التي توليها</a:t>
            </a:r>
            <a:r>
              <a:rPr lang="ar-DZ" sz="2400" b="1" dirty="0" smtClean="0"/>
              <a:t> </a:t>
            </a:r>
            <a:r>
              <a:rPr lang="ar-DZ" sz="2600" b="1" dirty="0" smtClean="0"/>
              <a:t>الدولة للمستهلك الجزائري باعتباره محور العملية الاقتصادية (مبحث أول)، و كذا البحث عن أهم الممارسات المخالفة للتجارة التي تهدده في صحته و ماله(مبحث ثاني).</a:t>
            </a:r>
            <a:endParaRPr lang="fr-FR" sz="2600" dirty="0" smtClean="0"/>
          </a:p>
          <a:p>
            <a:pPr algn="r" rtl="1"/>
            <a:endParaRPr lang="fr-FR" sz="2600" dirty="0" smtClean="0"/>
          </a:p>
          <a:p>
            <a:endParaRPr lang="fr-FR" dirty="0"/>
          </a:p>
        </p:txBody>
      </p:sp>
    </p:spTree>
  </p:cSld>
  <p:clrMapOvr>
    <a:masterClrMapping/>
  </p:clrMapOvr>
  <p:transition>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642918"/>
            <a:ext cx="7500990" cy="4555093"/>
          </a:xfrm>
          <a:prstGeom prst="rect">
            <a:avLst/>
          </a:prstGeom>
        </p:spPr>
        <p:txBody>
          <a:bodyPr wrap="square">
            <a:spAutoFit/>
          </a:bodyPr>
          <a:lstStyle/>
          <a:p>
            <a:pPr algn="r"/>
            <a:r>
              <a:rPr lang="ar-DZ" sz="2800" b="1" u="sng" dirty="0" smtClean="0"/>
              <a:t>المبحث الأول </a:t>
            </a:r>
            <a:r>
              <a:rPr lang="ar-DZ" sz="2800" b="1" dirty="0" smtClean="0"/>
              <a:t>: </a:t>
            </a:r>
            <a:r>
              <a:rPr lang="ar-DZ" sz="2800" dirty="0" smtClean="0"/>
              <a:t>مبدأ المنافســـة و تأثيره على المستهلك</a:t>
            </a:r>
            <a:endParaRPr lang="fr-FR" sz="2800" dirty="0" smtClean="0"/>
          </a:p>
          <a:p>
            <a:pPr algn="r"/>
            <a:endParaRPr lang="ar-DZ" b="1" u="sng" dirty="0" smtClean="0"/>
          </a:p>
          <a:p>
            <a:pPr algn="r"/>
            <a:r>
              <a:rPr lang="ar-DZ" sz="2600" dirty="0" smtClean="0"/>
              <a:t>إن </a:t>
            </a:r>
            <a:r>
              <a:rPr lang="ar-DZ" sz="2600" dirty="0" smtClean="0"/>
              <a:t>النهضة العالمية </a:t>
            </a:r>
            <a:r>
              <a:rPr lang="ar-DZ" sz="2600" dirty="0" err="1" smtClean="0"/>
              <a:t>و</a:t>
            </a:r>
            <a:r>
              <a:rPr lang="ar-DZ" sz="2600" dirty="0" smtClean="0"/>
              <a:t> التحولات الاقتصادية التي يشهدها العالم اليوم أثرت كثيرا على المجتمع باعتباره المستهلك لكل ما يصنع </a:t>
            </a:r>
            <a:r>
              <a:rPr lang="ar-DZ" sz="2600" dirty="0" err="1" smtClean="0"/>
              <a:t>و</a:t>
            </a:r>
            <a:r>
              <a:rPr lang="ar-DZ" sz="2600" dirty="0" smtClean="0"/>
              <a:t> ينتج </a:t>
            </a:r>
            <a:r>
              <a:rPr lang="ar-DZ" sz="2600" dirty="0" err="1" smtClean="0"/>
              <a:t>و</a:t>
            </a:r>
            <a:r>
              <a:rPr lang="ar-DZ" sz="2600" dirty="0" smtClean="0"/>
              <a:t> يسوق، </a:t>
            </a:r>
            <a:r>
              <a:rPr lang="ar-DZ" sz="2600" dirty="0" err="1" smtClean="0"/>
              <a:t>و</a:t>
            </a:r>
            <a:r>
              <a:rPr lang="ar-DZ" sz="2600" dirty="0" smtClean="0"/>
              <a:t> للجزائر نصيب في هذا التحول،فتوجه هذه الأخيرة نحو الاقتصاد الحر الذي يعتمد </a:t>
            </a:r>
            <a:r>
              <a:rPr lang="ar-DZ" sz="2600" dirty="0" smtClean="0"/>
              <a:t>على </a:t>
            </a:r>
            <a:r>
              <a:rPr lang="ar-DZ" sz="2600" dirty="0" smtClean="0"/>
              <a:t>تحرير التجارة </a:t>
            </a:r>
            <a:r>
              <a:rPr lang="ar-DZ" sz="2600" dirty="0" err="1" smtClean="0"/>
              <a:t>و</a:t>
            </a:r>
            <a:r>
              <a:rPr lang="ar-DZ" sz="2600" dirty="0" smtClean="0"/>
              <a:t> الصناعة من القيود المفروضة عليه في ظل النظام الاشتراكي، </a:t>
            </a:r>
            <a:r>
              <a:rPr lang="ar-DZ" sz="2600" dirty="0" err="1" smtClean="0"/>
              <a:t>و</a:t>
            </a:r>
            <a:r>
              <a:rPr lang="ar-DZ" sz="2600" dirty="0" smtClean="0"/>
              <a:t> كذا فتح المبادرة للمنافسة بين مختلف القطاعات العامة </a:t>
            </a:r>
            <a:r>
              <a:rPr lang="ar-DZ" sz="2600" dirty="0" err="1" smtClean="0"/>
              <a:t>و</a:t>
            </a:r>
            <a:r>
              <a:rPr lang="ar-DZ" sz="2600" dirty="0" smtClean="0"/>
              <a:t> الخاصة ساهم كثيرا في النهوض بمستوى معيشة الفرد في المجتمع باعتباره مستهلكا للسلع </a:t>
            </a:r>
            <a:r>
              <a:rPr lang="ar-DZ" sz="2600" dirty="0" err="1" smtClean="0"/>
              <a:t>و</a:t>
            </a:r>
            <a:r>
              <a:rPr lang="ar-DZ" sz="2600" dirty="0" smtClean="0"/>
              <a:t> الخدمات المطروحة في السوق.</a:t>
            </a:r>
            <a:endParaRPr lang="fr-FR" sz="2600" dirty="0" smtClean="0"/>
          </a:p>
          <a:p>
            <a:pPr algn="r"/>
            <a:endParaRPr lang="ar-DZ" b="1" u="sng" dirty="0" smtClean="0"/>
          </a:p>
          <a:p>
            <a:pPr algn="r"/>
            <a:endParaRPr lang="ar-DZ" b="1" u="sng" dirty="0" smtClean="0"/>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642910" y="1142984"/>
            <a:ext cx="7929618"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من هذا المنطلق أصبح الاهتمام بالمستهلك </a:t>
            </a:r>
            <a:r>
              <a:rPr kumimoji="0" lang="ar-DZ" sz="2600" b="1" i="0" u="none" strike="noStrike" cap="none" normalizeH="0" baseline="0" dirty="0" err="1" smtClean="0">
                <a:ln>
                  <a:noFill/>
                </a:ln>
                <a:solidFill>
                  <a:schemeClr val="tx1"/>
                </a:solidFill>
                <a:effectLst/>
                <a:latin typeface="Traditional Arabic" pitchFamily="18" charset="-78"/>
                <a:ea typeface="Times New Roman" pitchFamily="18" charset="0"/>
                <a:cs typeface="Traditional Arabic" pitchFamily="18" charset="-78"/>
              </a:rPr>
              <a:t>و</a:t>
            </a:r>
            <a:r>
              <a:rPr kumimoji="0" lang="ar-DZ" sz="2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البحث عن إمكانية جذبه السمة التي يبحث عنها كل محترف في النشاط الاقتصادي، </a:t>
            </a:r>
            <a:r>
              <a:rPr kumimoji="0" lang="ar-DZ" sz="2600" b="1" i="0" u="none" strike="noStrike" cap="none" normalizeH="0" baseline="0" dirty="0" err="1" smtClean="0">
                <a:ln>
                  <a:noFill/>
                </a:ln>
                <a:solidFill>
                  <a:schemeClr val="tx1"/>
                </a:solidFill>
                <a:effectLst/>
                <a:latin typeface="Traditional Arabic" pitchFamily="18" charset="-78"/>
                <a:ea typeface="Times New Roman" pitchFamily="18" charset="0"/>
                <a:cs typeface="Traditional Arabic" pitchFamily="18" charset="-78"/>
              </a:rPr>
              <a:t>و</a:t>
            </a:r>
            <a:r>
              <a:rPr kumimoji="0" lang="ar-DZ" sz="2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ذلك باستعمال العديد من الوسائل الحديثة في جلب </a:t>
            </a:r>
            <a:r>
              <a:rPr kumimoji="0" lang="ar-DZ" sz="2600" b="1" i="0" u="none" strike="noStrike" cap="none" normalizeH="0" baseline="0" dirty="0" err="1" smtClean="0">
                <a:ln>
                  <a:noFill/>
                </a:ln>
                <a:solidFill>
                  <a:schemeClr val="tx1"/>
                </a:solidFill>
                <a:effectLst/>
                <a:latin typeface="Traditional Arabic" pitchFamily="18" charset="-78"/>
                <a:ea typeface="Times New Roman" pitchFamily="18" charset="0"/>
                <a:cs typeface="Traditional Arabic" pitchFamily="18" charset="-78"/>
              </a:rPr>
              <a:t>و</a:t>
            </a:r>
            <a:r>
              <a:rPr kumimoji="0" lang="ar-DZ" sz="2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إغراء هذا المستهلك نظرا للتنافس الشديد الموجود بين المتدخلين الاقتصاديين.</a:t>
            </a:r>
            <a:endParaRPr kumimoji="0" lang="fr-F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فالمنافسة في تقديم شتى السلع </a:t>
            </a:r>
            <a:r>
              <a:rPr kumimoji="0" lang="ar-DZ" sz="2600" b="1" i="0" u="none" strike="noStrike" cap="none" normalizeH="0" baseline="0" dirty="0" err="1" smtClean="0">
                <a:ln>
                  <a:noFill/>
                </a:ln>
                <a:solidFill>
                  <a:schemeClr val="tx1"/>
                </a:solidFill>
                <a:effectLst/>
                <a:latin typeface="Traditional Arabic" pitchFamily="18" charset="-78"/>
                <a:ea typeface="Times New Roman" pitchFamily="18" charset="0"/>
                <a:cs typeface="Traditional Arabic" pitchFamily="18" charset="-78"/>
              </a:rPr>
              <a:t>و</a:t>
            </a:r>
            <a:r>
              <a:rPr kumimoji="0" lang="ar-DZ" sz="2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الخدمات أمام الاختيار الواسع في قبول العرض جلب العديد من العيوب التي ظهرت في شكل ممارسات منافية لقواعد التجارة </a:t>
            </a:r>
            <a:r>
              <a:rPr kumimoji="0" lang="ar-DZ" sz="2600" b="1" i="0" u="none" strike="noStrike" cap="none" normalizeH="0" baseline="0" dirty="0" err="1" smtClean="0">
                <a:ln>
                  <a:noFill/>
                </a:ln>
                <a:solidFill>
                  <a:schemeClr val="tx1"/>
                </a:solidFill>
                <a:effectLst/>
                <a:latin typeface="Traditional Arabic" pitchFamily="18" charset="-78"/>
                <a:ea typeface="Times New Roman" pitchFamily="18" charset="0"/>
                <a:cs typeface="Traditional Arabic" pitchFamily="18" charset="-78"/>
              </a:rPr>
              <a:t>و</a:t>
            </a:r>
            <a:r>
              <a:rPr kumimoji="0" lang="ar-DZ" sz="2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مخالفة لقواعد المنافسة النزيهة،الأمر الذي لابد من التصدي له بكافة الوسائل </a:t>
            </a:r>
            <a:r>
              <a:rPr kumimoji="0" lang="ar-DZ" sz="2600" b="1" i="0" u="none" strike="noStrike" cap="none" normalizeH="0" baseline="0" dirty="0" err="1" smtClean="0">
                <a:ln>
                  <a:noFill/>
                </a:ln>
                <a:solidFill>
                  <a:schemeClr val="tx1"/>
                </a:solidFill>
                <a:effectLst/>
                <a:latin typeface="Traditional Arabic" pitchFamily="18" charset="-78"/>
                <a:ea typeface="Times New Roman" pitchFamily="18" charset="0"/>
                <a:cs typeface="Traditional Arabic" pitchFamily="18" charset="-78"/>
              </a:rPr>
              <a:t>و</a:t>
            </a:r>
            <a:r>
              <a:rPr kumimoji="0" lang="ar-DZ" sz="2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العمل على استصدار قوانين تجرم </a:t>
            </a:r>
            <a:r>
              <a:rPr kumimoji="0" lang="ar-DZ" sz="2600" b="1" i="0" u="none" strike="noStrike" cap="none" normalizeH="0" baseline="0" dirty="0" err="1" smtClean="0">
                <a:ln>
                  <a:noFill/>
                </a:ln>
                <a:solidFill>
                  <a:schemeClr val="tx1"/>
                </a:solidFill>
                <a:effectLst/>
                <a:latin typeface="Traditional Arabic" pitchFamily="18" charset="-78"/>
                <a:ea typeface="Times New Roman" pitchFamily="18" charset="0"/>
                <a:cs typeface="Traditional Arabic" pitchFamily="18" charset="-78"/>
              </a:rPr>
              <a:t>و</a:t>
            </a:r>
            <a:r>
              <a:rPr kumimoji="0" lang="ar-DZ" sz="2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تعاقب مثل هذه الأفعال </a:t>
            </a:r>
            <a:r>
              <a:rPr kumimoji="0" lang="ar-DZ" sz="2600" b="1" i="0" u="none" strike="noStrike" cap="none" normalizeH="0" baseline="0" dirty="0" err="1" smtClean="0">
                <a:ln>
                  <a:noFill/>
                </a:ln>
                <a:solidFill>
                  <a:schemeClr val="tx1"/>
                </a:solidFill>
                <a:effectLst/>
                <a:latin typeface="Traditional Arabic" pitchFamily="18" charset="-78"/>
                <a:ea typeface="Times New Roman" pitchFamily="18" charset="0"/>
                <a:cs typeface="Traditional Arabic" pitchFamily="18" charset="-78"/>
              </a:rPr>
              <a:t>و</a:t>
            </a:r>
            <a:r>
              <a:rPr kumimoji="0" lang="ar-DZ" sz="2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الممارسات.</a:t>
            </a:r>
            <a:endParaRPr kumimoji="0" lang="ar-DZ"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lvl="0" algn="r" rtl="1"/>
            <a:r>
              <a:rPr lang="ar-DZ" sz="2400" b="1" dirty="0" smtClean="0"/>
              <a:t>أدى تحول النظام الاقتصادي الجزائري من نظام يسيطر عليه القطاع العام إلى نظام حر يعتمد على اقتصاد السوق إلى اشتعال المنافسة بين المنتجين </a:t>
            </a:r>
            <a:r>
              <a:rPr lang="ar-DZ" sz="2400" b="1" dirty="0" err="1" smtClean="0"/>
              <a:t>و</a:t>
            </a:r>
            <a:r>
              <a:rPr lang="ar-DZ" sz="2400" b="1" dirty="0" smtClean="0"/>
              <a:t> التجار </a:t>
            </a:r>
            <a:r>
              <a:rPr lang="ar-DZ" sz="2400" b="1" dirty="0" err="1" smtClean="0"/>
              <a:t>و</a:t>
            </a:r>
            <a:r>
              <a:rPr lang="ar-DZ" sz="2400" b="1" dirty="0" smtClean="0"/>
              <a:t> الموزعين المستوردين ....الخ من المتدخلين في الحياة الاقتصادية،حيث وجد هذا التحول سوقا فتية يمكن الاستثمار فيها بشتى الوسائل نظرا لكثرة الطلب الذي يزداد أكثر يوما بعد يوم.</a:t>
            </a:r>
            <a:endParaRPr lang="fr-FR" sz="2400" dirty="0" smtClean="0"/>
          </a:p>
          <a:p>
            <a:pPr lvl="1" algn="r" rtl="1"/>
            <a:r>
              <a:rPr lang="ar-DZ" sz="2400" b="1" dirty="0" smtClean="0"/>
              <a:t>أمام هذا الوضع الجديد الذي تعرفه الأسواق الوطنية نظرا لتأثير المنافسة على الاقتصاد الوطني </a:t>
            </a:r>
            <a:r>
              <a:rPr lang="ar-DZ" sz="2400" b="1" dirty="0" err="1" smtClean="0"/>
              <a:t>و</a:t>
            </a:r>
            <a:r>
              <a:rPr lang="ar-DZ" sz="2400" b="1" dirty="0" smtClean="0"/>
              <a:t> ظهور متعاملين جدد في السوق، كان لزاما التطرق لموضوع المنافسة </a:t>
            </a:r>
            <a:r>
              <a:rPr lang="ar-DZ" sz="2400" b="1" dirty="0" err="1" smtClean="0"/>
              <a:t>و</a:t>
            </a:r>
            <a:r>
              <a:rPr lang="ar-DZ" sz="2400" b="1" dirty="0" smtClean="0"/>
              <a:t> التي تعتبر بمثابة الصورة الجديدة للاقتصاد الجزائري.</a:t>
            </a:r>
            <a:endParaRPr lang="fr-FR" sz="2400" dirty="0" smtClean="0"/>
          </a:p>
          <a:p>
            <a:endParaRPr lang="fr-FR" dirty="0"/>
          </a:p>
        </p:txBody>
      </p:sp>
      <p:sp>
        <p:nvSpPr>
          <p:cNvPr id="3" name="Titre 2"/>
          <p:cNvSpPr>
            <a:spLocks noGrp="1"/>
          </p:cNvSpPr>
          <p:nvPr>
            <p:ph type="title"/>
          </p:nvPr>
        </p:nvSpPr>
        <p:spPr>
          <a:xfrm>
            <a:off x="457200" y="274638"/>
            <a:ext cx="8229600" cy="796908"/>
          </a:xfrm>
        </p:spPr>
        <p:txBody>
          <a:bodyPr>
            <a:normAutofit fontScale="90000"/>
          </a:bodyPr>
          <a:lstStyle/>
          <a:p>
            <a:pPr lvl="0" algn="r"/>
            <a:r>
              <a:rPr lang="fr-FR" sz="3600" dirty="0" smtClean="0"/>
              <a:t/>
            </a:r>
            <a:br>
              <a:rPr lang="fr-FR" sz="3600" dirty="0" smtClean="0"/>
            </a:br>
            <a:r>
              <a:rPr lang="ar-DZ" sz="3100" u="sng" dirty="0" smtClean="0"/>
              <a:t>المطلب الأول </a:t>
            </a:r>
            <a:r>
              <a:rPr lang="ar-DZ" sz="3100" dirty="0" smtClean="0"/>
              <a:t>: حماية المستهلك حتمية للمنافســـة الحـــرة</a:t>
            </a:r>
            <a:r>
              <a:rPr lang="fr-FR" sz="4400" dirty="0" smtClean="0"/>
              <a:t/>
            </a:r>
            <a:br>
              <a:rPr lang="fr-FR" sz="4400" dirty="0" smtClean="0"/>
            </a:br>
            <a:endParaRPr lang="fr-FR"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714487"/>
            <a:ext cx="8229600" cy="4292805"/>
          </a:xfrm>
        </p:spPr>
        <p:txBody>
          <a:bodyPr/>
          <a:lstStyle/>
          <a:p>
            <a:pPr algn="r"/>
            <a:r>
              <a:rPr lang="ar-DZ" b="1" dirty="0" smtClean="0"/>
              <a:t>ترتبط المنافسة الحرة ارتباطا وثيقا بالاقتصاد الحر،حيث لا يمكن أن نتصور واحد منهما دون الأخر،فلا اقتصاد متفتح دون منافسة الحرة </a:t>
            </a:r>
            <a:r>
              <a:rPr lang="ar-DZ" b="1" dirty="0" err="1" smtClean="0"/>
              <a:t>و</a:t>
            </a:r>
            <a:r>
              <a:rPr lang="ar-DZ" b="1" dirty="0" smtClean="0"/>
              <a:t> العكس صحيح كما لا يمكن اعتبار لجوء دولة ما إلى تبني الاقتصاد الحر، في الحين لا تزال تشرف </a:t>
            </a:r>
            <a:r>
              <a:rPr lang="ar-DZ" b="1" dirty="0" err="1" smtClean="0"/>
              <a:t>و</a:t>
            </a:r>
            <a:r>
              <a:rPr lang="ar-DZ" b="1" dirty="0" smtClean="0"/>
              <a:t> توجه اقتصادها وفقا للمبادئ التقليدية الموروثة عن النظام الاشتراكي.</a:t>
            </a:r>
            <a:endParaRPr lang="fr-FR" dirty="0" smtClean="0"/>
          </a:p>
          <a:p>
            <a:endParaRPr lang="fr-FR" dirty="0"/>
          </a:p>
        </p:txBody>
      </p:sp>
      <p:sp>
        <p:nvSpPr>
          <p:cNvPr id="3" name="Titre 2"/>
          <p:cNvSpPr>
            <a:spLocks noGrp="1"/>
          </p:cNvSpPr>
          <p:nvPr>
            <p:ph type="title"/>
          </p:nvPr>
        </p:nvSpPr>
        <p:spPr/>
        <p:txBody>
          <a:bodyPr>
            <a:normAutofit/>
          </a:bodyPr>
          <a:lstStyle/>
          <a:p>
            <a:pPr algn="r"/>
            <a:r>
              <a:rPr lang="ar-DZ" sz="2800" dirty="0" smtClean="0"/>
              <a:t> </a:t>
            </a:r>
            <a:r>
              <a:rPr lang="ar-DZ" sz="2800" u="sng" dirty="0" smtClean="0"/>
              <a:t>الفــرع الأول </a:t>
            </a:r>
            <a:r>
              <a:rPr lang="ar-DZ" sz="2800" dirty="0" smtClean="0"/>
              <a:t>: ارتباط المنافســـة بالانتاج الاقتصــادي.</a:t>
            </a:r>
            <a:endParaRPr lang="fr-FR" sz="2800"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ar-DZ" b="1" dirty="0" smtClean="0"/>
              <a:t>لا بد من التطرق للنظام الاقتصادي الجزائري لمعرفة مدى التحول الذي عرفه منذ تبنيه،نظرا للأهمية التي يكتسيها في اضهار رغبة الدولة في فتح المبادرة للقطاع الخاص من عدمه </a:t>
            </a:r>
            <a:r>
              <a:rPr lang="ar-DZ" b="1" dirty="0" err="1" smtClean="0"/>
              <a:t>و</a:t>
            </a:r>
            <a:r>
              <a:rPr lang="ar-DZ" b="1" dirty="0" smtClean="0"/>
              <a:t> مدى تجسيدها.</a:t>
            </a:r>
            <a:endParaRPr lang="fr-FR" dirty="0" smtClean="0"/>
          </a:p>
          <a:p>
            <a:endParaRPr lang="ar-DZ" dirty="0" smtClean="0"/>
          </a:p>
          <a:p>
            <a:pPr marL="365760" lvl="7" indent="-256032" algn="r">
              <a:spcBef>
                <a:spcPts val="400"/>
              </a:spcBef>
              <a:buClr>
                <a:schemeClr val="accent1"/>
              </a:buClr>
              <a:buSzPct val="68000"/>
              <a:buFont typeface="Wingdings 3"/>
              <a:buChar char=""/>
            </a:pPr>
            <a:r>
              <a:rPr lang="ar-DZ" dirty="0" smtClean="0"/>
              <a:t>1</a:t>
            </a:r>
            <a:r>
              <a:rPr lang="ar-DZ" sz="2600" b="1" i="1" u="sng" dirty="0" smtClean="0"/>
              <a:t>.  تكــريس مبدأ حــريــة التجــارة </a:t>
            </a:r>
            <a:r>
              <a:rPr lang="ar-DZ" sz="2600" b="1" i="1" u="sng" dirty="0" err="1" smtClean="0"/>
              <a:t>و</a:t>
            </a:r>
            <a:r>
              <a:rPr lang="ar-DZ" sz="2600" b="1" i="1" u="sng" dirty="0" smtClean="0"/>
              <a:t> الصناعـــة</a:t>
            </a:r>
            <a:endParaRPr lang="ar-DZ" b="1" i="1" u="sng" dirty="0" smtClean="0"/>
          </a:p>
          <a:p>
            <a:pPr algn="r"/>
            <a:r>
              <a:rPr lang="ar-DZ" dirty="0" smtClean="0"/>
              <a:t>       حرية التجارة </a:t>
            </a:r>
            <a:r>
              <a:rPr lang="ar-DZ" dirty="0" err="1" smtClean="0"/>
              <a:t>و</a:t>
            </a:r>
            <a:r>
              <a:rPr lang="ar-DZ" dirty="0" smtClean="0"/>
              <a:t> الصناعة مبدأ أساسي لكل الأنظمة الليبرالية التي تسعى لتنشيط الحرية الثنائية في اقتصادياتها، إذ تمكن بموجبها الأفراد من المساهمة في بناء الحياة الاقتصادية </a:t>
            </a:r>
            <a:r>
              <a:rPr lang="ar-DZ" dirty="0" err="1" smtClean="0"/>
              <a:t>و</a:t>
            </a:r>
            <a:r>
              <a:rPr lang="ar-DZ" dirty="0" smtClean="0"/>
              <a:t> المشاركة فيها، فكل شخص بإمكانه أن يزاول نشاطا تجاريا أو صناعيا بعدما كانت الدولة هي التي تتولى بنفسها ذلك، فعلى هذا الأساس تلزم الدولة بعدم التدخل في الاقتصاد </a:t>
            </a:r>
            <a:r>
              <a:rPr lang="ar-DZ" dirty="0" err="1" smtClean="0"/>
              <a:t>و</a:t>
            </a:r>
            <a:r>
              <a:rPr lang="ar-DZ" dirty="0" smtClean="0"/>
              <a:t> مزاحمة الخواص،و تقييد حرية مزاولة الأنشطة إلا في حدود ضيقة.</a:t>
            </a:r>
            <a:endParaRPr lang="fr-FR" dirty="0" smtClean="0"/>
          </a:p>
          <a:p>
            <a:endParaRPr lang="ar-DZ" dirty="0" smtClean="0"/>
          </a:p>
          <a:p>
            <a:endParaRPr lang="ar-DZ" dirty="0" smtClean="0"/>
          </a:p>
          <a:p>
            <a:endParaRPr lang="ar-DZ" dirty="0" smtClean="0"/>
          </a:p>
          <a:p>
            <a:endParaRPr lang="fr-FR" dirty="0"/>
          </a:p>
        </p:txBody>
      </p:sp>
      <p:sp>
        <p:nvSpPr>
          <p:cNvPr id="3" name="Titre 2"/>
          <p:cNvSpPr>
            <a:spLocks noGrp="1"/>
          </p:cNvSpPr>
          <p:nvPr>
            <p:ph type="title"/>
          </p:nvPr>
        </p:nvSpPr>
        <p:spPr>
          <a:xfrm>
            <a:off x="457200" y="428604"/>
            <a:ext cx="8229600" cy="857256"/>
          </a:xfrm>
        </p:spPr>
        <p:txBody>
          <a:bodyPr>
            <a:normAutofit fontScale="90000"/>
          </a:bodyPr>
          <a:lstStyle/>
          <a:p>
            <a:pPr algn="ctr"/>
            <a:r>
              <a:rPr lang="ar-DZ" u="sng" dirty="0" smtClean="0"/>
              <a:t>أولا </a:t>
            </a:r>
            <a:r>
              <a:rPr lang="ar-DZ" i="1" dirty="0" smtClean="0"/>
              <a:t>: </a:t>
            </a:r>
            <a:r>
              <a:rPr lang="ar-DZ" dirty="0" smtClean="0"/>
              <a:t>تحــريــر التجــارة</a:t>
            </a:r>
            <a:r>
              <a:rPr lang="fr-FR" dirty="0" smtClean="0"/>
              <a:t/>
            </a:r>
            <a:br>
              <a:rPr lang="fr-FR" dirty="0" smtClean="0"/>
            </a:br>
            <a:endParaRPr lang="fr-FR" dirty="0"/>
          </a:p>
        </p:txBody>
      </p:sp>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428596" y="500042"/>
            <a:ext cx="8143932"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جاء تكريس مبدأ حرية التجارة </a:t>
            </a:r>
            <a:r>
              <a:rPr kumimoji="0" lang="ar-DZ" sz="2400" b="1" i="0" u="none" strike="noStrike" cap="none" normalizeH="0" baseline="0" dirty="0" err="1" smtClean="0">
                <a:ln>
                  <a:noFill/>
                </a:ln>
                <a:solidFill>
                  <a:schemeClr val="tx1"/>
                </a:solidFill>
                <a:effectLst/>
                <a:latin typeface="Traditional Arabic" pitchFamily="18" charset="-78"/>
                <a:ea typeface="Times New Roman" pitchFamily="18" charset="0"/>
                <a:cs typeface="Traditional Arabic" pitchFamily="18" charset="-78"/>
              </a:rPr>
              <a:t>و</a:t>
            </a:r>
            <a:r>
              <a:rPr kumimoji="0" lang="ar-DZ" sz="24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الصناعة في الجزائر بعد الضغوط التي مورست عليها نظرا للازمة الاقتصادية التي عرفتها ابتداء من سنة 1986 نتيجة لضعف مدا خيل الجزائر من العملة الصعبة على اثر انخفاض أسعار النفط مما انعكس سلبا على الاقتصاد الوطني.</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r"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كذلك إلى جانب ذلك ظهرت مشاكل أخرى زادت من تدهور الحالة المعيشية للمواطن الجزائري نتيجة غلق العديد من المؤسسات العامة </a:t>
            </a:r>
            <a:r>
              <a:rPr kumimoji="0" lang="ar-DZ" sz="2400" b="1" i="0" u="none" strike="noStrike" cap="none" normalizeH="0" baseline="0" dirty="0" err="1" smtClean="0">
                <a:ln>
                  <a:noFill/>
                </a:ln>
                <a:solidFill>
                  <a:schemeClr val="tx1"/>
                </a:solidFill>
                <a:effectLst/>
                <a:latin typeface="Traditional Arabic" pitchFamily="18" charset="-78"/>
                <a:ea typeface="Times New Roman" pitchFamily="18" charset="0"/>
                <a:cs typeface="Traditional Arabic" pitchFamily="18" charset="-78"/>
              </a:rPr>
              <a:t>و</a:t>
            </a:r>
            <a:r>
              <a:rPr kumimoji="0" lang="ar-DZ" sz="24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عدم قدرتها على مواصلة أنشطتها بصورة طبيعية مما أدى إلى تسريح اغلب عمالها، فأمام هذه الظروف قامت فكرة مفادها الشروع في إصلاحات اقتصادية عميقة مست حتى بالمنظومة القانونية الجزائرية الآمر الذي زاد من تأكيد فكرة أن الانفتاح الاقتصادي </a:t>
            </a:r>
            <a:r>
              <a:rPr kumimoji="0" lang="ar-DZ" sz="2400" b="1" i="0" u="none" strike="noStrike" cap="none" normalizeH="0" baseline="0" dirty="0" err="1" smtClean="0">
                <a:ln>
                  <a:noFill/>
                </a:ln>
                <a:solidFill>
                  <a:schemeClr val="tx1"/>
                </a:solidFill>
                <a:effectLst/>
                <a:latin typeface="Traditional Arabic" pitchFamily="18" charset="-78"/>
                <a:ea typeface="Times New Roman" pitchFamily="18" charset="0"/>
                <a:cs typeface="Traditional Arabic" pitchFamily="18" charset="-78"/>
              </a:rPr>
              <a:t>و</a:t>
            </a:r>
            <a:r>
              <a:rPr kumimoji="0" lang="ar-DZ" sz="24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فتح المبادرة للخواص قصد المشاركة في تنشيط الحياة الاقتصادية في البلاد أمر لا خيار عنه.</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r"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أهم بوادر النظام الجديد تكمن في صدور قانون رقم 89-12 المتعلق بالأسعار </a:t>
            </a:r>
            <a:r>
              <a:rPr kumimoji="0" lang="ar-DZ" sz="2400" b="1" i="0" u="none" strike="noStrike" cap="none" normalizeH="0" baseline="0" dirty="0" err="1" smtClean="0">
                <a:ln>
                  <a:noFill/>
                </a:ln>
                <a:solidFill>
                  <a:schemeClr val="tx1"/>
                </a:solidFill>
                <a:effectLst/>
                <a:latin typeface="Traditional Arabic" pitchFamily="18" charset="-78"/>
                <a:ea typeface="Times New Roman" pitchFamily="18" charset="0"/>
                <a:cs typeface="Traditional Arabic" pitchFamily="18" charset="-78"/>
              </a:rPr>
              <a:t>و</a:t>
            </a:r>
            <a:r>
              <a:rPr kumimoji="0" lang="ar-DZ" sz="24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المرسوم التشريعي رقم 93-12 المتعلق بترقية الاستثمار </a:t>
            </a:r>
            <a:r>
              <a:rPr kumimoji="0" lang="ar-DZ" sz="2400" b="1" i="0" u="none" strike="noStrike" cap="none" normalizeH="0" baseline="0" dirty="0" err="1" smtClean="0">
                <a:ln>
                  <a:noFill/>
                </a:ln>
                <a:solidFill>
                  <a:schemeClr val="tx1"/>
                </a:solidFill>
                <a:effectLst/>
                <a:latin typeface="Traditional Arabic" pitchFamily="18" charset="-78"/>
                <a:ea typeface="Times New Roman" pitchFamily="18" charset="0"/>
                <a:cs typeface="Traditional Arabic" pitchFamily="18" charset="-78"/>
              </a:rPr>
              <a:t>و</a:t>
            </a:r>
            <a:r>
              <a:rPr kumimoji="0" lang="ar-DZ" sz="24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قبل ذلك صدر مرسوم رقم 88-201 في 18 </a:t>
            </a:r>
            <a:r>
              <a:rPr kumimoji="0" lang="ar-DZ" sz="2400" b="1" i="0" u="none" strike="noStrike" cap="none" normalizeH="0" baseline="0" dirty="0" err="1" smtClean="0">
                <a:ln>
                  <a:noFill/>
                </a:ln>
                <a:solidFill>
                  <a:schemeClr val="tx1"/>
                </a:solidFill>
                <a:effectLst/>
                <a:latin typeface="Traditional Arabic" pitchFamily="18" charset="-78"/>
                <a:ea typeface="Times New Roman" pitchFamily="18" charset="0"/>
                <a:cs typeface="Traditional Arabic" pitchFamily="18" charset="-78"/>
              </a:rPr>
              <a:t>اكتوبر</a:t>
            </a:r>
            <a:r>
              <a:rPr kumimoji="0" lang="ar-DZ" sz="24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1988 يتضمن إلغاء جميع الأحكام التنظيمية التي تخول المؤسسات الاشتراكية ذات الطابع الاقتصادي التفرد بأي نشاط اقتصادي أو احتكار التجارة،كذلك تم إصدار قانون النقد </a:t>
            </a:r>
            <a:r>
              <a:rPr kumimoji="0" lang="ar-DZ" sz="2400" b="1" i="0" u="none" strike="noStrike" cap="none" normalizeH="0" baseline="0" dirty="0" err="1" smtClean="0">
                <a:ln>
                  <a:noFill/>
                </a:ln>
                <a:solidFill>
                  <a:schemeClr val="tx1"/>
                </a:solidFill>
                <a:effectLst/>
                <a:latin typeface="Traditional Arabic" pitchFamily="18" charset="-78"/>
                <a:ea typeface="Times New Roman" pitchFamily="18" charset="0"/>
                <a:cs typeface="Traditional Arabic" pitchFamily="18" charset="-78"/>
              </a:rPr>
              <a:t>و</a:t>
            </a:r>
            <a:r>
              <a:rPr kumimoji="0" lang="ar-DZ" sz="24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القروض رقم 90-10 المؤرخ في 14/04/1990 الذي مهد انسحاب الدولة في مجال تحرير التجارة الجزائرية لصالح البنك المركزي الذي </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500034" y="285728"/>
            <a:ext cx="8229600" cy="1143000"/>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ar-DZ" dirty="0" smtClean="0"/>
              <a:t>المقدمــــة</a:t>
            </a:r>
            <a:r>
              <a:rPr lang="fr-FR" dirty="0" smtClean="0"/>
              <a:t> </a:t>
            </a:r>
            <a:endParaRPr lang="fr-FR" dirty="0"/>
          </a:p>
        </p:txBody>
      </p:sp>
      <p:sp>
        <p:nvSpPr>
          <p:cNvPr id="5" name="Espace réservé du contenu 2"/>
          <p:cNvSpPr>
            <a:spLocks noGrp="1"/>
          </p:cNvSpPr>
          <p:nvPr>
            <p:ph idx="1"/>
          </p:nvPr>
        </p:nvSpPr>
        <p:spPr>
          <a:xfrm>
            <a:off x="428596" y="1928802"/>
            <a:ext cx="8229600" cy="4643470"/>
          </a:xfrm>
        </p:spPr>
        <p:style>
          <a:lnRef idx="2">
            <a:schemeClr val="accent1"/>
          </a:lnRef>
          <a:fillRef idx="1">
            <a:schemeClr val="lt1"/>
          </a:fillRef>
          <a:effectRef idx="0">
            <a:schemeClr val="accent1"/>
          </a:effectRef>
          <a:fontRef idx="minor">
            <a:schemeClr val="dk1"/>
          </a:fontRef>
        </p:style>
        <p:txBody>
          <a:bodyPr>
            <a:normAutofit/>
          </a:bodyPr>
          <a:lstStyle/>
          <a:p>
            <a:pPr algn="ctr">
              <a:buNone/>
            </a:pPr>
            <a:r>
              <a:rPr lang="fr-FR" b="1" dirty="0" smtClean="0"/>
              <a:t>   </a:t>
            </a:r>
            <a:r>
              <a:rPr lang="ar-DZ" sz="2900" b="1" i="1" u="sng" dirty="0" smtClean="0"/>
              <a:t>الفصل  الأول</a:t>
            </a:r>
            <a:endParaRPr lang="fr-FR" sz="2900" b="1" i="1" u="sng" dirty="0" smtClean="0"/>
          </a:p>
          <a:p>
            <a:pPr marL="273050" indent="1588" algn="r">
              <a:buNone/>
            </a:pPr>
            <a:r>
              <a:rPr lang="ar-DZ" sz="2900" b="1" dirty="0" smtClean="0"/>
              <a:t>1- مكانــة المستهلك في ضل المنافسة الحرة.</a:t>
            </a:r>
          </a:p>
          <a:p>
            <a:pPr marL="273050" indent="1588" algn="r" rtl="1">
              <a:buNone/>
            </a:pPr>
            <a:r>
              <a:rPr lang="ar-DZ" b="1" dirty="0" smtClean="0"/>
              <a:t>  </a:t>
            </a:r>
            <a:r>
              <a:rPr lang="ar-DZ" sz="2000" b="1" u="sng" dirty="0" smtClean="0"/>
              <a:t>المبحث الأول </a:t>
            </a:r>
            <a:r>
              <a:rPr lang="ar-DZ" sz="2000" b="1" dirty="0" smtClean="0"/>
              <a:t>: </a:t>
            </a:r>
            <a:r>
              <a:rPr lang="ar-DZ" sz="2000" dirty="0" smtClean="0"/>
              <a:t>مبدأ المنافســـة و تأثيره على المستهلك</a:t>
            </a:r>
            <a:endParaRPr lang="ar-DZ" dirty="0" smtClean="0"/>
          </a:p>
          <a:p>
            <a:pPr marL="273050" indent="1588" algn="r" rtl="1">
              <a:buNone/>
            </a:pPr>
            <a:r>
              <a:rPr lang="ar-DZ" b="1" dirty="0" smtClean="0"/>
              <a:t>  </a:t>
            </a:r>
            <a:r>
              <a:rPr lang="ar-DZ" sz="2000" b="1" u="sng" dirty="0" smtClean="0"/>
              <a:t>المطلب الأول </a:t>
            </a:r>
            <a:r>
              <a:rPr lang="ar-DZ" sz="2000" b="1" dirty="0" smtClean="0"/>
              <a:t>: </a:t>
            </a:r>
            <a:r>
              <a:rPr lang="ar-DZ" sz="2000" dirty="0" smtClean="0"/>
              <a:t>حماية المستهلك حتمية للمنافســـة الحـــرة</a:t>
            </a:r>
            <a:endParaRPr lang="fr-FR" dirty="0" smtClean="0"/>
          </a:p>
          <a:p>
            <a:pPr marL="273050" indent="1588" algn="r" rtl="1">
              <a:buNone/>
            </a:pPr>
            <a:r>
              <a:rPr lang="ar-DZ" sz="2000" b="1" dirty="0" smtClean="0"/>
              <a:t>   </a:t>
            </a:r>
            <a:r>
              <a:rPr lang="ar-DZ" sz="2000" b="1" u="sng" dirty="0" smtClean="0"/>
              <a:t>الفــرع الأول </a:t>
            </a:r>
            <a:r>
              <a:rPr lang="ar-DZ" sz="2000" b="1" dirty="0" smtClean="0"/>
              <a:t>: </a:t>
            </a:r>
            <a:r>
              <a:rPr lang="ar-DZ" sz="2000" dirty="0" smtClean="0"/>
              <a:t>ارتباط المنافســـة بالانتاج الاقتصــادي.</a:t>
            </a:r>
          </a:p>
          <a:p>
            <a:pPr marL="273050" indent="1588" algn="r" rtl="1">
              <a:buNone/>
            </a:pPr>
            <a:endParaRPr lang="fr-FR" dirty="0" smtClean="0"/>
          </a:p>
          <a:p>
            <a:pPr marL="273050" indent="1588" algn="r" rtl="1">
              <a:buNone/>
            </a:pPr>
            <a:r>
              <a:rPr lang="ar-DZ" b="1" u="sng" dirty="0" smtClean="0"/>
              <a:t>أولا </a:t>
            </a:r>
            <a:r>
              <a:rPr lang="ar-DZ" b="1" i="1" dirty="0" smtClean="0"/>
              <a:t>: </a:t>
            </a:r>
            <a:r>
              <a:rPr lang="ar-DZ" dirty="0" smtClean="0"/>
              <a:t>تحــريــر التجــارة</a:t>
            </a:r>
            <a:endParaRPr lang="fr-FR" dirty="0" smtClean="0"/>
          </a:p>
          <a:p>
            <a:pPr marL="2263140" lvl="7" indent="-571500" algn="r" rtl="1">
              <a:buNone/>
            </a:pPr>
            <a:r>
              <a:rPr lang="ar-DZ" dirty="0" smtClean="0"/>
              <a:t>1.  تكــريس مبدأ حــريــة التجــارة </a:t>
            </a:r>
            <a:r>
              <a:rPr lang="ar-DZ" dirty="0" err="1" smtClean="0"/>
              <a:t>و</a:t>
            </a:r>
            <a:r>
              <a:rPr lang="ar-DZ" dirty="0" smtClean="0"/>
              <a:t> الصناعـــة</a:t>
            </a:r>
          </a:p>
          <a:p>
            <a:pPr marL="2263140" lvl="7" indent="-571500" algn="r" rtl="1">
              <a:buNone/>
            </a:pPr>
            <a:r>
              <a:rPr lang="ar-DZ" dirty="0" smtClean="0"/>
              <a:t>2. تقييد مبدأ حــريــة التجــارة </a:t>
            </a:r>
            <a:r>
              <a:rPr lang="ar-DZ" dirty="0" err="1" smtClean="0"/>
              <a:t>و</a:t>
            </a:r>
            <a:r>
              <a:rPr lang="ar-DZ" dirty="0" smtClean="0"/>
              <a:t> الصناعـــة </a:t>
            </a:r>
          </a:p>
          <a:p>
            <a:pPr marL="2263140" lvl="7" indent="-571500" algn="r">
              <a:buNone/>
            </a:pPr>
            <a:endParaRPr lang="ar-DZ" dirty="0" smtClean="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00034" y="0"/>
            <a:ext cx="8215370" cy="60939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r-SA" sz="26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أصبح مكلفا بمراقبة حركات رؤوس الأموال من وإلى الخارج 1 , ولقد تأكد فتح التجارة الخارجية لكل عون اقتصادي عن طريق التنظيم الصادر عن محافظ بنك الجزائر رقم 91-03 المؤرخ في 20/02/1991 المتعلق بشروط القيام بعملية استيراد السلع إلى الجزائر وتمويلها حيث نص</a:t>
            </a:r>
            <a:r>
              <a:rPr kumimoji="0" lang="fr-FR" sz="26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  </a:t>
            </a:r>
            <a:r>
              <a:rPr kumimoji="0" lang="ar-SA" sz="26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في</a:t>
            </a:r>
            <a:r>
              <a:rPr kumimoji="0" lang="fr-FR" sz="26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  </a:t>
            </a:r>
            <a:r>
              <a:rPr kumimoji="0" lang="ar-SA" sz="26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مادته الأولى على أنه</a:t>
            </a:r>
            <a:r>
              <a:rPr kumimoji="0" lang="fr-FR" sz="26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 "</a:t>
            </a:r>
            <a:r>
              <a:rPr kumimoji="0" lang="ar-SA" sz="2600" b="1" i="0" u="none" strike="noStrike" cap="none" normalizeH="0" baseline="0" dirty="0" smtClean="0">
                <a:ln>
                  <a:noFill/>
                </a:ln>
                <a:solidFill>
                  <a:schemeClr val="tx1"/>
                </a:solidFill>
                <a:effectLst/>
                <a:latin typeface="Cambria" pitchFamily="18" charset="0"/>
                <a:ea typeface="Calibri" pitchFamily="34" charset="0"/>
                <a:cs typeface="Arial" pitchFamily="34" charset="0"/>
              </a:rPr>
              <a:t>ابتداء من 01/04/ 1991</a:t>
            </a:r>
            <a:endParaRPr kumimoji="0" lang="fr-F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600" b="1" i="0" u="none" strike="noStrike" cap="none" normalizeH="0" baseline="0" dirty="0" smtClean="0">
                <a:ln>
                  <a:noFill/>
                </a:ln>
                <a:solidFill>
                  <a:schemeClr val="tx1"/>
                </a:solidFill>
                <a:effectLst/>
                <a:latin typeface="Cambria" pitchFamily="18" charset="0"/>
                <a:ea typeface="Calibri" pitchFamily="34" charset="0"/>
                <a:cs typeface="Arial" pitchFamily="34" charset="0"/>
              </a:rPr>
              <a:t>كل شخص طبيعي أو معنوي مسجل بصفة نظامية في السجل التجاري يمكنه القيام </a:t>
            </a:r>
            <a:r>
              <a:rPr kumimoji="0" lang="ar-SA" sz="2600" b="1" i="0" u="none" strike="noStrike" cap="none" normalizeH="0" baseline="0" dirty="0" err="1" smtClean="0">
                <a:ln>
                  <a:noFill/>
                </a:ln>
                <a:solidFill>
                  <a:schemeClr val="tx1"/>
                </a:solidFill>
                <a:effectLst/>
                <a:latin typeface="Cambria" pitchFamily="18" charset="0"/>
                <a:ea typeface="Calibri" pitchFamily="34" charset="0"/>
                <a:cs typeface="Arial" pitchFamily="34" charset="0"/>
              </a:rPr>
              <a:t>استراد</a:t>
            </a:r>
            <a:r>
              <a:rPr kumimoji="0" lang="ar-SA" sz="2600" b="1" i="0" u="none" strike="noStrike" cap="none" normalizeH="0" baseline="0" dirty="0" smtClean="0">
                <a:ln>
                  <a:noFill/>
                </a:ln>
                <a:solidFill>
                  <a:schemeClr val="tx1"/>
                </a:solidFill>
                <a:effectLst/>
                <a:latin typeface="Cambria" pitchFamily="18" charset="0"/>
                <a:ea typeface="Calibri" pitchFamily="34" charset="0"/>
                <a:cs typeface="Arial" pitchFamily="34" charset="0"/>
              </a:rPr>
              <a:t> جميع المواد أو البضائع التي لا تخضع لحظر أو تحديد كمي على أساس توطين بنكي </a:t>
            </a:r>
            <a:r>
              <a:rPr kumimoji="0" lang="ar-SA" sz="2600" b="1" i="0" u="none" strike="noStrike" cap="none" normalizeH="0" baseline="0" dirty="0" err="1" smtClean="0">
                <a:ln>
                  <a:noFill/>
                </a:ln>
                <a:solidFill>
                  <a:schemeClr val="tx1"/>
                </a:solidFill>
                <a:effectLst/>
                <a:latin typeface="Cambria" pitchFamily="18" charset="0"/>
                <a:ea typeface="Calibri" pitchFamily="34" charset="0"/>
                <a:cs typeface="Arial" pitchFamily="34" charset="0"/>
              </a:rPr>
              <a:t>و</a:t>
            </a:r>
            <a:r>
              <a:rPr kumimoji="0" lang="ar-SA" sz="2600" b="1" i="0" u="none" strike="noStrike" cap="none" normalizeH="0" baseline="0" dirty="0" smtClean="0">
                <a:ln>
                  <a:noFill/>
                </a:ln>
                <a:solidFill>
                  <a:schemeClr val="tx1"/>
                </a:solidFill>
                <a:effectLst/>
                <a:latin typeface="Cambria" pitchFamily="18" charset="0"/>
                <a:ea typeface="Calibri" pitchFamily="34" charset="0"/>
                <a:cs typeface="Arial" pitchFamily="34" charset="0"/>
              </a:rPr>
              <a:t> دون ترخيص مسبق</a:t>
            </a:r>
            <a:r>
              <a:rPr kumimoji="0" lang="fr-FR" sz="2600" b="1" i="0" u="none" strike="noStrike" cap="none" normalizeH="0" baseline="0" dirty="0" smtClean="0">
                <a:ln>
                  <a:noFill/>
                </a:ln>
                <a:solidFill>
                  <a:schemeClr val="tx1"/>
                </a:solidFill>
                <a:effectLst/>
                <a:latin typeface="Cambria" pitchFamily="18" charset="0"/>
                <a:ea typeface="Calibri" pitchFamily="34" charset="0"/>
                <a:cs typeface="Arial" pitchFamily="34" charset="0"/>
              </a:rPr>
              <a:t>"</a:t>
            </a:r>
            <a:r>
              <a:rPr kumimoji="0" lang="ar-SA" sz="26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.2</a:t>
            </a:r>
            <a:endParaRPr kumimoji="0" lang="fr-F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6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ومن ثمة أصبح المبدأ العام هو حرية الاستيراد بينما </a:t>
            </a:r>
            <a:r>
              <a:rPr kumimoji="0" lang="ar-SA" sz="2600" b="0" i="0" u="none" strike="noStrike" cap="none" normalizeH="0" baseline="0" dirty="0" err="1" smtClean="0">
                <a:ln>
                  <a:noFill/>
                </a:ln>
                <a:solidFill>
                  <a:schemeClr val="tx1"/>
                </a:solidFill>
                <a:effectLst/>
                <a:latin typeface="Cambria" pitchFamily="18" charset="0"/>
                <a:ea typeface="Calibri" pitchFamily="34" charset="0"/>
                <a:cs typeface="Arial" pitchFamily="34" charset="0"/>
              </a:rPr>
              <a:t>الإستثناء</a:t>
            </a:r>
            <a:r>
              <a:rPr kumimoji="0" lang="ar-SA" sz="26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 يكمن في حضر استيراد بعض السلع التي تكون غير مطابقة للتشريع المعمول </a:t>
            </a:r>
            <a:r>
              <a:rPr kumimoji="0" lang="ar-SA" sz="2600" b="0" i="0" u="none" strike="noStrike" cap="none" normalizeH="0" baseline="0" dirty="0" err="1" smtClean="0">
                <a:ln>
                  <a:noFill/>
                </a:ln>
                <a:solidFill>
                  <a:schemeClr val="tx1"/>
                </a:solidFill>
                <a:effectLst/>
                <a:latin typeface="Cambria" pitchFamily="18" charset="0"/>
                <a:ea typeface="Calibri" pitchFamily="34" charset="0"/>
                <a:cs typeface="Arial" pitchFamily="34" charset="0"/>
              </a:rPr>
              <a:t>به</a:t>
            </a:r>
            <a:r>
              <a:rPr kumimoji="0" lang="fr-FR" sz="26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 </a:t>
            </a:r>
            <a:endParaRPr kumimoji="0" lang="fr-F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fr-FR" sz="26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   </a:t>
            </a:r>
            <a:r>
              <a:rPr kumimoji="0" lang="ar-SA" sz="26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إلى جانب هذه القوانين فقد قامت الدولة الجزائرية بإبرام عقد شراكة مع الإتحاد الأوروبي حيث جاء ذلك لتأكيد التوقيع على اتفاق الشراكة مع الإتحاد الأوروبي في 22/04/2004 </a:t>
            </a:r>
            <a:r>
              <a:rPr kumimoji="0" lang="ar-SA" sz="2600" b="0" i="0" u="none" strike="noStrike" cap="none" normalizeH="0" baseline="0" dirty="0" err="1" smtClean="0">
                <a:ln>
                  <a:noFill/>
                </a:ln>
                <a:solidFill>
                  <a:schemeClr val="tx1"/>
                </a:solidFill>
                <a:effectLst/>
                <a:latin typeface="Cambria" pitchFamily="18" charset="0"/>
                <a:ea typeface="Calibri" pitchFamily="34" charset="0"/>
                <a:cs typeface="Arial" pitchFamily="34" charset="0"/>
              </a:rPr>
              <a:t>بفالنس</a:t>
            </a:r>
            <a:r>
              <a:rPr kumimoji="0" lang="ar-SA" sz="26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 الإسبانية – أثناء قمة </a:t>
            </a:r>
            <a:r>
              <a:rPr kumimoji="0" lang="ar-SA" sz="2600" b="0" i="0" u="none" strike="noStrike" cap="none" normalizeH="0" baseline="0" dirty="0" err="1" smtClean="0">
                <a:ln>
                  <a:noFill/>
                </a:ln>
                <a:solidFill>
                  <a:schemeClr val="tx1"/>
                </a:solidFill>
                <a:effectLst/>
                <a:latin typeface="Cambria" pitchFamily="18" charset="0"/>
                <a:ea typeface="Calibri" pitchFamily="34" charset="0"/>
                <a:cs typeface="Arial" pitchFamily="34" charset="0"/>
              </a:rPr>
              <a:t>الأورومتوسطية</a:t>
            </a:r>
            <a:r>
              <a:rPr kumimoji="0" lang="ar-SA" sz="26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 وتمت المصادقة عليه بموجب المرسوم الرئاسي رقم 05-159 المؤرخ في 27/04/2005 ليدخل حيز التنفيذ في الفاتح من سبتمبر 2005</a:t>
            </a:r>
            <a:r>
              <a:rPr kumimoji="0" lang="fr-FR" sz="1400" b="0" i="0" u="none" strike="noStrike" cap="none" normalizeH="0" baseline="0" dirty="0" smtClean="0">
                <a:ln>
                  <a:noFill/>
                </a:ln>
                <a:solidFill>
                  <a:schemeClr val="tx1"/>
                </a:solidFill>
                <a:effectLst/>
                <a:latin typeface="Cambria" pitchFamily="18" charset="0"/>
                <a:ea typeface="Calibri" pitchFamily="34" charset="0"/>
                <a:cs typeface="Arial" pitchFamily="34"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cut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214290"/>
            <a:ext cx="8358246" cy="5262979"/>
          </a:xfrm>
          <a:prstGeom prst="rect">
            <a:avLst/>
          </a:prstGeom>
        </p:spPr>
        <p:txBody>
          <a:bodyPr wrap="square">
            <a:spAutoFit/>
          </a:bodyPr>
          <a:lstStyle/>
          <a:p>
            <a:pPr algn="r"/>
            <a:r>
              <a:rPr lang="ar-SA" sz="2800" dirty="0" smtClean="0"/>
              <a:t>رغم تعديل الدستور الجزائري في سنة 1989 فإنه لم ينص صراحة على التوجه والتحول للإقتصاد </a:t>
            </a:r>
            <a:r>
              <a:rPr lang="ar-SA" sz="2800" dirty="0" err="1" smtClean="0"/>
              <a:t>الل</a:t>
            </a:r>
            <a:r>
              <a:rPr lang="ar-DZ" sz="2800" dirty="0" smtClean="0"/>
              <a:t>ي</a:t>
            </a:r>
            <a:r>
              <a:rPr lang="ar-SA" sz="2800" dirty="0" err="1" smtClean="0"/>
              <a:t>بيرالي</a:t>
            </a:r>
            <a:r>
              <a:rPr lang="ar-SA" sz="2800" dirty="0" smtClean="0"/>
              <a:t> </a:t>
            </a:r>
            <a:r>
              <a:rPr lang="ar-SA" sz="2800" dirty="0" smtClean="0"/>
              <a:t>, لكن بموجب التعديل الدستوري لسنة 1996 سن المشروع نصا صريحا وهي المادة 37 منه التي تنص على أن " حرية التجارة والصناعة مضمونة وتمارس في إطار القانون" وبالتالي تم الإعتراف بمبدأ حرية التجارة والصناعة الذي يعتمد على فتح المبادرة للخواص </a:t>
            </a:r>
            <a:r>
              <a:rPr lang="ar-DZ" sz="2800" dirty="0" smtClean="0"/>
              <a:t> </a:t>
            </a:r>
            <a:r>
              <a:rPr lang="ar-SA" sz="2800" dirty="0" smtClean="0"/>
              <a:t>ورفع </a:t>
            </a:r>
            <a:r>
              <a:rPr lang="ar-SA" sz="2800" dirty="0" smtClean="0"/>
              <a:t>الدعم عن الأسعار الأمر الذي يؤدي إلى انسحاب الدولة تدريجيا من الحقل الاقتصادي.</a:t>
            </a:r>
            <a:endParaRPr lang="fr-FR" sz="2800" dirty="0" smtClean="0"/>
          </a:p>
          <a:p>
            <a:pPr algn="r"/>
            <a:r>
              <a:rPr lang="ar-SA" sz="2800" dirty="0" smtClean="0"/>
              <a:t>وكذا تحرير التجارة يقتضي الاعتراف بمبدأ حرية التجارة والصناعة الاعتراف بوجود الحرية التنافسية لجميع المتدخلين في الحياة الاقتصادية إذ لا يمكن أن نتحدث عن ملامح حرية التجارة الصناعة دون الاعتراف بضمان النشاط لكل شخص أراد الدخول في النشاط الاقتصادي الذي تسود الربح.</a:t>
            </a:r>
            <a:r>
              <a:rPr lang="fr-FR" sz="2800" dirty="0" smtClean="0"/>
              <a:t> </a:t>
            </a:r>
            <a:r>
              <a:rPr lang="ar-SA" sz="2800" dirty="0" smtClean="0"/>
              <a:t> فيه روح التنافس وعقيدة</a:t>
            </a:r>
            <a:endParaRPr lang="fr-FR" sz="2800" dirty="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071546"/>
            <a:ext cx="8229600" cy="5214973"/>
          </a:xfrm>
        </p:spPr>
        <p:txBody>
          <a:bodyPr>
            <a:noAutofit/>
          </a:bodyPr>
          <a:lstStyle/>
          <a:p>
            <a:pPr algn="r"/>
            <a:r>
              <a:rPr lang="ar-DZ" sz="2400" dirty="0" smtClean="0"/>
              <a:t>إن الاعتراف بمبدأ  حرية التجارة والصناعة في الجزائر كسبيل للخروج من مختلف الأزمات التي عرفتها الجزائر لا يقتضي بالضرورة ترك هذا المجال بدون تنظيم لأن ذلك سيؤدي إلى نتائج جد وخيمة على الاقتصاد الوطني وعلى المستهلك بصفة خاصة لذا جعل المشرع ضوابط قانونية تنظم الأنشطة الاقتصادية بعيدة عن الإجراءات التقليدية السائدة من قبل وكذا بعيدة عن كل التأثير السلبي يشوبها مستقبلا نظرا </a:t>
            </a:r>
          </a:p>
          <a:p>
            <a:pPr algn="r"/>
            <a:r>
              <a:rPr lang="ar-DZ" sz="2400" dirty="0" smtClean="0"/>
              <a:t>للجرائم الحديثة والتي أصبحت مرتبطة بالجانب الاقتصادي</a:t>
            </a:r>
            <a:endParaRPr lang="fr-FR" sz="2400" dirty="0" smtClean="0"/>
          </a:p>
          <a:p>
            <a:pPr algn="r"/>
            <a:r>
              <a:rPr lang="ar-DZ" sz="2400" dirty="0" smtClean="0"/>
              <a:t>    يمكن أن تكون حرية التجارة مقيدة بنص قانوني نظرا لمساسها بالنظام العام ،الصحة العامة حسن الآداب كما قد يمنع بعض أنواع التصرفات التجارية أو يكون مزاولتها متوقف على رخصة نظرا لخطورتها كذلك يمكن الدولة أن تحتكر أنواعا من التجارة المتعلقة بالسلع  والخدمات كالبريد الكهرباء التدخين وبعض أنواع النقل في الحين يمكن أن تخضع بعضها على صورة الحصول على رخصة (صيدلي إقامة معارض تجارية ....</a:t>
            </a:r>
            <a:r>
              <a:rPr lang="ar-DZ" sz="2400" dirty="0" err="1" smtClean="0"/>
              <a:t>إلخ</a:t>
            </a:r>
            <a:r>
              <a:rPr lang="ar-DZ" sz="2400" dirty="0" smtClean="0"/>
              <a:t> )أو تصريح أو شهادة معينة ( شهادة التعليم العالي مزاولة نشاط الصيدلي ) أو الحصول على بطاقة مهنية ..</a:t>
            </a:r>
          </a:p>
          <a:p>
            <a:pPr algn="r"/>
            <a:endParaRPr lang="ar-DZ" sz="2400" dirty="0" smtClean="0"/>
          </a:p>
          <a:p>
            <a:pPr algn="r"/>
            <a:endParaRPr lang="ar-DZ" sz="2400" dirty="0" smtClean="0"/>
          </a:p>
          <a:p>
            <a:pPr algn="r"/>
            <a:r>
              <a:rPr lang="ar-DZ" sz="2400" dirty="0" smtClean="0"/>
              <a:t>.</a:t>
            </a:r>
            <a:endParaRPr lang="fr-FR" sz="2400" dirty="0"/>
          </a:p>
        </p:txBody>
      </p:sp>
      <p:sp>
        <p:nvSpPr>
          <p:cNvPr id="3" name="Titre 2"/>
          <p:cNvSpPr>
            <a:spLocks noGrp="1"/>
          </p:cNvSpPr>
          <p:nvPr>
            <p:ph type="title"/>
          </p:nvPr>
        </p:nvSpPr>
        <p:spPr>
          <a:xfrm>
            <a:off x="457200" y="274638"/>
            <a:ext cx="8229600" cy="725470"/>
          </a:xfrm>
        </p:spPr>
        <p:txBody>
          <a:bodyPr>
            <a:normAutofit/>
          </a:bodyPr>
          <a:lstStyle/>
          <a:p>
            <a:pPr algn="r"/>
            <a:r>
              <a:rPr lang="ar-DZ" sz="3200" i="1" u="sng" dirty="0" smtClean="0"/>
              <a:t>.  تقييد مبدأ حــريــة التجــارة </a:t>
            </a:r>
            <a:r>
              <a:rPr lang="ar-DZ" sz="3200" i="1" u="sng" dirty="0" err="1" smtClean="0"/>
              <a:t>و</a:t>
            </a:r>
            <a:r>
              <a:rPr lang="ar-DZ" sz="3200" i="1" u="sng" dirty="0" smtClean="0"/>
              <a:t> الصناعـــة</a:t>
            </a:r>
            <a:endParaRPr lang="fr-FR"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214423"/>
            <a:ext cx="8229600" cy="4792870"/>
          </a:xfrm>
        </p:spPr>
        <p:txBody>
          <a:bodyPr/>
          <a:lstStyle/>
          <a:p>
            <a:pPr algn="r" rtl="1"/>
            <a:r>
              <a:rPr lang="ar-DZ" dirty="0" smtClean="0"/>
              <a:t>ترتبط المنافسة الحرة بالتجارة والصناعة في ظل الاقتصاد الحر ولا يمكن الفصل بينهما لدرجة أن العديد من الناس إن لم نقل العديد من الفقهاء لا يفرقون بينهما، وهذا ربما للتشابه الذي يحيط بين كليهما، فالمنافسة قانون ينظمها ويضبطها كما لحرية التجارة والصناعة نص  دستوري كرسها</a:t>
            </a:r>
            <a:endParaRPr lang="fr-FR" dirty="0"/>
          </a:p>
        </p:txBody>
      </p:sp>
      <p:sp>
        <p:nvSpPr>
          <p:cNvPr id="3" name="Titre 2"/>
          <p:cNvSpPr>
            <a:spLocks noGrp="1"/>
          </p:cNvSpPr>
          <p:nvPr>
            <p:ph type="title"/>
          </p:nvPr>
        </p:nvSpPr>
        <p:spPr>
          <a:xfrm>
            <a:off x="457200" y="274638"/>
            <a:ext cx="8229600" cy="796908"/>
          </a:xfrm>
        </p:spPr>
        <p:txBody>
          <a:bodyPr>
            <a:normAutofit fontScale="90000"/>
          </a:bodyPr>
          <a:lstStyle/>
          <a:p>
            <a:pPr algn="r"/>
            <a:r>
              <a:rPr lang="ar-DZ" sz="4400" u="sng" dirty="0" smtClean="0"/>
              <a:t>ثانيـــا </a:t>
            </a:r>
            <a:r>
              <a:rPr lang="ar-DZ" sz="4400" i="1" dirty="0" smtClean="0"/>
              <a:t>: </a:t>
            </a:r>
            <a:r>
              <a:rPr lang="ar-DZ" sz="4400" dirty="0" smtClean="0"/>
              <a:t>تحــريــر المنــافســـة</a:t>
            </a:r>
            <a:br>
              <a:rPr lang="ar-DZ" sz="4400" dirty="0" smtClean="0"/>
            </a:br>
            <a:endParaRPr lang="fr-FR" dirty="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285861"/>
            <a:ext cx="8229600" cy="5357850"/>
          </a:xfrm>
        </p:spPr>
        <p:txBody>
          <a:bodyPr>
            <a:noAutofit/>
          </a:bodyPr>
          <a:lstStyle/>
          <a:p>
            <a:pPr algn="r" rtl="1"/>
            <a:r>
              <a:rPr lang="ar-DZ" sz="2600" dirty="0" smtClean="0"/>
              <a:t>العديد من الفقهاء لم يقدموا تعريفا موحدا للمنافسة إلا أنهم يجمعون على أن المنافسة قبل كل شيء هي عبارة عن لعبة اقتصادية يسعى إليها كل المتدخلين في الحياة الاقتصادية، إذ لا يمكن أن نفرض البحث عن تحقيق الربح والرفاهية الاقتصادية دون وجود منافسة مع الأطراف الأخرى التي تطمح إلى تحقيق نفس الهدف والغاية فكل مؤسسة يجب أن تتمكن من لعب دورها مهما كانت قوتها أو ضعفها.</a:t>
            </a:r>
            <a:endParaRPr lang="fr-FR" sz="2600" dirty="0" smtClean="0"/>
          </a:p>
          <a:p>
            <a:pPr algn="r" rtl="1"/>
            <a:r>
              <a:rPr lang="ar-DZ" sz="2600" dirty="0" smtClean="0"/>
              <a:t>تعرف المنافسة على أنها طريقة للتنظيم الاجتماعي تكون فيها المبادرة غير الممركزة للأعوان الاقتصاديين من شأنها ضمان الفعالية المثلى في توزيع الموارد النادرة للمجموعة. بناء عليه فالمنافسة ليس كما يعرف البعض أنها العمل للمصلحة الفردية للشخص بين البائعين </a:t>
            </a:r>
            <a:r>
              <a:rPr lang="ar-DZ" sz="2600" dirty="0" err="1" smtClean="0"/>
              <a:t>و</a:t>
            </a:r>
            <a:r>
              <a:rPr lang="ar-DZ" sz="2600" dirty="0" smtClean="0"/>
              <a:t> المشترين في أي منتج وفي أي سوق، وإنما المنافسة هي طريقة للتنظيم الاجتماعي تفرض على الأعوان الاقتصاديين سلسلة من المناهج والمفاهيم حددتها النصوص القانونية الخاصة بالمنافسة غايتها توزيع الموارد النادرة بطريقة عقلانية</a:t>
            </a:r>
            <a:endParaRPr lang="fr-FR" sz="2600" dirty="0" smtClean="0"/>
          </a:p>
          <a:p>
            <a:endParaRPr lang="fr-FR" sz="2200" dirty="0"/>
          </a:p>
        </p:txBody>
      </p:sp>
      <p:sp>
        <p:nvSpPr>
          <p:cNvPr id="3" name="Titre 2"/>
          <p:cNvSpPr>
            <a:spLocks noGrp="1"/>
          </p:cNvSpPr>
          <p:nvPr>
            <p:ph type="title"/>
          </p:nvPr>
        </p:nvSpPr>
        <p:spPr>
          <a:xfrm>
            <a:off x="457200" y="428604"/>
            <a:ext cx="8229600" cy="714380"/>
          </a:xfrm>
        </p:spPr>
        <p:txBody>
          <a:bodyPr>
            <a:noAutofit/>
          </a:bodyPr>
          <a:lstStyle/>
          <a:p>
            <a:pPr lvl="7" algn="r" rtl="0">
              <a:spcBef>
                <a:spcPct val="0"/>
              </a:spcBef>
            </a:pPr>
            <a:r>
              <a:rPr lang="ar-DZ" sz="3600" dirty="0" smtClean="0"/>
              <a:t>1.  تعــريف المنافســـة  الحـــرة</a:t>
            </a:r>
            <a:br>
              <a:rPr lang="ar-DZ" sz="3600" dirty="0" smtClean="0"/>
            </a:br>
            <a:endParaRPr lang="fr-FR" sz="3600" dirty="0"/>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428604"/>
            <a:ext cx="8358246" cy="8463855"/>
          </a:xfrm>
          <a:prstGeom prst="rect">
            <a:avLst/>
          </a:prstGeom>
        </p:spPr>
        <p:txBody>
          <a:bodyPr wrap="square">
            <a:spAutoFit/>
          </a:bodyPr>
          <a:lstStyle/>
          <a:p>
            <a:pPr algn="r" rtl="1"/>
            <a:r>
              <a:rPr lang="ar-DZ" sz="2600" dirty="0" smtClean="0"/>
              <a:t>وتحسين طرق الإنتاج وتجويد المنتجات وتشجيع التقدم الصناعي والتكنولوجي حيث إن المنافسة تجبر كل عون اقتصادي  على بذل قصارى جهده لتحسين طرق ووسائل تخفيض تكاليف إنتاج المنتجات والخدمات إلى أدنى سعر ممكن، وعليه فالمنافسة تعتبر منهاج متكامل ونظام محكم لبلوغ الرقي الاقتصادي والاجتماعي.</a:t>
            </a:r>
          </a:p>
          <a:p>
            <a:pPr algn="r" rtl="1"/>
            <a:r>
              <a:rPr lang="ar-DZ" sz="2600" dirty="0" smtClean="0"/>
              <a:t>يبقى للإشارة أن قانون المنافسة له عدة مميزات تجعله يتميز عن غيره من القوانين أهمها أنه:</a:t>
            </a:r>
            <a:endParaRPr lang="fr-FR" sz="2600" dirty="0" smtClean="0"/>
          </a:p>
          <a:p>
            <a:pPr lvl="0" algn="r" rtl="1"/>
            <a:r>
              <a:rPr lang="ar-DZ" sz="2600" dirty="0" smtClean="0"/>
              <a:t>-  قانون اقتصادي يجمع بين قواعد القانون </a:t>
            </a:r>
            <a:r>
              <a:rPr lang="ar-DZ" sz="2600" dirty="0" err="1" smtClean="0"/>
              <a:t>و</a:t>
            </a:r>
            <a:r>
              <a:rPr lang="ar-DZ" sz="2600" dirty="0" smtClean="0"/>
              <a:t> قواعد الاقتصاد ( النظريات الاقتصادية).</a:t>
            </a:r>
            <a:endParaRPr lang="fr-FR" sz="2600" dirty="0" smtClean="0"/>
          </a:p>
          <a:p>
            <a:pPr lvl="0" algn="r" rtl="1"/>
            <a:r>
              <a:rPr lang="ar-DZ" sz="2600" dirty="0" smtClean="0"/>
              <a:t>-  قانون تطوري (</a:t>
            </a:r>
            <a:r>
              <a:rPr lang="fr-FR" sz="2600" dirty="0" smtClean="0"/>
              <a:t>Droit évolutif</a:t>
            </a:r>
            <a:r>
              <a:rPr lang="ar-DZ" sz="2600" dirty="0" smtClean="0"/>
              <a:t>) يتغير حسب قوة النشاط الصناعي والتجاري حيث لا يعرف الثبات والاستقرار في الأسعار كونها مرتبطة بالعرض </a:t>
            </a:r>
            <a:r>
              <a:rPr lang="ar-DZ" sz="2600" dirty="0" err="1" smtClean="0"/>
              <a:t>و</a:t>
            </a:r>
            <a:r>
              <a:rPr lang="ar-DZ" sz="2600" dirty="0" smtClean="0"/>
              <a:t> الطلب  .</a:t>
            </a:r>
            <a:endParaRPr lang="fr-FR" sz="2600" dirty="0" smtClean="0"/>
          </a:p>
          <a:p>
            <a:pPr lvl="0" algn="r" rtl="1"/>
            <a:r>
              <a:rPr lang="ar-DZ" sz="2600" dirty="0" smtClean="0"/>
              <a:t>-  يعمل على حماية السوق وكذا حماية كل المتنافسين فيه.</a:t>
            </a:r>
            <a:endParaRPr lang="fr-FR" sz="2600" dirty="0" smtClean="0"/>
          </a:p>
          <a:p>
            <a:pPr lvl="0" algn="r" rtl="1"/>
            <a:r>
              <a:rPr lang="ar-DZ" sz="2600" dirty="0" smtClean="0"/>
              <a:t>-  يحمي المصالح الاقتصادية للدول</a:t>
            </a:r>
            <a:endParaRPr lang="fr-FR" sz="2600" dirty="0" smtClean="0"/>
          </a:p>
          <a:p>
            <a:pPr lvl="0" algn="r" rtl="1"/>
            <a:r>
              <a:rPr lang="ar-DZ" sz="2600" dirty="0" smtClean="0"/>
              <a:t>-  يؤثر تأثيرا مباشرا على الطبقة الاجتماعية ( المستهلك )</a:t>
            </a:r>
            <a:endParaRPr lang="fr-FR" sz="2600" dirty="0" smtClean="0"/>
          </a:p>
          <a:p>
            <a:pPr algn="r" rtl="1"/>
            <a:endParaRPr lang="ar-DZ" sz="2600" dirty="0" smtClean="0"/>
          </a:p>
          <a:p>
            <a:pPr algn="r" rtl="1"/>
            <a:endParaRPr lang="ar-DZ" dirty="0" smtClean="0"/>
          </a:p>
          <a:p>
            <a:pPr algn="r" rtl="1"/>
            <a:endParaRPr lang="ar-DZ" dirty="0" smtClean="0"/>
          </a:p>
          <a:p>
            <a:pPr algn="r" rtl="1"/>
            <a:endParaRPr lang="ar-DZ" dirty="0" smtClean="0"/>
          </a:p>
          <a:p>
            <a:pPr algn="r" rtl="1"/>
            <a:endParaRPr lang="ar-DZ" dirty="0" smtClean="0"/>
          </a:p>
          <a:p>
            <a:pPr algn="r" rtl="1"/>
            <a:endParaRPr lang="ar-DZ" dirty="0" smtClean="0"/>
          </a:p>
          <a:p>
            <a:pPr algn="r" rtl="1"/>
            <a:endParaRPr lang="fr-FR" dirty="0" smtClean="0"/>
          </a:p>
        </p:txBody>
      </p:sp>
    </p:spTree>
  </p:cSld>
  <p:clrMapOvr>
    <a:masterClrMapping/>
  </p:clrMapOvr>
  <p:transition>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9"/>
            <a:ext cx="8229600" cy="5019505"/>
          </a:xfrm>
        </p:spPr>
        <p:txBody>
          <a:bodyPr>
            <a:noAutofit/>
          </a:bodyPr>
          <a:lstStyle/>
          <a:p>
            <a:pPr algn="r" rtl="1"/>
            <a:r>
              <a:rPr lang="ar-DZ" sz="2600" dirty="0" smtClean="0"/>
              <a:t>إن إزالة التنظيم (</a:t>
            </a:r>
            <a:r>
              <a:rPr lang="fr-FR" sz="2600" dirty="0" smtClean="0"/>
              <a:t>Déréglementation</a:t>
            </a:r>
            <a:r>
              <a:rPr lang="ar-DZ" sz="2600" dirty="0" smtClean="0"/>
              <a:t>) وانسحاب الدولة من قطاعات اقتصادية هامة لفائدة السوق يقتضي ضبط النشاط الاقتصادي، وقد ظهرت هذه الفكرة بالموازاة مع بروز ظاهرة العولمة التي تحمل في طياتها قواعد جديدة يستوجب الأخذ بها لضرورة إدماج البلد المعني في الاقتصاد العالمي،  فإن الضبط يهدف إلى ضمان سير الأنظمة الاجتماعية والاقتصادية المعقدة وذلك بتحقيق الانسجام والتناسق لوجهات النظر المختلفة والقيام بالتحكيم  فيما بين المصالح القائمة، إذ تعمد الدولة في هذا النظام الجديد إلى التوفيق بين المصالح المتعارضة بين الأعوان الاقتصاديين والشريحة الاجتماعية التي تتمثل في طبقة المستهلكين، علما أن أغلب  النشاطات الاقتصادية بإيجابياتها أو سلبياتها تكون موجهة إلى جمهور المستهلكين، فكان لزاما على الدولة التدخل ضمن وسائل جديدة لم تكن معروفة سابقا لحماية المستهلكين، فتدخل الدولة في هذا الإطار ليس تدخلا </a:t>
            </a:r>
            <a:r>
              <a:rPr lang="ar-DZ" sz="2600" dirty="0" smtClean="0"/>
              <a:t>في تسيير </a:t>
            </a:r>
            <a:r>
              <a:rPr lang="ar-DZ" sz="2600" dirty="0" smtClean="0"/>
              <a:t>و توجيه المنافسة ولكن تدخلا ضابطا للمنافسة ومنظما لها،</a:t>
            </a:r>
            <a:endParaRPr lang="fr-FR" sz="2600" dirty="0"/>
          </a:p>
        </p:txBody>
      </p:sp>
      <p:sp>
        <p:nvSpPr>
          <p:cNvPr id="3" name="Titre 2"/>
          <p:cNvSpPr>
            <a:spLocks noGrp="1"/>
          </p:cNvSpPr>
          <p:nvPr>
            <p:ph type="title"/>
          </p:nvPr>
        </p:nvSpPr>
        <p:spPr>
          <a:xfrm>
            <a:off x="457200" y="274638"/>
            <a:ext cx="8229600" cy="796908"/>
          </a:xfrm>
        </p:spPr>
        <p:txBody>
          <a:bodyPr>
            <a:normAutofit/>
          </a:bodyPr>
          <a:lstStyle/>
          <a:p>
            <a:pPr marL="2263140" lvl="7" indent="-571500" algn="r" rtl="1"/>
            <a:r>
              <a:rPr lang="ar-DZ" sz="3600" dirty="0" smtClean="0"/>
              <a:t>2.  ضبط المنافســـة الحـــرة </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642910" y="0"/>
            <a:ext cx="7786742"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1325" algn="r" defTabSz="914400" rtl="1" eaLnBrk="1" fontAlgn="base" latinLnBrk="0" hangingPunct="1">
              <a:lnSpc>
                <a:spcPct val="100000"/>
              </a:lnSpc>
              <a:spcBef>
                <a:spcPct val="0"/>
              </a:spcBef>
              <a:spcAft>
                <a:spcPct val="0"/>
              </a:spcAft>
              <a:buClrTx/>
              <a:buSzTx/>
              <a:buFontTx/>
              <a:buNone/>
              <a:tabLst/>
            </a:pPr>
            <a:r>
              <a:rPr kumimoji="0" lang="ar-DZ" sz="2800" b="0"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إذا كانت حماية المستهلك وتنظيم المنافسة يمثلان أهم أهداف الرقابة على الأسواق، فإنه لا ينبغي النظر إلى هذه الرقابة على أنها تدخلا في عمل الأسواق بالمعنى الذي يفقدها حرية المبادرة والتكيف مع المعطيات الاقتصادية المحيطة بها، وإنما الرقابة من خلال الهيئات المستحدثة لذلك هدفها مواجهة كل الممارسات المقيدة للمنافسة الحرة، وكذا مواجهة الآثار السلبية الناشئة عن هاتـه الممارسات التي من شأنها الإضرار بالمستهلك.</a:t>
            </a:r>
            <a:endParaRPr kumimoji="0" lang="ar-DZ"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Titre 2"/>
          <p:cNvSpPr>
            <a:spLocks noGrp="1"/>
          </p:cNvSpPr>
          <p:nvPr>
            <p:ph type="title"/>
          </p:nvPr>
        </p:nvSpPr>
        <p:spPr>
          <a:xfrm>
            <a:off x="914400" y="3143248"/>
            <a:ext cx="7481776" cy="928694"/>
          </a:xfrm>
        </p:spPr>
        <p:txBody>
          <a:bodyPr/>
          <a:lstStyle/>
          <a:p>
            <a:r>
              <a:rPr lang="ar-DZ" sz="2800" b="1" i="1" u="sng" dirty="0" smtClean="0"/>
              <a:t>الفــرع الثاني</a:t>
            </a:r>
            <a:r>
              <a:rPr lang="ar-DZ" sz="2800" dirty="0" smtClean="0"/>
              <a:t> :  أثر المنافســـة الحــرة في ضهــور حركات حمايــة المستهلك</a:t>
            </a:r>
            <a:br>
              <a:rPr lang="ar-DZ" sz="2800" dirty="0" smtClean="0"/>
            </a:br>
            <a:endParaRPr lang="fr-FR" dirty="0"/>
          </a:p>
        </p:txBody>
      </p:sp>
      <p:sp>
        <p:nvSpPr>
          <p:cNvPr id="5" name="Espace réservé du texte 4"/>
          <p:cNvSpPr>
            <a:spLocks noGrp="1"/>
          </p:cNvSpPr>
          <p:nvPr>
            <p:ph type="body" idx="2"/>
          </p:nvPr>
        </p:nvSpPr>
        <p:spPr>
          <a:xfrm>
            <a:off x="857224" y="4143380"/>
            <a:ext cx="7536968" cy="2126122"/>
          </a:xfrm>
        </p:spPr>
        <p:txBody>
          <a:bodyPr>
            <a:noAutofit/>
          </a:bodyPr>
          <a:lstStyle/>
          <a:p>
            <a:pPr rtl="1"/>
            <a:r>
              <a:rPr lang="ar-DZ" sz="2300" dirty="0" smtClean="0"/>
              <a:t>إن للمنافسة الحرة عدة سلبيات كما لهما عدة مزايا، فالتقدم والازدهار الذي يشهده </a:t>
            </a:r>
            <a:endParaRPr lang="fr-FR" sz="2300" dirty="0" smtClean="0"/>
          </a:p>
          <a:p>
            <a:pPr rtl="1"/>
            <a:r>
              <a:rPr lang="ar-DZ" sz="2300" dirty="0" smtClean="0"/>
              <a:t>المجال الاقتصادي وما انعكس بذلك على المجتمع لم يمنع من  ظهور عدة أمور  سلبيـــة </a:t>
            </a:r>
            <a:endParaRPr lang="fr-FR" sz="2300" dirty="0" smtClean="0"/>
          </a:p>
          <a:p>
            <a:pPr rtl="1"/>
            <a:r>
              <a:rPr lang="ar-DZ" sz="2300" dirty="0" smtClean="0"/>
              <a:t>ساهمت بشكل كبير في ظهور  حركات  حماية  المستهلك،  وذلك  يرجع للإضرار التي </a:t>
            </a:r>
            <a:endParaRPr lang="fr-FR" sz="2300" dirty="0" smtClean="0"/>
          </a:p>
          <a:p>
            <a:r>
              <a:rPr lang="ar-DZ" sz="2300" dirty="0" smtClean="0"/>
              <a:t>أصبحت تصيب المستهلك وكذا للمخاطر التي أضحت تهدد كيانه الاجتماعي.</a:t>
            </a:r>
            <a:endParaRPr lang="fr-FR" sz="2300" dirty="0"/>
          </a:p>
        </p:txBody>
      </p:sp>
    </p:spTree>
  </p:cSld>
  <p:clrMapOvr>
    <a:masterClrMapping/>
  </p:clrMapOvr>
  <p:transition>
    <p:wipe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285859"/>
            <a:ext cx="8229600" cy="5143537"/>
          </a:xfrm>
        </p:spPr>
        <p:txBody>
          <a:bodyPr>
            <a:noAutofit/>
          </a:bodyPr>
          <a:lstStyle/>
          <a:p>
            <a:pPr algn="r" rtl="1"/>
            <a:r>
              <a:rPr lang="ar-DZ" sz="2100" dirty="0" smtClean="0"/>
              <a:t>تعتبر حركة  حماية  المستهلك  من ضمن الحركات الحديثة النشأة، أن تعتبر الولايات </a:t>
            </a:r>
            <a:endParaRPr lang="fr-FR" sz="2100" dirty="0" smtClean="0"/>
          </a:p>
          <a:p>
            <a:pPr algn="r" rtl="1"/>
            <a:r>
              <a:rPr lang="ar-DZ" sz="2100" dirty="0" smtClean="0"/>
              <a:t>المتحدة الأمريكية مهد هذه الحركة بعد أن برزت فكرة  مفادها  حماية المجتمع من مخاطـر </a:t>
            </a:r>
            <a:endParaRPr lang="fr-FR" sz="2100" dirty="0" smtClean="0"/>
          </a:p>
          <a:p>
            <a:pPr algn="r" rtl="1"/>
            <a:r>
              <a:rPr lang="ar-DZ" sz="2100" dirty="0" smtClean="0"/>
              <a:t>الاستهلاك وذلك بسبب بلوغ النظام الرأسمالي إلى أعلى النمو، وهنا يكمن الإشادة بالرسالة</a:t>
            </a:r>
            <a:endParaRPr lang="fr-FR" sz="2100" dirty="0" smtClean="0"/>
          </a:p>
          <a:p>
            <a:pPr algn="r" rtl="1"/>
            <a:r>
              <a:rPr lang="ar-DZ" sz="2100" dirty="0" smtClean="0"/>
              <a:t>التي وجهها الرئيس الأمريكي "جون كنيدي" إلى </a:t>
            </a:r>
            <a:r>
              <a:rPr lang="ar-DZ" sz="2100" dirty="0" err="1" smtClean="0"/>
              <a:t>الكنغرس</a:t>
            </a:r>
            <a:r>
              <a:rPr lang="ar-DZ" sz="2100" dirty="0" smtClean="0"/>
              <a:t> الأمريكي في 15 مارس 1962</a:t>
            </a:r>
            <a:endParaRPr lang="fr-FR" sz="2100" dirty="0" smtClean="0"/>
          </a:p>
          <a:p>
            <a:pPr algn="r" rtl="1"/>
            <a:r>
              <a:rPr lang="ar-DZ" sz="2100" dirty="0" smtClean="0"/>
              <a:t>والتي جاء فيها على وجوب وضع قوانين إضافية حتى تتمكن الحكومة الفيدرالية من تنفيــذ</a:t>
            </a:r>
            <a:endParaRPr lang="fr-FR" sz="2100" dirty="0" smtClean="0"/>
          </a:p>
          <a:p>
            <a:pPr algn="r" rtl="1"/>
            <a:r>
              <a:rPr lang="ar-DZ" sz="2100" dirty="0" smtClean="0"/>
              <a:t>التزاماتها قبل المستهلكين بعد أن لاحظ أن المستهلكين يمثلون المجموعة  الاقتصادية الأكبر </a:t>
            </a:r>
            <a:endParaRPr lang="fr-FR" sz="2100" dirty="0" smtClean="0"/>
          </a:p>
          <a:p>
            <a:pPr algn="r" rtl="1"/>
            <a:r>
              <a:rPr lang="ar-DZ" sz="2100" dirty="0" smtClean="0"/>
              <a:t>عددا والأقل اهتماما واستماعا لها.</a:t>
            </a:r>
            <a:endParaRPr lang="fr-FR" sz="2100" dirty="0" smtClean="0"/>
          </a:p>
          <a:p>
            <a:pPr algn="r" rtl="1"/>
            <a:r>
              <a:rPr lang="ar-DZ" sz="2100" dirty="0" smtClean="0"/>
              <a:t> </a:t>
            </a:r>
            <a:endParaRPr lang="fr-FR" sz="2100" dirty="0" smtClean="0"/>
          </a:p>
          <a:p>
            <a:pPr algn="r" rtl="1"/>
            <a:r>
              <a:rPr lang="ar-DZ" sz="2100" dirty="0" smtClean="0"/>
              <a:t>كما تضمنت هذه الرسالة أسس جد هامة حددت حقوق المستهلك وهي:</a:t>
            </a:r>
            <a:endParaRPr lang="fr-FR" sz="2100" dirty="0" smtClean="0"/>
          </a:p>
          <a:p>
            <a:pPr algn="r" rtl="1"/>
            <a:r>
              <a:rPr lang="ar-DZ" sz="2100" b="1" dirty="0" smtClean="0"/>
              <a:t>-</a:t>
            </a:r>
            <a:r>
              <a:rPr lang="ar-DZ" sz="2100" dirty="0" smtClean="0"/>
              <a:t> </a:t>
            </a:r>
            <a:r>
              <a:rPr lang="ar-DZ" sz="2100" b="1" dirty="0" smtClean="0"/>
              <a:t>الحق في الأمن</a:t>
            </a:r>
            <a:r>
              <a:rPr lang="ar-DZ" sz="2100" dirty="0" smtClean="0"/>
              <a:t>: </a:t>
            </a:r>
            <a:r>
              <a:rPr lang="fr-FR" sz="2100" dirty="0" smtClean="0"/>
              <a:t>The right to </a:t>
            </a:r>
            <a:r>
              <a:rPr lang="fr-FR" sz="2100" dirty="0" err="1" smtClean="0"/>
              <a:t>sefety</a:t>
            </a:r>
            <a:r>
              <a:rPr lang="fr-FR" sz="2100" dirty="0" smtClean="0"/>
              <a:t>  </a:t>
            </a:r>
            <a:r>
              <a:rPr lang="ar-DZ" sz="2100" dirty="0" smtClean="0"/>
              <a:t> : </a:t>
            </a:r>
            <a:r>
              <a:rPr lang="ar-DZ" sz="2100" dirty="0" err="1" smtClean="0"/>
              <a:t>اي</a:t>
            </a:r>
            <a:r>
              <a:rPr lang="ar-DZ" sz="2100" dirty="0" smtClean="0"/>
              <a:t> حماية المستهلك من السلع الضارة </a:t>
            </a:r>
            <a:endParaRPr lang="fr-FR" sz="2100" dirty="0" smtClean="0"/>
          </a:p>
          <a:p>
            <a:pPr algn="r" rtl="1"/>
            <a:r>
              <a:rPr lang="ar-DZ" sz="2100" dirty="0" smtClean="0"/>
              <a:t>بصحته وحمايته.</a:t>
            </a:r>
            <a:endParaRPr lang="fr-FR" sz="2100" dirty="0" smtClean="0"/>
          </a:p>
          <a:p>
            <a:pPr algn="r" rtl="1"/>
            <a:r>
              <a:rPr lang="ar-DZ" sz="2100" b="1" dirty="0" smtClean="0"/>
              <a:t>- الحق في الإعلام</a:t>
            </a:r>
            <a:r>
              <a:rPr lang="ar-DZ" sz="2100" dirty="0" smtClean="0"/>
              <a:t> :</a:t>
            </a:r>
            <a:r>
              <a:rPr lang="en-US" sz="2100" dirty="0" smtClean="0"/>
              <a:t>The right to be informed</a:t>
            </a:r>
            <a:r>
              <a:rPr lang="ar-DZ" sz="2100" dirty="0" smtClean="0"/>
              <a:t>: أي حق المستهلك في الحصول</a:t>
            </a:r>
            <a:endParaRPr lang="fr-FR" sz="2100" dirty="0" smtClean="0"/>
          </a:p>
          <a:p>
            <a:pPr algn="r" rtl="1"/>
            <a:r>
              <a:rPr lang="ar-DZ" sz="2100" dirty="0" smtClean="0"/>
              <a:t> على إعلام موضوعي وكافي عن المنتجات والسلع، وحمايته من الإعلام المضلل.</a:t>
            </a:r>
            <a:endParaRPr lang="fr-FR" sz="2100" dirty="0"/>
          </a:p>
        </p:txBody>
      </p:sp>
      <p:sp>
        <p:nvSpPr>
          <p:cNvPr id="3" name="Titre 2"/>
          <p:cNvSpPr>
            <a:spLocks noGrp="1"/>
          </p:cNvSpPr>
          <p:nvPr>
            <p:ph type="title"/>
          </p:nvPr>
        </p:nvSpPr>
        <p:spPr>
          <a:xfrm>
            <a:off x="457200" y="274638"/>
            <a:ext cx="8229600" cy="868346"/>
          </a:xfrm>
        </p:spPr>
        <p:txBody>
          <a:bodyPr>
            <a:normAutofit/>
          </a:bodyPr>
          <a:lstStyle/>
          <a:p>
            <a:pPr algn="r"/>
            <a:r>
              <a:rPr lang="ar-DZ" sz="4000" u="sng" dirty="0" smtClean="0"/>
              <a:t>أولا</a:t>
            </a:r>
            <a:r>
              <a:rPr lang="ar-DZ" sz="4000" dirty="0" smtClean="0"/>
              <a:t> : </a:t>
            </a:r>
            <a:r>
              <a:rPr lang="ar-DZ" sz="3600" dirty="0" smtClean="0"/>
              <a:t>ظهور حــركــة حمايـة المستهلك في العـالم</a:t>
            </a:r>
            <a:r>
              <a:rPr lang="ar-DZ" sz="3200" dirty="0" smtClean="0"/>
              <a:t>.</a:t>
            </a:r>
            <a:endParaRPr lang="fr-FR" sz="3200" dirty="0"/>
          </a:p>
        </p:txBody>
      </p:sp>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571472" y="500042"/>
            <a:ext cx="785818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والإشهار الخادع، وتقديم البيانات  الدقيقة </a:t>
            </a:r>
            <a:r>
              <a:rPr kumimoji="0" lang="ar-DZ" sz="21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بإتخاد</a:t>
            </a: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الاختيار الأفضل والسليم،  كبيان الأسعار </a:t>
            </a:r>
            <a:endParaRPr kumimoji="0" lang="fr-FR"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والوسم.</a:t>
            </a:r>
            <a:endParaRPr kumimoji="0" lang="fr-FR"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الحق في الاختيار</a:t>
            </a: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r>
              <a:rPr kumimoji="0" lang="en-US"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The right to choose</a:t>
            </a: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 ومعناه حق المستهلك في الاختيار قصد</a:t>
            </a:r>
            <a:endParaRPr kumimoji="0" lang="fr-FR"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الحصول على السلع والخدمات تكون على جودة عالية مقابل دفع سعر معقول.</a:t>
            </a:r>
            <a:endParaRPr kumimoji="0" lang="fr-FR"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حق الاستماع له</a:t>
            </a: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en-US"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The right to be head </a:t>
            </a: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ومعناه  أن الحكومة  ستأخذ  مطالب  </a:t>
            </a:r>
            <a:endParaRPr kumimoji="0" lang="fr-FR"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المستهلكين  بعين  الاعتبار  عند وضعها للسياسة الحكومية، إضافة إلى عناية الإدارة  بها </a:t>
            </a:r>
            <a:endParaRPr kumimoji="0" lang="fr-FR"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واعتماد جمعيات المستهلكين  لإسماع صوت المستهلك إلى الجهات المعنية، والملاحظ من </a:t>
            </a:r>
            <a:endParaRPr kumimoji="0" lang="fr-FR"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هذه الرسالة أنها لعبت  دورا هاما  في  مسيرة حماية  المستهلكين إذ أصبحت  كشعار لدى </a:t>
            </a:r>
            <a:endParaRPr kumimoji="0" lang="fr-FR"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اغلب دول العالم الحالي، الأمر الذي أدى  بالتشريعات التي تنطلق منها حماية المستهلك.</a:t>
            </a:r>
            <a:endParaRPr kumimoji="0" lang="fr-FR"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تعاظم  </a:t>
            </a: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الجهود  الدولية في  مجال  حماية المستهلك خاصة  مع زيادة  مشكلات  حماية </a:t>
            </a:r>
            <a:endParaRPr kumimoji="0" lang="fr-FR"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المستهلكين ساهم  بشكل  كبير في ظهور  </a:t>
            </a:r>
            <a:r>
              <a:rPr kumimoji="0" lang="ar-DZ" sz="21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المنظمة  الدولية  للمستهلك </a:t>
            </a: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التي  تأسست  سنة </a:t>
            </a:r>
            <a:endParaRPr kumimoji="0" lang="fr-FR"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1960 من  قبل  خمس منظمات للمستهلكين  جمعت كل  من الولايات  المتحدة  الأمريكية </a:t>
            </a:r>
            <a:endParaRPr kumimoji="0" lang="fr-FR"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بلجيكا،  بريطانيا،  هولندا،  استراليا، وقد  بلغ عدد  الأعضاء فيها  في حدود  سنة  1995 </a:t>
            </a:r>
            <a:endParaRPr kumimoji="0" lang="fr-FR"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أكثر من  مائة دولة،  وأكثر من  مائتي (200)  عضو.2، علما انه  يشترط  في  الدول  </a:t>
            </a:r>
            <a:r>
              <a:rPr kumimoji="0" lang="ar-DZ" sz="2100" b="0"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و</a:t>
            </a:r>
            <a:endParaRPr kumimoji="0" lang="fr-FR"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المنظمات المنخرطة فيها   المقاييس التالية:</a:t>
            </a:r>
            <a:endParaRPr kumimoji="0" lang="fr-FR"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DZ" sz="21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ألا يكون لها أهداف تجـــارية</a:t>
            </a: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fr-FR" sz="2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DZ" sz="21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أن تكون متمتعة باستقلالية تامة.</a:t>
            </a:r>
            <a:endParaRPr kumimoji="0" lang="fr-FR" sz="21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DZ" sz="21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ألا تلجا إلى الإشهار في منشوراتها أو في مجالاتها</a:t>
            </a:r>
            <a:r>
              <a:rPr kumimoji="0" lang="ar-DZ" sz="2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ar-DZ" sz="21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7" descr="logo douanes"/>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572396" y="2357431"/>
            <a:ext cx="1000133" cy="714380"/>
          </a:xfrm>
          <a:prstGeom prst="rect">
            <a:avLst/>
          </a:prstGeom>
          <a:noFill/>
          <a:ln w="9525">
            <a:noFill/>
            <a:miter lim="800000"/>
            <a:headEnd/>
            <a:tailEnd/>
          </a:ln>
        </p:spPr>
      </p:pic>
      <p:sp>
        <p:nvSpPr>
          <p:cNvPr id="8" name="Espace réservé du contenu 2"/>
          <p:cNvSpPr txBox="1">
            <a:spLocks/>
          </p:cNvSpPr>
          <p:nvPr/>
        </p:nvSpPr>
        <p:spPr>
          <a:xfrm>
            <a:off x="714348" y="285728"/>
            <a:ext cx="8229600" cy="6000792"/>
          </a:xfrm>
          <a:prstGeom prst="rect">
            <a:avLst/>
          </a:prstGeo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marL="273050" indent="1588" algn="r" rtl="1">
              <a:buNone/>
            </a:pPr>
            <a:r>
              <a:rPr lang="ar-DZ" sz="2700" b="1" u="sng" dirty="0" smtClean="0"/>
              <a:t>ثانيـــا </a:t>
            </a:r>
            <a:r>
              <a:rPr lang="ar-DZ" sz="2700" b="1" i="1" dirty="0" smtClean="0"/>
              <a:t>: </a:t>
            </a:r>
            <a:r>
              <a:rPr lang="ar-DZ" sz="2700" dirty="0" smtClean="0"/>
              <a:t>تحــريــر المنــافســـة</a:t>
            </a:r>
          </a:p>
          <a:p>
            <a:pPr marL="2263140" lvl="7" indent="-571500" algn="r" rtl="1">
              <a:buNone/>
            </a:pPr>
            <a:r>
              <a:rPr lang="ar-DZ" dirty="0" smtClean="0"/>
              <a:t>1.  تعــريف المنافســـة  الحـــرة</a:t>
            </a:r>
          </a:p>
          <a:p>
            <a:pPr marL="2263140" lvl="7" indent="-571500" algn="r" rtl="1">
              <a:buNone/>
            </a:pPr>
            <a:r>
              <a:rPr lang="ar-DZ" dirty="0" smtClean="0"/>
              <a:t>2.  ضبط المنافســـة الحـــرة </a:t>
            </a:r>
          </a:p>
          <a:p>
            <a:pPr marL="273050" indent="1588" algn="r" rtl="1">
              <a:buNone/>
            </a:pPr>
            <a:endParaRPr lang="ar-DZ" sz="2800" dirty="0" smtClean="0"/>
          </a:p>
          <a:p>
            <a:pPr marL="273050" indent="1588" algn="r" rtl="1">
              <a:buNone/>
            </a:pPr>
            <a:r>
              <a:rPr lang="ar-DZ" sz="2400" b="1" i="1" u="sng" dirty="0" smtClean="0"/>
              <a:t>الفــرع الثاني</a:t>
            </a:r>
            <a:r>
              <a:rPr lang="ar-DZ" sz="2400" dirty="0" smtClean="0"/>
              <a:t> :  أثر المنافســـة الحــرة في ضهــور حركات حمايــة المستهلك</a:t>
            </a:r>
          </a:p>
          <a:p>
            <a:pPr marL="273050" indent="1588" algn="r" rtl="1">
              <a:buNone/>
            </a:pPr>
            <a:r>
              <a:rPr lang="ar-DZ" sz="2800" dirty="0" smtClean="0"/>
              <a:t>                </a:t>
            </a:r>
            <a:r>
              <a:rPr lang="ar-DZ" sz="2400" u="sng" dirty="0" smtClean="0"/>
              <a:t>أولا</a:t>
            </a:r>
            <a:r>
              <a:rPr lang="ar-DZ" sz="2400" dirty="0" smtClean="0"/>
              <a:t> : </a:t>
            </a:r>
            <a:r>
              <a:rPr lang="ar-DZ" sz="2000" dirty="0" smtClean="0"/>
              <a:t>ضهــور حــركــة حمايـة المستهلك في العـالم.</a:t>
            </a:r>
            <a:endParaRPr lang="ar-DZ" sz="2800" dirty="0" smtClean="0"/>
          </a:p>
          <a:p>
            <a:pPr marL="273050" indent="1588" algn="r" rtl="1">
              <a:buNone/>
            </a:pPr>
            <a:r>
              <a:rPr lang="ar-DZ" sz="2800" dirty="0" smtClean="0"/>
              <a:t>                      </a:t>
            </a:r>
            <a:r>
              <a:rPr lang="ar-DZ" sz="2200" dirty="0" smtClean="0"/>
              <a:t>- الحق في الأمن</a:t>
            </a:r>
          </a:p>
          <a:p>
            <a:pPr marL="273050" indent="1588" algn="r" rtl="1">
              <a:buNone/>
            </a:pPr>
            <a:r>
              <a:rPr lang="ar-DZ" sz="2200" dirty="0" smtClean="0"/>
              <a:t>                            - الحق في الإعــلام</a:t>
            </a:r>
          </a:p>
          <a:p>
            <a:pPr marL="273050" indent="1588" algn="r" rtl="1">
              <a:buNone/>
            </a:pPr>
            <a:r>
              <a:rPr lang="ar-DZ" sz="2200" dirty="0" smtClean="0"/>
              <a:t>                            - الحق في الاختيار</a:t>
            </a:r>
          </a:p>
          <a:p>
            <a:pPr marL="273050" indent="1588" algn="r" rtl="1">
              <a:buNone/>
            </a:pPr>
            <a:r>
              <a:rPr lang="ar-DZ" sz="2200" dirty="0" smtClean="0"/>
              <a:t>                            - حق الاستماع له</a:t>
            </a:r>
          </a:p>
          <a:p>
            <a:pPr marL="273050" indent="1588" algn="r" rtl="1">
              <a:buNone/>
            </a:pPr>
            <a:r>
              <a:rPr lang="ar-DZ" sz="2200" dirty="0" smtClean="0"/>
              <a:t>                   </a:t>
            </a:r>
            <a:r>
              <a:rPr lang="ar-DZ" sz="2400" u="sng" dirty="0" smtClean="0"/>
              <a:t>ثانيا</a:t>
            </a:r>
            <a:r>
              <a:rPr lang="ar-DZ" sz="2800" dirty="0" smtClean="0"/>
              <a:t> : </a:t>
            </a:r>
            <a:r>
              <a:rPr lang="ar-DZ" sz="2000" dirty="0" smtClean="0"/>
              <a:t>ضهــور حــقــوق حمايـة المستهلك في الجــزائر.</a:t>
            </a:r>
            <a:endParaRPr lang="ar-DZ" sz="2800" dirty="0" smtClean="0"/>
          </a:p>
          <a:p>
            <a:pPr marL="273050" indent="1588" algn="r" rtl="1">
              <a:buNone/>
            </a:pPr>
            <a:r>
              <a:rPr lang="ar-DZ" sz="2800" dirty="0" smtClean="0"/>
              <a:t>                     أ </a:t>
            </a:r>
            <a:r>
              <a:rPr lang="ar-DZ" sz="2200" dirty="0" smtClean="0"/>
              <a:t>- المــرحلـــة الأولى</a:t>
            </a:r>
          </a:p>
          <a:p>
            <a:pPr marL="273050" indent="1588" algn="r" rtl="1">
              <a:buNone/>
            </a:pPr>
            <a:r>
              <a:rPr lang="ar-DZ" sz="2800" dirty="0" smtClean="0"/>
              <a:t>                   ب</a:t>
            </a:r>
            <a:r>
              <a:rPr lang="ar-DZ" sz="3200" dirty="0" smtClean="0"/>
              <a:t> </a:t>
            </a:r>
            <a:r>
              <a:rPr lang="ar-DZ" sz="2200" dirty="0" smtClean="0"/>
              <a:t>- المــرحلـــة الثانيـــة</a:t>
            </a:r>
          </a:p>
          <a:p>
            <a:pPr marL="273050" indent="1588" algn="r" rtl="1">
              <a:buNone/>
            </a:pPr>
            <a:r>
              <a:rPr lang="ar-DZ" sz="2400" b="1" i="1" u="sng" dirty="0" smtClean="0"/>
              <a:t>الفــرع الثالث</a:t>
            </a:r>
            <a:r>
              <a:rPr lang="ar-DZ" sz="2400" dirty="0" smtClean="0"/>
              <a:t> </a:t>
            </a:r>
            <a:r>
              <a:rPr lang="ar-DZ" sz="2000" dirty="0" smtClean="0"/>
              <a:t>:  </a:t>
            </a:r>
            <a:r>
              <a:rPr lang="ar-DZ" sz="2400" dirty="0" smtClean="0"/>
              <a:t>حقــوق المستهلك في ضل المنافســـة  الحــرة </a:t>
            </a:r>
          </a:p>
          <a:p>
            <a:pPr marL="273050" indent="1588" algn="r" rtl="1">
              <a:buNone/>
            </a:pPr>
            <a:r>
              <a:rPr lang="ar-DZ" sz="2400" dirty="0" smtClean="0"/>
              <a:t>                  </a:t>
            </a:r>
            <a:r>
              <a:rPr lang="ar-DZ" sz="2800" dirty="0" smtClean="0"/>
              <a:t> </a:t>
            </a:r>
            <a:r>
              <a:rPr lang="ar-DZ" sz="2400" u="sng" dirty="0" smtClean="0"/>
              <a:t>أولا</a:t>
            </a:r>
            <a:r>
              <a:rPr lang="ar-DZ" sz="2400" dirty="0" smtClean="0"/>
              <a:t> :       حمايـــة و ســـلامـــة المستهلك  </a:t>
            </a:r>
          </a:p>
          <a:p>
            <a:pPr marL="273050" indent="1588" algn="r" rtl="1">
              <a:buNone/>
            </a:pPr>
            <a:r>
              <a:rPr lang="ar-DZ" sz="2400" dirty="0" smtClean="0"/>
              <a:t>                   </a:t>
            </a:r>
            <a:r>
              <a:rPr lang="ar-DZ" sz="2400" u="sng" dirty="0" smtClean="0"/>
              <a:t>ثانيا</a:t>
            </a:r>
            <a:r>
              <a:rPr lang="ar-DZ" sz="2400" dirty="0" smtClean="0"/>
              <a:t> :</a:t>
            </a:r>
            <a:r>
              <a:rPr lang="ar-DZ" sz="3200" dirty="0" smtClean="0"/>
              <a:t>     </a:t>
            </a:r>
            <a:r>
              <a:rPr lang="ar-DZ" sz="2400" dirty="0" smtClean="0"/>
              <a:t>حمايـــة المصالح الاقتصاديــة  للمستهلك .</a:t>
            </a:r>
          </a:p>
          <a:p>
            <a:pPr marL="273050" indent="1588" algn="r" rtl="1">
              <a:buNone/>
            </a:pPr>
            <a:r>
              <a:rPr lang="ar-DZ" sz="2400" dirty="0" smtClean="0"/>
              <a:t>                   ثالثا :       احترام الارادة التعاقديــة للمستهلك     </a:t>
            </a:r>
          </a:p>
          <a:p>
            <a:pPr marL="273050" indent="1588" algn="r" rtl="1">
              <a:buNone/>
            </a:pPr>
            <a:r>
              <a:rPr lang="ar-DZ" sz="2400" dirty="0" smtClean="0"/>
              <a:t>                 </a:t>
            </a:r>
          </a:p>
          <a:p>
            <a:pPr marL="273050" indent="1588" algn="r" rtl="1">
              <a:buNone/>
            </a:pPr>
            <a:endParaRPr lang="ar-DZ" sz="2400" dirty="0" smtClean="0"/>
          </a:p>
          <a:p>
            <a:pPr marL="273050" indent="1588" algn="r" rtl="1">
              <a:buNone/>
            </a:pPr>
            <a:endParaRPr lang="ar-DZ" sz="2400" dirty="0" smtClean="0"/>
          </a:p>
          <a:p>
            <a:pPr marL="273050" indent="1588" algn="r" rtl="1">
              <a:buNone/>
            </a:pPr>
            <a:endParaRPr lang="ar-DZ" sz="2400" dirty="0" smtClean="0"/>
          </a:p>
          <a:p>
            <a:pPr marL="273050" indent="1588" algn="r" rtl="1">
              <a:buNone/>
            </a:pPr>
            <a:endParaRPr lang="fr-FR" sz="2200" dirty="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0" fill="hold"/>
                                        <p:tgtEl>
                                          <p:spTgt spid="7"/>
                                        </p:tgtEl>
                                        <p:attrNameLst>
                                          <p:attrName>ppt_w</p:attrName>
                                        </p:attrNameLst>
                                      </p:cBhvr>
                                      <p:tavLst>
                                        <p:tav tm="0" fmla="#ppt_w*sin(2.5*pi*$)">
                                          <p:val>
                                            <p:fltVal val="0"/>
                                          </p:val>
                                        </p:tav>
                                        <p:tav tm="100000">
                                          <p:val>
                                            <p:fltVal val="1"/>
                                          </p:val>
                                        </p:tav>
                                      </p:tavLst>
                                    </p:anim>
                                    <p:anim calcmode="lin" valueType="num">
                                      <p:cBhvr>
                                        <p:cTn id="8" dur="5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214422"/>
            <a:ext cx="8229600" cy="5429288"/>
          </a:xfrm>
        </p:spPr>
        <p:txBody>
          <a:bodyPr>
            <a:noAutofit/>
          </a:bodyPr>
          <a:lstStyle/>
          <a:p>
            <a:pPr algn="r" rtl="1"/>
            <a:r>
              <a:rPr lang="ar-DZ" sz="2100" dirty="0" smtClean="0"/>
              <a:t>يمكن </a:t>
            </a:r>
            <a:r>
              <a:rPr lang="ar-DZ" sz="2100" dirty="0" err="1" smtClean="0"/>
              <a:t>ان</a:t>
            </a:r>
            <a:r>
              <a:rPr lang="ar-DZ" sz="2100" dirty="0" smtClean="0"/>
              <a:t> نذكر مرحلتين مرت بها الجزائر في إطار حماية المستهلك وهي :</a:t>
            </a:r>
            <a:endParaRPr lang="fr-FR" sz="2100" dirty="0" smtClean="0"/>
          </a:p>
          <a:p>
            <a:pPr algn="r" rtl="1"/>
            <a:r>
              <a:rPr lang="ar-DZ" sz="2100" b="1" i="1" u="sng" dirty="0" smtClean="0"/>
              <a:t>أ – المرحلة الأولى</a:t>
            </a:r>
            <a:r>
              <a:rPr lang="ar-DZ" sz="2100" dirty="0" smtClean="0"/>
              <a:t>: وهي تلك الفترة السابقة عن صدور قانون 89-02  المتعلق  بالقواعد</a:t>
            </a:r>
            <a:endParaRPr lang="fr-FR" sz="2100" dirty="0" smtClean="0"/>
          </a:p>
          <a:p>
            <a:pPr algn="r" rtl="1"/>
            <a:r>
              <a:rPr lang="ar-DZ" sz="2100" dirty="0" smtClean="0"/>
              <a:t>العامة لحماية المستهلك، حيث يمكن الحديث عن الغياب  الكبير لحركة  حماية  المستهلك </a:t>
            </a:r>
            <a:r>
              <a:rPr lang="ar-DZ" sz="2100" dirty="0" err="1" smtClean="0"/>
              <a:t>و</a:t>
            </a:r>
            <a:endParaRPr lang="fr-FR" sz="2100" dirty="0" smtClean="0"/>
          </a:p>
          <a:p>
            <a:pPr algn="r" rtl="1"/>
            <a:r>
              <a:rPr lang="ar-DZ" sz="2100" dirty="0" smtClean="0"/>
              <a:t>الدفاع عنه وهذا راجع لعدة أسباب أهمها:</a:t>
            </a:r>
            <a:endParaRPr lang="fr-FR" sz="2100" dirty="0" smtClean="0"/>
          </a:p>
          <a:p>
            <a:pPr algn="r" rtl="1"/>
            <a:r>
              <a:rPr lang="ar-DZ" sz="2100" dirty="0" smtClean="0"/>
              <a:t>- التدخل المباشر للدولة في تنظيم الحقل الاقتصادي الأمر  الذي لم  يسمح بظهور الفئات </a:t>
            </a:r>
            <a:r>
              <a:rPr lang="ar-DZ" sz="2100" dirty="0" err="1" smtClean="0"/>
              <a:t>و</a:t>
            </a:r>
            <a:endParaRPr lang="fr-FR" sz="2100" dirty="0" smtClean="0"/>
          </a:p>
          <a:p>
            <a:pPr algn="r" rtl="1"/>
            <a:r>
              <a:rPr lang="ar-DZ" sz="2100" dirty="0" smtClean="0"/>
              <a:t>الحركات التي تطالب بحقوق وحماية المستهلك.</a:t>
            </a:r>
            <a:endParaRPr lang="fr-FR" sz="2100" dirty="0" smtClean="0"/>
          </a:p>
          <a:p>
            <a:pPr algn="r" rtl="1"/>
            <a:r>
              <a:rPr lang="ar-DZ" sz="2100" dirty="0" smtClean="0"/>
              <a:t>- الفراغ القانوني الذي كانت تعيشه الجزائر بعد  الاستقلال لم يساعدها أو  لم  يعط  اهتماما</a:t>
            </a:r>
            <a:endParaRPr lang="fr-FR" sz="2100" dirty="0" smtClean="0"/>
          </a:p>
          <a:p>
            <a:pPr algn="r" rtl="1"/>
            <a:r>
              <a:rPr lang="ar-DZ" sz="2100" dirty="0" smtClean="0"/>
              <a:t>لحركات حماية المستهلك إذ  كان الهدف الأول هو  استعادة  السيادة </a:t>
            </a:r>
            <a:r>
              <a:rPr lang="ar-DZ" sz="2100" dirty="0" err="1" smtClean="0"/>
              <a:t>و</a:t>
            </a:r>
            <a:r>
              <a:rPr lang="ar-DZ" sz="2100" dirty="0" smtClean="0"/>
              <a:t> العمل على  حمايتها.</a:t>
            </a:r>
            <a:endParaRPr lang="fr-FR" sz="2100" dirty="0" smtClean="0"/>
          </a:p>
          <a:p>
            <a:pPr algn="r" rtl="1"/>
            <a:r>
              <a:rPr lang="ar-DZ" sz="2100" dirty="0" smtClean="0"/>
              <a:t>- الاختلاف في النهج الاقتصادي  المتبع بين الجزائر  وفرنسا إذ  إن الجزائر  اتبعت النظام </a:t>
            </a:r>
            <a:endParaRPr lang="fr-FR" sz="2100" dirty="0" smtClean="0"/>
          </a:p>
          <a:p>
            <a:pPr algn="r" rtl="1"/>
            <a:r>
              <a:rPr lang="ar-DZ" sz="2100" dirty="0" smtClean="0"/>
              <a:t>الاشتراكي  عكس  فرنسا  المتبعة   للنهج  لرأسمالي الأمر الذي  أدى إلى  صعوبة  تطبيق </a:t>
            </a:r>
            <a:endParaRPr lang="fr-FR" sz="2100" dirty="0" smtClean="0"/>
          </a:p>
          <a:p>
            <a:pPr algn="r" rtl="1"/>
            <a:r>
              <a:rPr lang="ar-DZ" sz="2100" dirty="0" smtClean="0"/>
              <a:t>القوانين الرامية </a:t>
            </a:r>
            <a:r>
              <a:rPr lang="ar-DZ" sz="2100" dirty="0" err="1" smtClean="0"/>
              <a:t>الى</a:t>
            </a:r>
            <a:r>
              <a:rPr lang="ar-DZ" sz="2100" dirty="0" smtClean="0"/>
              <a:t> حماية المستهلك </a:t>
            </a:r>
            <a:r>
              <a:rPr lang="ar-DZ" sz="2100" dirty="0" err="1" smtClean="0"/>
              <a:t>الا</a:t>
            </a:r>
            <a:r>
              <a:rPr lang="ar-DZ" sz="2100" dirty="0" smtClean="0"/>
              <a:t> </a:t>
            </a:r>
            <a:r>
              <a:rPr lang="ar-DZ" sz="2100" dirty="0" err="1" smtClean="0"/>
              <a:t>ان</a:t>
            </a:r>
            <a:r>
              <a:rPr lang="ar-DZ" sz="2100" dirty="0" smtClean="0"/>
              <a:t> المشرع الجزائري في هذه الفترة  لم  يمنع  من </a:t>
            </a:r>
            <a:endParaRPr lang="fr-FR" sz="2100" dirty="0" smtClean="0"/>
          </a:p>
          <a:p>
            <a:pPr algn="r" rtl="1"/>
            <a:r>
              <a:rPr lang="ar-DZ" sz="2100" dirty="0" smtClean="0"/>
              <a:t>إصدار قانونين يمكن إدراجهما  ضمن القوانين التي  تهدف  إلى حماية  المستهلك  إذ يتمثل </a:t>
            </a:r>
            <a:endParaRPr lang="fr-FR" sz="2100" dirty="0" smtClean="0"/>
          </a:p>
          <a:p>
            <a:pPr algn="r" rtl="1"/>
            <a:r>
              <a:rPr lang="ar-DZ" sz="2100" dirty="0" smtClean="0"/>
              <a:t>الأول في الأمر 75-47 الصادر بتاريخ 17 جوان 1975 وكذا الأمر رقم 76-</a:t>
            </a:r>
            <a:r>
              <a:rPr lang="ar-DZ" sz="2300" dirty="0" smtClean="0"/>
              <a:t>65.</a:t>
            </a:r>
            <a:endParaRPr lang="fr-FR" sz="2300" dirty="0"/>
          </a:p>
        </p:txBody>
      </p:sp>
      <p:sp>
        <p:nvSpPr>
          <p:cNvPr id="3" name="Titre 2"/>
          <p:cNvSpPr>
            <a:spLocks noGrp="1"/>
          </p:cNvSpPr>
          <p:nvPr>
            <p:ph type="title"/>
          </p:nvPr>
        </p:nvSpPr>
        <p:spPr>
          <a:xfrm>
            <a:off x="457200" y="274638"/>
            <a:ext cx="8229600" cy="868346"/>
          </a:xfrm>
        </p:spPr>
        <p:txBody>
          <a:bodyPr>
            <a:noAutofit/>
          </a:bodyPr>
          <a:lstStyle/>
          <a:p>
            <a:pPr algn="r" rtl="1"/>
            <a:r>
              <a:rPr lang="ar-DZ" sz="3600" u="sng" dirty="0" smtClean="0"/>
              <a:t>ثانيا</a:t>
            </a:r>
            <a:r>
              <a:rPr lang="ar-DZ" sz="4400" dirty="0" smtClean="0"/>
              <a:t> : </a:t>
            </a:r>
            <a:r>
              <a:rPr lang="ar-DZ" sz="3200" dirty="0" smtClean="0"/>
              <a:t>ظهور حــقــوق حمايـة المستهلك في الجــزائر.</a:t>
            </a:r>
            <a:endParaRPr lang="fr-FR" sz="3200" dirty="0"/>
          </a:p>
        </p:txBody>
      </p:sp>
    </p:spTree>
  </p:cSld>
  <p:clrMapOvr>
    <a:masterClrMapping/>
  </p:clrMapOvr>
  <p:transition>
    <p:pull dir="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500034" y="0"/>
            <a:ext cx="8072494"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المؤرخ في </a:t>
            </a:r>
            <a:r>
              <a:rPr kumimoji="0" lang="ar-DZ" sz="2600" b="0"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جويلية</a:t>
            </a:r>
            <a:r>
              <a:rPr kumimoji="0" lang="ar-DZ" sz="2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1976، بالإضافة </a:t>
            </a:r>
            <a:r>
              <a:rPr kumimoji="0" lang="ar-DZ" sz="2600" b="0"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الى</a:t>
            </a:r>
            <a:r>
              <a:rPr kumimoji="0" lang="ar-DZ" sz="2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بعض النصوص الخاصة الواردة في القانون المدني الصادر بموجب الأمر رقم 75-58 المؤرخ في 26 سبتمبر 1975 </a:t>
            </a:r>
            <a:r>
              <a:rPr kumimoji="0" lang="ar-DZ" sz="2600" b="0"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و</a:t>
            </a:r>
            <a:r>
              <a:rPr kumimoji="0" lang="ar-DZ" sz="2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المتعلقة بالسكوت </a:t>
            </a:r>
            <a:r>
              <a:rPr kumimoji="0" lang="ar-DZ" sz="2600" b="0"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التدليسي</a:t>
            </a:r>
            <a:r>
              <a:rPr kumimoji="0" lang="ar-DZ" sz="2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و الالتزام بالإعلام      </a:t>
            </a:r>
            <a:r>
              <a:rPr kumimoji="0" lang="ar-DZ" sz="2600" b="0"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و</a:t>
            </a:r>
            <a:r>
              <a:rPr kumimoji="0" lang="ar-DZ" sz="2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تلك المتعلقة بضمان العيوب الخفية.</a:t>
            </a:r>
            <a:endParaRPr kumimoji="0" lang="fr-F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خلاصة القول أنه ما يمكن ملاحظته هو غياب الحماية الخاصة للمستهلك سواء من حيث غياب النصوص القانونية أو غياب للهيئات </a:t>
            </a:r>
            <a:r>
              <a:rPr kumimoji="0" lang="ar-DZ" sz="2600" b="0"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و</a:t>
            </a:r>
            <a:r>
              <a:rPr kumimoji="0" lang="ar-DZ" sz="2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الأجهزة التي تدافع عن مصالح المستهلك من جهة، </a:t>
            </a:r>
            <a:r>
              <a:rPr kumimoji="0" lang="ar-DZ" sz="2600" b="0"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و</a:t>
            </a:r>
            <a:r>
              <a:rPr kumimoji="0" lang="ar-DZ" sz="2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من جهة أخرى أن النصوص القانونية الموضوعة آنذاك لم تعرف مصطلح المستهلك بل تكتفي بذكر المشترى، </a:t>
            </a:r>
            <a:r>
              <a:rPr kumimoji="0" lang="ar-DZ" sz="2600" b="0"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المبيع</a:t>
            </a:r>
            <a:r>
              <a:rPr kumimoji="0" lang="ar-DZ" sz="2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DZ" sz="2600" b="0"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إلخ</a:t>
            </a:r>
            <a:r>
              <a:rPr kumimoji="0" lang="ar-DZ" sz="2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و هذا ما ينطبق على نصوص التقنين المدني.</a:t>
            </a:r>
            <a:endParaRPr kumimoji="0" lang="fr-F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DZ" sz="2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ب – </a:t>
            </a:r>
            <a:r>
              <a:rPr kumimoji="0" lang="ar-DZ" sz="2600" b="1" i="0" u="sng"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المرحلة الثانية</a:t>
            </a:r>
            <a:r>
              <a:rPr kumimoji="0" lang="ar-DZ" sz="2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a:t>
            </a:r>
            <a:r>
              <a:rPr kumimoji="0" lang="ar-DZ" sz="2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تبدأ هذه المرحلة بصدور قانون 89-02 المتعلق بالقواعد العامة لحماية المستهلك، إذ أولى هذا القانون حماية كبيرة للمستهلك فجاء متضمنا لثلاثون مادة </a:t>
            </a:r>
            <a:r>
              <a:rPr kumimoji="0" lang="ar-DZ" sz="2600" b="0"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تنص</a:t>
            </a:r>
            <a:r>
              <a:rPr kumimoji="0" lang="ar-DZ" sz="2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على حماية المستهلك         </a:t>
            </a:r>
            <a:r>
              <a:rPr kumimoji="0" lang="ar-DZ" sz="2600" b="0"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و</a:t>
            </a:r>
            <a:r>
              <a:rPr kumimoji="0" lang="ar-DZ" sz="2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الاعتراف بحقوقه المشروعة </a:t>
            </a:r>
            <a:r>
              <a:rPr kumimoji="0" lang="ar-DZ" sz="2600" b="0"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و</a:t>
            </a:r>
            <a:r>
              <a:rPr kumimoji="0" lang="ar-DZ" sz="26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أهمها:</a:t>
            </a:r>
          </a:p>
          <a:p>
            <a:pPr lvl="0" algn="r" rtl="1"/>
            <a:r>
              <a:rPr lang="ar-DZ" sz="2000" b="1" dirty="0" smtClean="0"/>
              <a:t>-  الحق في السلامة من المخاطر التي تمس صحة </a:t>
            </a:r>
            <a:r>
              <a:rPr lang="ar-DZ" sz="2000" b="1" dirty="0" err="1" smtClean="0"/>
              <a:t>و</a:t>
            </a:r>
            <a:r>
              <a:rPr lang="ar-DZ" sz="2000" b="1" dirty="0" smtClean="0"/>
              <a:t> أمنه </a:t>
            </a:r>
            <a:r>
              <a:rPr lang="ar-DZ" sz="2000" b="1" dirty="0" err="1" smtClean="0"/>
              <a:t>و</a:t>
            </a:r>
            <a:r>
              <a:rPr lang="ar-DZ" sz="2000" b="1" dirty="0" smtClean="0"/>
              <a:t> مصالحه المادية.</a:t>
            </a:r>
            <a:endParaRPr lang="fr-FR" sz="2000" dirty="0" smtClean="0"/>
          </a:p>
          <a:p>
            <a:pPr lvl="0" algn="r" rtl="1"/>
            <a:r>
              <a:rPr lang="ar-DZ" sz="2000" b="1" dirty="0" smtClean="0"/>
              <a:t>-  الحق في الحصول على </a:t>
            </a:r>
            <a:r>
              <a:rPr lang="ar-DZ" sz="2000" b="1" dirty="0" err="1" smtClean="0"/>
              <a:t>منتوج</a:t>
            </a:r>
            <a:r>
              <a:rPr lang="ar-DZ" sz="2000" b="1" dirty="0" smtClean="0"/>
              <a:t> أو خدمة تتطابق مع المقاييس </a:t>
            </a:r>
            <a:r>
              <a:rPr lang="ar-DZ" sz="2000" b="1" dirty="0" err="1" smtClean="0"/>
              <a:t>و</a:t>
            </a:r>
            <a:r>
              <a:rPr lang="ar-DZ" sz="2000" b="1" dirty="0" smtClean="0"/>
              <a:t> المواصفات القانونية.</a:t>
            </a:r>
            <a:endParaRPr lang="fr-FR" sz="2000" dirty="0" smtClean="0"/>
          </a:p>
          <a:p>
            <a:pPr lvl="0" algn="r" rtl="1"/>
            <a:r>
              <a:rPr lang="ar-DZ" sz="2000" b="1" dirty="0" smtClean="0"/>
              <a:t>-  الحق في الضمان القانوني </a:t>
            </a:r>
            <a:r>
              <a:rPr lang="ar-DZ" sz="2000" b="1" dirty="0" err="1" smtClean="0"/>
              <a:t>للمنتوج</a:t>
            </a:r>
            <a:r>
              <a:rPr lang="ar-DZ" sz="2000" b="1" dirty="0" smtClean="0"/>
              <a:t> أو الخدمة </a:t>
            </a:r>
            <a:r>
              <a:rPr lang="ar-DZ" sz="2000" b="1" dirty="0" err="1" smtClean="0"/>
              <a:t>و</a:t>
            </a:r>
            <a:r>
              <a:rPr lang="ar-DZ" sz="2000" b="1" dirty="0" smtClean="0"/>
              <a:t> حقه في تجربة </a:t>
            </a:r>
            <a:r>
              <a:rPr lang="ar-DZ" sz="2000" b="1" dirty="0" err="1" smtClean="0"/>
              <a:t>المنتوج</a:t>
            </a:r>
            <a:r>
              <a:rPr lang="ar-DZ" sz="2000" b="1" dirty="0" smtClean="0"/>
              <a:t>.</a:t>
            </a:r>
            <a:endParaRPr lang="fr-FR" sz="2000" dirty="0" smtClean="0"/>
          </a:p>
          <a:p>
            <a:pPr lvl="0" algn="r" rtl="1"/>
            <a:r>
              <a:rPr lang="ar-DZ" sz="2000" b="1" dirty="0" smtClean="0"/>
              <a:t>-  حق التمثيل </a:t>
            </a:r>
            <a:r>
              <a:rPr lang="ar-DZ" sz="2000" b="1" dirty="0" err="1" smtClean="0"/>
              <a:t>و</a:t>
            </a:r>
            <a:r>
              <a:rPr lang="ar-DZ" sz="2000" b="1" dirty="0" smtClean="0"/>
              <a:t> التقاضي في إطار جمعيات المستهلكين </a:t>
            </a:r>
            <a:r>
              <a:rPr lang="ar-DZ" sz="2000" b="1" dirty="0" err="1" smtClean="0"/>
              <a:t>و</a:t>
            </a:r>
            <a:r>
              <a:rPr lang="ar-DZ" sz="2000" b="1" dirty="0" smtClean="0"/>
              <a:t> بالتالي الاعتراف بتكوين جمعيات تدافع     عن حقوق المستهلك.</a:t>
            </a:r>
            <a:endParaRPr lang="fr-FR" sz="2000" dirty="0" smtClean="0"/>
          </a:p>
          <a:p>
            <a:pPr lvl="0" algn="r" rtl="1"/>
            <a:r>
              <a:rPr lang="ar-DZ" sz="2000" b="1" dirty="0" smtClean="0"/>
              <a:t>-  وجوب تدخل الأجهزة المختصة </a:t>
            </a:r>
            <a:r>
              <a:rPr lang="ar-DZ" sz="2000" b="1" dirty="0" err="1" smtClean="0"/>
              <a:t>و</a:t>
            </a:r>
            <a:r>
              <a:rPr lang="ar-DZ" sz="2000" b="1" dirty="0" smtClean="0"/>
              <a:t> ذلك باتخاذ إجراءات لازمة لرقابة جودة </a:t>
            </a:r>
            <a:r>
              <a:rPr lang="ar-DZ" sz="2000" b="1" dirty="0" err="1" smtClean="0"/>
              <a:t>المنتوج</a:t>
            </a:r>
            <a:r>
              <a:rPr lang="ar-DZ" sz="2000" b="1" dirty="0" smtClean="0"/>
              <a:t> و الخدمات.</a:t>
            </a:r>
            <a:endParaRPr lang="fr-FR" sz="2000" dirty="0" smtClean="0"/>
          </a:p>
          <a:p>
            <a:pPr marL="0" marR="0" lvl="0" indent="0" algn="r" defTabSz="914400" rtl="1" eaLnBrk="0" fontAlgn="base" latinLnBrk="0" hangingPunct="0">
              <a:lnSpc>
                <a:spcPct val="100000"/>
              </a:lnSpc>
              <a:spcBef>
                <a:spcPct val="0"/>
              </a:spcBef>
              <a:spcAft>
                <a:spcPct val="0"/>
              </a:spcAft>
              <a:buClrTx/>
              <a:buSzTx/>
              <a:buFontTx/>
              <a:buNone/>
              <a:tabLst/>
            </a:pPr>
            <a:endParaRPr kumimoji="0" lang="ar-DZ"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214422"/>
            <a:ext cx="8229600" cy="4792871"/>
          </a:xfrm>
        </p:spPr>
        <p:txBody>
          <a:bodyPr>
            <a:normAutofit lnSpcReduction="10000"/>
          </a:bodyPr>
          <a:lstStyle/>
          <a:p>
            <a:pPr algn="r" rtl="1"/>
            <a:r>
              <a:rPr lang="ar-DZ" dirty="0" smtClean="0"/>
              <a:t>بالرغم من تأثير المنافسة الحرة على اقتصاديات الدول نظرا لمساسها بأغلب مجالات الحياة، </a:t>
            </a:r>
            <a:r>
              <a:rPr lang="ar-DZ" dirty="0" err="1" smtClean="0"/>
              <a:t>و</a:t>
            </a:r>
            <a:r>
              <a:rPr lang="ar-DZ" dirty="0" smtClean="0"/>
              <a:t> بالرغم من الاعتراف القانوني بهذا الأسلوب كحل اقتصادي نتيجة للأزمات التي عرفتها، فإنه لم يمنع من وضع قاعدة أساسية يسعى القانون لحمايتها ألا </a:t>
            </a:r>
            <a:r>
              <a:rPr lang="ar-DZ" dirty="0" err="1" smtClean="0"/>
              <a:t>و</a:t>
            </a:r>
            <a:r>
              <a:rPr lang="ar-DZ" dirty="0" smtClean="0"/>
              <a:t> هي حماية المستهلك، فلا يمكن لأي دولة أن تفرط في مصالح المستهلك نظرا لكون هذا الأخير الحلقة الأساسية في العملية التنافسية في الحين هناك من اعتبرته كأنهم عنصر من عناصر السوق.</a:t>
            </a:r>
            <a:endParaRPr lang="fr-FR" dirty="0" smtClean="0"/>
          </a:p>
          <a:p>
            <a:pPr algn="r" rtl="1"/>
            <a:r>
              <a:rPr lang="ar-DZ" dirty="0" smtClean="0"/>
              <a:t>ترتيبا على ذلك فإنه تم تجميع </a:t>
            </a:r>
            <a:r>
              <a:rPr lang="ar-DZ" dirty="0" err="1" smtClean="0"/>
              <a:t>و</a:t>
            </a:r>
            <a:r>
              <a:rPr lang="ar-DZ" dirty="0" smtClean="0"/>
              <a:t> إشراك جميع الجهات القائمة على شؤون الاستهلاك </a:t>
            </a:r>
            <a:r>
              <a:rPr lang="ar-DZ" dirty="0" err="1" smtClean="0"/>
              <a:t>و</a:t>
            </a:r>
            <a:r>
              <a:rPr lang="ar-DZ" dirty="0" smtClean="0"/>
              <a:t> كذا الهيئات الممثلة للدفاع عنه سواء على المستوى الدولي أو الوطني قصد المساهمة في اتخاذ الإجراءات الكفيلة لصيانة هذه الحماية وفق منظومة علمية تتجاوب مع المستجدات الراهنة التي تعرفها الأسواق </a:t>
            </a:r>
            <a:r>
              <a:rPr lang="ar-DZ" dirty="0" err="1" smtClean="0"/>
              <a:t>و</a:t>
            </a:r>
            <a:r>
              <a:rPr lang="ar-DZ" dirty="0" smtClean="0"/>
              <a:t> التي تواجه المستهلك.</a:t>
            </a:r>
            <a:endParaRPr lang="fr-FR" dirty="0" smtClean="0"/>
          </a:p>
          <a:p>
            <a:endParaRPr lang="fr-FR" dirty="0"/>
          </a:p>
        </p:txBody>
      </p:sp>
      <p:sp>
        <p:nvSpPr>
          <p:cNvPr id="3" name="Titre 2"/>
          <p:cNvSpPr>
            <a:spLocks noGrp="1"/>
          </p:cNvSpPr>
          <p:nvPr>
            <p:ph type="title"/>
          </p:nvPr>
        </p:nvSpPr>
        <p:spPr>
          <a:xfrm>
            <a:off x="457200" y="357166"/>
            <a:ext cx="8229600" cy="785818"/>
          </a:xfrm>
        </p:spPr>
        <p:txBody>
          <a:bodyPr>
            <a:normAutofit fontScale="90000"/>
          </a:bodyPr>
          <a:lstStyle/>
          <a:p>
            <a:pPr algn="r" rtl="1"/>
            <a:r>
              <a:rPr lang="ar-DZ" sz="3100" i="1" u="sng" dirty="0" smtClean="0"/>
              <a:t>الفــرع الثالث</a:t>
            </a:r>
            <a:r>
              <a:rPr lang="ar-DZ" sz="3100" dirty="0" smtClean="0"/>
              <a:t> </a:t>
            </a:r>
            <a:r>
              <a:rPr lang="ar-DZ" sz="2700" dirty="0" smtClean="0"/>
              <a:t>:  </a:t>
            </a:r>
            <a:r>
              <a:rPr lang="ar-DZ" sz="3100" dirty="0" smtClean="0"/>
              <a:t>حقــوق المستهلك في ضل المنافســـة  الحــرة </a:t>
            </a:r>
            <a:r>
              <a:rPr lang="ar-DZ" sz="4400" dirty="0" smtClean="0"/>
              <a:t/>
            </a:r>
            <a:br>
              <a:rPr lang="ar-DZ" sz="4400" dirty="0" smtClean="0"/>
            </a:br>
            <a:endParaRPr lang="fr-FR" dirty="0"/>
          </a:p>
        </p:txBody>
      </p:sp>
    </p:spTree>
  </p:cSld>
  <p:clrMapOvr>
    <a:masterClrMapping/>
  </p:clrMapOvr>
  <p:transition>
    <p:pull dir="l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3500438"/>
            <a:ext cx="7481776" cy="642942"/>
          </a:xfrm>
        </p:spPr>
        <p:txBody>
          <a:bodyPr/>
          <a:lstStyle/>
          <a:p>
            <a:r>
              <a:rPr lang="ar-DZ" sz="3200" dirty="0" smtClean="0"/>
              <a:t> </a:t>
            </a:r>
            <a:r>
              <a:rPr lang="ar-DZ" sz="2800" u="sng" dirty="0" smtClean="0"/>
              <a:t>أولا</a:t>
            </a:r>
            <a:r>
              <a:rPr lang="ar-DZ" sz="2800" dirty="0" smtClean="0"/>
              <a:t> :       حمايـــة </a:t>
            </a:r>
            <a:r>
              <a:rPr lang="ar-DZ" sz="2800" dirty="0" err="1" smtClean="0"/>
              <a:t>و</a:t>
            </a:r>
            <a:r>
              <a:rPr lang="ar-DZ" sz="2800" dirty="0" smtClean="0"/>
              <a:t> ســـلامـــة المستهلك  </a:t>
            </a:r>
            <a:endParaRPr lang="fr-FR" dirty="0"/>
          </a:p>
        </p:txBody>
      </p:sp>
      <p:sp>
        <p:nvSpPr>
          <p:cNvPr id="3" name="Espace réservé du texte 2"/>
          <p:cNvSpPr>
            <a:spLocks noGrp="1"/>
          </p:cNvSpPr>
          <p:nvPr>
            <p:ph type="body" idx="2"/>
          </p:nvPr>
        </p:nvSpPr>
        <p:spPr>
          <a:xfrm>
            <a:off x="714348" y="4000504"/>
            <a:ext cx="7679844" cy="2268998"/>
          </a:xfrm>
        </p:spPr>
        <p:txBody>
          <a:bodyPr>
            <a:normAutofit lnSpcReduction="10000"/>
          </a:bodyPr>
          <a:lstStyle/>
          <a:p>
            <a:r>
              <a:rPr lang="ar-DZ" sz="2400" dirty="0" smtClean="0"/>
              <a:t>يحتل هذا المجال قدرا من الأهمية بالنظر إلى طبيعة المصلحة المحمية، خاصة في ضوء التطور الصناعي     </a:t>
            </a:r>
            <a:r>
              <a:rPr lang="ar-DZ" sz="2400" dirty="0" err="1" smtClean="0"/>
              <a:t>و</a:t>
            </a:r>
            <a:r>
              <a:rPr lang="ar-DZ" sz="2400" dirty="0" smtClean="0"/>
              <a:t> التكنولوجي الذي صاحب إنتاج السلع </a:t>
            </a:r>
            <a:r>
              <a:rPr lang="ar-DZ" sz="2400" dirty="0" err="1" smtClean="0"/>
              <a:t>و</a:t>
            </a:r>
            <a:r>
              <a:rPr lang="ar-DZ" sz="2400" dirty="0" smtClean="0"/>
              <a:t> تقديم الخدمات، فقد اختفى إلى حد ذلك </a:t>
            </a:r>
            <a:r>
              <a:rPr lang="ar-DZ" sz="2400" dirty="0" err="1" smtClean="0"/>
              <a:t>النمودج</a:t>
            </a:r>
            <a:r>
              <a:rPr lang="ar-DZ" sz="2400" dirty="0" smtClean="0"/>
              <a:t> المبسط للسلعة، </a:t>
            </a:r>
            <a:r>
              <a:rPr lang="ar-DZ" sz="2400" dirty="0" err="1" smtClean="0"/>
              <a:t>و</a:t>
            </a:r>
            <a:r>
              <a:rPr lang="ar-DZ" sz="2400" dirty="0" smtClean="0"/>
              <a:t> التي كانت تتكون من بعض المواد الطبيعية أو الخامات الأولية، فقد أدى استخدام المواد الكيميائية </a:t>
            </a:r>
            <a:r>
              <a:rPr lang="ar-DZ" sz="2400" dirty="0" err="1" smtClean="0"/>
              <a:t>و</a:t>
            </a:r>
            <a:r>
              <a:rPr lang="ar-DZ" sz="2400" dirty="0" smtClean="0"/>
              <a:t> الإشعاعية </a:t>
            </a:r>
            <a:r>
              <a:rPr lang="ar-DZ" sz="2400" dirty="0" err="1" smtClean="0"/>
              <a:t>و</a:t>
            </a:r>
            <a:r>
              <a:rPr lang="ar-DZ" sz="2400" dirty="0" smtClean="0"/>
              <a:t> الأنظمة الكهربائية </a:t>
            </a:r>
            <a:r>
              <a:rPr lang="ar-DZ" sz="2400" dirty="0" err="1" smtClean="0"/>
              <a:t>و</a:t>
            </a:r>
            <a:r>
              <a:rPr lang="ar-DZ" sz="2400" dirty="0" smtClean="0"/>
              <a:t> الميكانيكية إلى تعرض صحة الإنسان </a:t>
            </a:r>
            <a:r>
              <a:rPr lang="ar-DZ" sz="2400" dirty="0" err="1" smtClean="0"/>
              <a:t>و</a:t>
            </a:r>
            <a:r>
              <a:rPr lang="ar-DZ" sz="2400" dirty="0" smtClean="0"/>
              <a:t> سلامته لقدر أكبر من الخطر.</a:t>
            </a:r>
            <a:endParaRPr lang="fr-FR" sz="2400" dirty="0" smtClean="0"/>
          </a:p>
          <a:p>
            <a:endParaRPr lang="fr-FR" dirty="0"/>
          </a:p>
        </p:txBody>
      </p:sp>
      <p:sp>
        <p:nvSpPr>
          <p:cNvPr id="4" name="Espace réservé du contenu 3"/>
          <p:cNvSpPr>
            <a:spLocks noGrp="1"/>
          </p:cNvSpPr>
          <p:nvPr>
            <p:ph sz="half" idx="1"/>
          </p:nvPr>
        </p:nvSpPr>
        <p:spPr>
          <a:xfrm>
            <a:off x="914400" y="274320"/>
            <a:ext cx="7479792" cy="3297556"/>
          </a:xfrm>
        </p:spPr>
        <p:txBody>
          <a:bodyPr>
            <a:normAutofit/>
          </a:bodyPr>
          <a:lstStyle/>
          <a:p>
            <a:pPr algn="r" rtl="1"/>
            <a:r>
              <a:rPr lang="ar-DZ" sz="2800" dirty="0" smtClean="0"/>
              <a:t>أهم مظاهر سيادة المستهلك في العصر الحالي تكمن في المبادئ الأساسية التي رعتها أغلب التشريعات في إطار حماية المستهلك </a:t>
            </a:r>
            <a:r>
              <a:rPr lang="ar-DZ" sz="2800" dirty="0" err="1" smtClean="0"/>
              <a:t>و</a:t>
            </a:r>
            <a:r>
              <a:rPr lang="ar-DZ" sz="2800" dirty="0" smtClean="0"/>
              <a:t> التي لا يمكن التنازل عنها مهما كانت الظروف، حيث تكمن في:</a:t>
            </a:r>
            <a:endParaRPr lang="fr-FR" sz="2800" dirty="0" smtClean="0"/>
          </a:p>
          <a:p>
            <a:pPr lvl="0" algn="r" rtl="1"/>
            <a:r>
              <a:rPr lang="ar-DZ" sz="2800" b="1" dirty="0" smtClean="0"/>
              <a:t>حماية صحة المستهلك </a:t>
            </a:r>
            <a:r>
              <a:rPr lang="ar-DZ" sz="2800" b="1" dirty="0" err="1" smtClean="0"/>
              <a:t>و</a:t>
            </a:r>
            <a:r>
              <a:rPr lang="ar-DZ" sz="2800" b="1" dirty="0" smtClean="0"/>
              <a:t> سلامته.</a:t>
            </a:r>
            <a:endParaRPr lang="fr-FR" sz="2800" dirty="0" smtClean="0"/>
          </a:p>
          <a:p>
            <a:pPr lvl="0" algn="r" rtl="1"/>
            <a:r>
              <a:rPr lang="ar-DZ" sz="2800" b="1" dirty="0" smtClean="0"/>
              <a:t>حماية المصالح الاقتصادية للمستهلك.</a:t>
            </a:r>
            <a:endParaRPr lang="fr-FR" sz="2800" dirty="0" smtClean="0"/>
          </a:p>
          <a:p>
            <a:pPr lvl="0" algn="r" rtl="1"/>
            <a:r>
              <a:rPr lang="ar-DZ" sz="2800" b="1" dirty="0" smtClean="0"/>
              <a:t>حماية الإرادة التعاقدية للمستهلك.</a:t>
            </a:r>
            <a:endParaRPr lang="fr-FR" sz="2800" dirty="0" smtClean="0"/>
          </a:p>
        </p:txBody>
      </p:sp>
    </p:spTree>
  </p:cSld>
  <p:clrMapOvr>
    <a:masterClrMapping/>
  </p:clrMapOvr>
  <p:transition>
    <p:pull dir="l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214422"/>
            <a:ext cx="8229600" cy="5429288"/>
          </a:xfrm>
        </p:spPr>
        <p:txBody>
          <a:bodyPr>
            <a:noAutofit/>
          </a:bodyPr>
          <a:lstStyle/>
          <a:p>
            <a:pPr algn="r" rtl="1"/>
            <a:r>
              <a:rPr lang="ar-DZ" sz="2500" dirty="0" smtClean="0"/>
              <a:t>يقصد بذلك- بوجه عام- تمكين المستهلك من الحصول على الفائدة المثلى من مواردهم المالية </a:t>
            </a:r>
            <a:r>
              <a:rPr lang="ar-DZ" sz="2500" dirty="0" err="1" smtClean="0"/>
              <a:t>و</a:t>
            </a:r>
            <a:r>
              <a:rPr lang="ar-DZ" sz="2500" dirty="0" smtClean="0"/>
              <a:t> حمايتهم من الممارسات التي تضر بمصالحهم الاقتصادية، فالمستهلك كأثر لإقباله على التعاقد يهدف إلى حيازة السلعة </a:t>
            </a:r>
            <a:r>
              <a:rPr lang="ar-DZ" sz="2500" dirty="0" err="1" smtClean="0"/>
              <a:t>و</a:t>
            </a:r>
            <a:r>
              <a:rPr lang="ar-DZ" sz="2500" dirty="0" smtClean="0"/>
              <a:t> الانتفاع بها على نحو يوازي – على الأقل – ما سدده مقابلا لذلك، و الذي من المفترض أن يكون لأجزائه ما يناظرها من عناصر السلعة، و قدرها، وجودها، و متانتها، و مطابقتها للمواصفات، و ملاءمتها للغرض المخصص من أجله، و خلوها من العيوب...إلخ.</a:t>
            </a:r>
            <a:endParaRPr lang="fr-FR" sz="2500" dirty="0" smtClean="0"/>
          </a:p>
          <a:p>
            <a:pPr algn="r" rtl="1"/>
            <a:r>
              <a:rPr lang="ar-DZ" sz="2500" dirty="0" smtClean="0"/>
              <a:t>إلى جانب المنافسة في السوق، فإن مراقبة الأسعار </a:t>
            </a:r>
            <a:r>
              <a:rPr lang="ar-DZ" sz="2500" dirty="0" err="1" smtClean="0"/>
              <a:t>و</a:t>
            </a:r>
            <a:r>
              <a:rPr lang="ar-DZ" sz="2500" dirty="0" smtClean="0"/>
              <a:t> نزاهة الممارسات التجارية لها علاقة مباشرة في حماية المصالح الاقتصادية للمستهلك خاصة </a:t>
            </a:r>
            <a:r>
              <a:rPr lang="ar-DZ" sz="2500" dirty="0" err="1" smtClean="0"/>
              <a:t>و</a:t>
            </a:r>
            <a:r>
              <a:rPr lang="ar-DZ" sz="2500" dirty="0" smtClean="0"/>
              <a:t> أن هذا الأخير يتأثر مباشرة في حال وقوع أحد الأفعال التي سيتم الإشارة إليها مما يقلل لديه فرص الاختيار بين السلع </a:t>
            </a:r>
            <a:r>
              <a:rPr lang="ar-DZ" sz="2500" dirty="0" err="1" smtClean="0"/>
              <a:t>و</a:t>
            </a:r>
            <a:r>
              <a:rPr lang="ar-DZ" sz="2500" dirty="0" smtClean="0"/>
              <a:t> كذا خضوعه لضغوطات تضعف من قدرته الشرائية. فمثل هذه الأمور قد تزيد اضطرابا في السوق حيث قد يكون في هذه الحالة عرضا كافيا في السوق لكن نظرا لغلاء الأسعار أو لعدم جودة السلع تحجم المستهلك عن الشراء مما يعني حدوث تكدس للسلع.</a:t>
            </a:r>
            <a:endParaRPr lang="fr-FR" sz="2500" dirty="0" smtClean="0"/>
          </a:p>
          <a:p>
            <a:endParaRPr lang="fr-FR" sz="2500" dirty="0"/>
          </a:p>
        </p:txBody>
      </p:sp>
      <p:sp>
        <p:nvSpPr>
          <p:cNvPr id="3" name="Titre 2"/>
          <p:cNvSpPr>
            <a:spLocks noGrp="1"/>
          </p:cNvSpPr>
          <p:nvPr>
            <p:ph type="title"/>
          </p:nvPr>
        </p:nvSpPr>
        <p:spPr>
          <a:xfrm>
            <a:off x="457200" y="274638"/>
            <a:ext cx="8229600" cy="796908"/>
          </a:xfrm>
        </p:spPr>
        <p:txBody>
          <a:bodyPr>
            <a:normAutofit/>
          </a:bodyPr>
          <a:lstStyle/>
          <a:p>
            <a:pPr algn="r" rtl="1"/>
            <a:r>
              <a:rPr lang="ar-DZ" sz="2800" u="sng" dirty="0" smtClean="0"/>
              <a:t>ثانيا</a:t>
            </a:r>
            <a:r>
              <a:rPr lang="ar-DZ" sz="2800" dirty="0" smtClean="0"/>
              <a:t> :</a:t>
            </a:r>
            <a:r>
              <a:rPr lang="ar-DZ" sz="4000" dirty="0" smtClean="0"/>
              <a:t>     </a:t>
            </a:r>
            <a:r>
              <a:rPr lang="ar-DZ" sz="2800" dirty="0" smtClean="0"/>
              <a:t>حمايـــة المصالح الاقتصاديــة  للمستهلك .</a:t>
            </a:r>
            <a:endParaRPr lang="fr-FR" sz="2800" dirty="0"/>
          </a:p>
        </p:txBody>
      </p:sp>
    </p:spTree>
  </p:cSld>
  <p:clrMapOvr>
    <a:masterClrMapping/>
  </p:clrMapOvr>
  <p:transition>
    <p:wheel spokes="8"/>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142984"/>
            <a:ext cx="8229600" cy="4864309"/>
          </a:xfrm>
        </p:spPr>
        <p:txBody>
          <a:bodyPr>
            <a:normAutofit/>
          </a:bodyPr>
          <a:lstStyle/>
          <a:p>
            <a:pPr algn="r" rtl="1"/>
            <a:r>
              <a:rPr lang="ar-DZ" sz="2800" dirty="0" smtClean="0"/>
              <a:t>المشرع الجزائري مثله مثل التشريعات المختلفة الأخرى تبين له أن المستهلك يحتاج إلى حماية خاصة تكمل الحماية التي تقررها القواعد العامة في نظرية العقد </a:t>
            </a:r>
            <a:r>
              <a:rPr lang="ar-DZ" sz="2800" dirty="0" err="1" smtClean="0"/>
              <a:t>و</a:t>
            </a:r>
            <a:r>
              <a:rPr lang="ar-DZ" sz="2800" dirty="0" smtClean="0"/>
              <a:t> في المسؤولية عن الفعل الضار، فالقانون يحمي رضا المستهلك كمتعاقد </a:t>
            </a:r>
            <a:r>
              <a:rPr lang="ar-DZ" sz="2800" dirty="0" err="1" smtClean="0"/>
              <a:t>و</a:t>
            </a:r>
            <a:r>
              <a:rPr lang="ar-DZ" sz="2800" dirty="0" smtClean="0"/>
              <a:t> لا يعتبر رضاه صحيحا إلا إذا كان خاليا من العيوب، فكل من الغلط </a:t>
            </a:r>
            <a:r>
              <a:rPr lang="ar-DZ" sz="2800" dirty="0" err="1" smtClean="0"/>
              <a:t>و</a:t>
            </a:r>
            <a:r>
              <a:rPr lang="ar-DZ" sz="2800" dirty="0" smtClean="0"/>
              <a:t> التدليس </a:t>
            </a:r>
            <a:r>
              <a:rPr lang="ar-DZ" sz="2800" dirty="0" err="1" smtClean="0"/>
              <a:t>و</a:t>
            </a:r>
            <a:r>
              <a:rPr lang="ar-DZ" sz="2800" dirty="0" smtClean="0"/>
              <a:t> الإكراه </a:t>
            </a:r>
            <a:r>
              <a:rPr lang="ar-DZ" sz="2800" dirty="0" err="1" smtClean="0"/>
              <a:t>و</a:t>
            </a:r>
            <a:r>
              <a:rPr lang="ar-DZ" sz="2800" dirty="0" smtClean="0"/>
              <a:t> الاستغلال يجعل العقد قابلا للإبطال، كما أن المشرع جعل من العقد شريعة المتعاقدين فلا يجوز لمن يتعاقد مع المستهلك ولا لهذا الأخير نقضه </a:t>
            </a:r>
            <a:r>
              <a:rPr lang="ar-DZ" sz="2800" dirty="0" err="1" smtClean="0"/>
              <a:t>و</a:t>
            </a:r>
            <a:r>
              <a:rPr lang="ar-DZ" sz="2800" dirty="0" smtClean="0"/>
              <a:t> لا تعديله إلا باتفاق الطرفين أو للأسباب التي يقررها القانون </a:t>
            </a:r>
            <a:r>
              <a:rPr lang="ar-DZ" sz="2800" dirty="0" err="1" smtClean="0"/>
              <a:t>و</a:t>
            </a:r>
            <a:r>
              <a:rPr lang="ar-DZ" sz="2800" dirty="0" smtClean="0"/>
              <a:t> يجب تنفيذه طبقا لما اشتمل عليه </a:t>
            </a:r>
            <a:r>
              <a:rPr lang="ar-DZ" sz="2800" dirty="0" err="1" smtClean="0"/>
              <a:t>و</a:t>
            </a:r>
            <a:r>
              <a:rPr lang="ar-DZ" sz="2800" dirty="0" smtClean="0"/>
              <a:t> بحسن نية،</a:t>
            </a:r>
            <a:endParaRPr lang="fr-FR" sz="2800" dirty="0"/>
          </a:p>
        </p:txBody>
      </p:sp>
      <p:sp>
        <p:nvSpPr>
          <p:cNvPr id="3" name="Titre 2"/>
          <p:cNvSpPr>
            <a:spLocks noGrp="1"/>
          </p:cNvSpPr>
          <p:nvPr>
            <p:ph type="title"/>
          </p:nvPr>
        </p:nvSpPr>
        <p:spPr>
          <a:xfrm>
            <a:off x="457200" y="274638"/>
            <a:ext cx="8229600" cy="796908"/>
          </a:xfrm>
        </p:spPr>
        <p:txBody>
          <a:bodyPr>
            <a:normAutofit/>
          </a:bodyPr>
          <a:lstStyle/>
          <a:p>
            <a:pPr algn="r" rtl="1"/>
            <a:r>
              <a:rPr lang="ar-DZ" sz="3600" dirty="0" smtClean="0"/>
              <a:t> ثالثا :       احترام الإرادة التعاقديــة للمستهلك</a:t>
            </a:r>
            <a:r>
              <a:rPr lang="ar-DZ" sz="4400" dirty="0" smtClean="0"/>
              <a:t>     </a:t>
            </a:r>
            <a:endParaRPr lang="fr-FR" dirty="0"/>
          </a:p>
        </p:txBody>
      </p:sp>
    </p:spTree>
  </p:cSld>
  <p:clrMapOvr>
    <a:masterClrMapping/>
  </p:clrMapOvr>
  <p:transition>
    <p:whee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noGrp="1"/>
          </p:cNvSpPr>
          <p:nvPr>
            <p:ph type="title"/>
          </p:nvPr>
        </p:nvSpPr>
        <p:spPr>
          <a:xfrm>
            <a:off x="571472" y="2786058"/>
            <a:ext cx="8229600" cy="1143000"/>
          </a:xfrm>
          <a:prstGeom prst="flowChartAlternateProcess">
            <a:avLst/>
          </a:prstGeom>
        </p:spPr>
        <p:style>
          <a:lnRef idx="0">
            <a:schemeClr val="accent1"/>
          </a:lnRef>
          <a:fillRef idx="3">
            <a:schemeClr val="accent1"/>
          </a:fillRef>
          <a:effectRef idx="3">
            <a:schemeClr val="accent1"/>
          </a:effectRef>
          <a:fontRef idx="minor">
            <a:schemeClr val="lt1"/>
          </a:fontRef>
        </p:style>
        <p:txBody>
          <a:bodyPr vert="horz" rtlCol="0" anchor="ctr">
            <a:normAutofit/>
            <a:scene3d>
              <a:camera prst="orthographicFront"/>
              <a:lightRig rig="soft" dir="t"/>
            </a:scene3d>
            <a:sp3d prstMaterial="softEdge">
              <a:bevelT w="25400" h="25400"/>
            </a:sp3d>
          </a:bodyPr>
          <a:lstStyle/>
          <a:p>
            <a:pPr algn="ctr">
              <a:defRPr/>
            </a:pPr>
            <a:r>
              <a:rPr lang="ar-DZ" sz="3600" i="1" u="sng" dirty="0" smtClean="0"/>
              <a:t>شكــــــرا على المتابعــــــة</a:t>
            </a:r>
            <a:endParaRPr kumimoji="0" lang="fr-FR" sz="3600" b="1" u="none" strike="noStrike" kern="1200" cap="none" spc="0" normalizeH="0" baseline="0" noProof="0" dirty="0">
              <a:ln>
                <a:noFill/>
              </a:ln>
              <a:solidFill>
                <a:schemeClr val="bg1"/>
              </a:solidFill>
              <a:effectLst>
                <a:outerShdw blurRad="31750" dist="25400" dir="5400000" algn="tl" rotWithShape="0">
                  <a:srgbClr val="000000">
                    <a:alpha val="25000"/>
                  </a:srgbClr>
                </a:outerShdw>
              </a:effectLst>
              <a:uLnTx/>
              <a:uFillTx/>
              <a:latin typeface="+mj-lt"/>
              <a:ea typeface="+mj-ea"/>
              <a:cs typeface="+mj-cs"/>
            </a:endParaRPr>
          </a:p>
        </p:txBody>
      </p:sp>
    </p:spTree>
  </p:cSld>
  <p:clrMapOvr>
    <a:masterClrMapping/>
  </p:clrMapOvr>
  <p:transition>
    <p:wheel spokes="8"/>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714620"/>
            <a:ext cx="8229600" cy="1143000"/>
          </a:xfrm>
          <a:scene3d>
            <a:camera prst="isometricOffAxis1Right"/>
            <a:lightRig rig="glow" dir="t">
              <a:rot lat="0" lon="0" rev="6360000"/>
            </a:lightRig>
          </a:scene3d>
          <a:sp3d contourW="1000" prstMaterial="flat">
            <a:bevelT w="95250" h="101600"/>
            <a:contourClr>
              <a:schemeClr val="accent1">
                <a:satMod val="300000"/>
              </a:schemeClr>
            </a:contourClr>
          </a:sp3d>
        </p:spPr>
        <p:style>
          <a:lnRef idx="0">
            <a:schemeClr val="accent1"/>
          </a:lnRef>
          <a:fillRef idx="3">
            <a:schemeClr val="accent1"/>
          </a:fillRef>
          <a:effectRef idx="3">
            <a:schemeClr val="accent1"/>
          </a:effectRef>
          <a:fontRef idx="minor">
            <a:schemeClr val="lt1"/>
          </a:fontRef>
        </p:style>
        <p:txBody>
          <a:bodyPr/>
          <a:lstStyle/>
          <a:p>
            <a:pPr algn="ctr"/>
            <a:r>
              <a:rPr lang="fr-FR" dirty="0" smtClean="0"/>
              <a:t>MERCI DE VOTRE ATTENTION</a:t>
            </a:r>
            <a:endParaRPr lang="fr-FR" dirty="0"/>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0" y="274638"/>
            <a:ext cx="8229600" cy="1143000"/>
          </a:xfrm>
        </p:spPr>
        <p:txBody>
          <a:bodyPr/>
          <a:lstStyle/>
          <a:p>
            <a:pPr algn="ctr"/>
            <a:r>
              <a:rPr lang="ar-DZ" sz="4800" dirty="0" smtClean="0"/>
              <a:t>المقدمــــة</a:t>
            </a:r>
            <a:endParaRPr lang="fr-FR" dirty="0"/>
          </a:p>
        </p:txBody>
      </p:sp>
      <p:sp>
        <p:nvSpPr>
          <p:cNvPr id="7" name="Espace réservé du contenu 6"/>
          <p:cNvSpPr>
            <a:spLocks noGrp="1"/>
          </p:cNvSpPr>
          <p:nvPr>
            <p:ph idx="4294967295"/>
          </p:nvPr>
        </p:nvSpPr>
        <p:spPr>
          <a:xfrm>
            <a:off x="0" y="1481138"/>
            <a:ext cx="8229600" cy="4525962"/>
          </a:xfrm>
        </p:spPr>
        <p:txBody>
          <a:bodyPr>
            <a:normAutofit fontScale="25000" lnSpcReduction="20000"/>
          </a:bodyPr>
          <a:lstStyle/>
          <a:p>
            <a:pPr rtl="1"/>
            <a:endParaRPr lang="ar-DZ" b="1" dirty="0" smtClean="0"/>
          </a:p>
          <a:p>
            <a:pPr algn="r" rtl="1"/>
            <a:r>
              <a:rPr kumimoji="0" lang="ar-DZ" sz="10400" b="1" kern="1200" dirty="0" smtClean="0">
                <a:solidFill>
                  <a:schemeClr val="tx1"/>
                </a:solidFill>
                <a:latin typeface="+mn-lt"/>
                <a:ea typeface="+mn-ea"/>
                <a:cs typeface="+mn-cs"/>
              </a:rPr>
              <a:t>إن</a:t>
            </a:r>
            <a:r>
              <a:rPr kumimoji="0" lang="ar-DZ" sz="10400" kern="1200" dirty="0" smtClean="0">
                <a:solidFill>
                  <a:schemeClr val="tx1"/>
                </a:solidFill>
                <a:latin typeface="+mn-lt"/>
                <a:ea typeface="+mn-ea"/>
                <a:cs typeface="+mn-cs"/>
              </a:rPr>
              <a:t> </a:t>
            </a:r>
            <a:r>
              <a:rPr kumimoji="0" lang="ar-DZ" sz="10400" b="1" kern="1200" dirty="0" smtClean="0">
                <a:solidFill>
                  <a:schemeClr val="tx1"/>
                </a:solidFill>
                <a:latin typeface="+mn-lt"/>
                <a:ea typeface="+mn-ea"/>
                <a:cs typeface="+mn-cs"/>
              </a:rPr>
              <a:t>التغيرات التي تشهدها الجزائر في شتى المجالات خاصة التغيرات الجذرية التي يشهدها استجابة لمتطلبات الفترة الراهنة بالتوجه إلى اقتصاد السوق </a:t>
            </a:r>
            <a:r>
              <a:rPr kumimoji="0" lang="ar-DZ" sz="10400" b="1" kern="1200" dirty="0" err="1" smtClean="0">
                <a:solidFill>
                  <a:schemeClr val="tx1"/>
                </a:solidFill>
                <a:latin typeface="+mn-lt"/>
                <a:ea typeface="+mn-ea"/>
                <a:cs typeface="+mn-cs"/>
              </a:rPr>
              <a:t>و</a:t>
            </a:r>
            <a:r>
              <a:rPr kumimoji="0" lang="ar-DZ" sz="10400" b="1" kern="1200" dirty="0" smtClean="0">
                <a:solidFill>
                  <a:schemeClr val="tx1"/>
                </a:solidFill>
                <a:latin typeface="+mn-lt"/>
                <a:ea typeface="+mn-ea"/>
                <a:cs typeface="+mn-cs"/>
              </a:rPr>
              <a:t> ما تستلزمه هده الفترة الانتقالية من ضرورة إدخال تغيرات </a:t>
            </a:r>
            <a:r>
              <a:rPr kumimoji="0" lang="ar-DZ" sz="10400" b="1" kern="1200" dirty="0" err="1" smtClean="0">
                <a:solidFill>
                  <a:schemeClr val="tx1"/>
                </a:solidFill>
                <a:latin typeface="+mn-lt"/>
                <a:ea typeface="+mn-ea"/>
                <a:cs typeface="+mn-cs"/>
              </a:rPr>
              <a:t>و</a:t>
            </a:r>
            <a:r>
              <a:rPr kumimoji="0" lang="ar-DZ" sz="10400" b="1" kern="1200" dirty="0" smtClean="0">
                <a:solidFill>
                  <a:schemeClr val="tx1"/>
                </a:solidFill>
                <a:latin typeface="+mn-lt"/>
                <a:ea typeface="+mn-ea"/>
                <a:cs typeface="+mn-cs"/>
              </a:rPr>
              <a:t> ميكانيزمات جديدة على مختلف القطاعات الاقتصادية الوطنية </a:t>
            </a:r>
            <a:r>
              <a:rPr kumimoji="0" lang="ar-DZ" sz="10400" b="1" kern="1200" dirty="0" err="1" smtClean="0">
                <a:solidFill>
                  <a:schemeClr val="tx1"/>
                </a:solidFill>
                <a:latin typeface="+mn-lt"/>
                <a:ea typeface="+mn-ea"/>
                <a:cs typeface="+mn-cs"/>
              </a:rPr>
              <a:t>و</a:t>
            </a:r>
            <a:r>
              <a:rPr kumimoji="0" lang="ar-DZ" sz="10400" b="1" kern="1200" dirty="0" smtClean="0">
                <a:solidFill>
                  <a:schemeClr val="tx1"/>
                </a:solidFill>
                <a:latin typeface="+mn-lt"/>
                <a:ea typeface="+mn-ea"/>
                <a:cs typeface="+mn-cs"/>
              </a:rPr>
              <a:t> كافة هياكلها، بالإضافة إلى المؤسسات الإدارية </a:t>
            </a:r>
            <a:r>
              <a:rPr kumimoji="0" lang="ar-DZ" sz="10400" b="1" kern="1200" dirty="0" err="1" smtClean="0">
                <a:solidFill>
                  <a:schemeClr val="tx1"/>
                </a:solidFill>
                <a:latin typeface="+mn-lt"/>
                <a:ea typeface="+mn-ea"/>
                <a:cs typeface="+mn-cs"/>
              </a:rPr>
              <a:t>و</a:t>
            </a:r>
            <a:r>
              <a:rPr kumimoji="0" lang="ar-DZ" sz="10400" b="1" kern="1200" dirty="0" smtClean="0">
                <a:solidFill>
                  <a:schemeClr val="tx1"/>
                </a:solidFill>
                <a:latin typeface="+mn-lt"/>
                <a:ea typeface="+mn-ea"/>
                <a:cs typeface="+mn-cs"/>
              </a:rPr>
              <a:t> الاقتصادية الفاعلة، </a:t>
            </a:r>
            <a:r>
              <a:rPr kumimoji="0" lang="ar-DZ" sz="10400" b="1" kern="1200" dirty="0" err="1" smtClean="0">
                <a:solidFill>
                  <a:schemeClr val="tx1"/>
                </a:solidFill>
                <a:latin typeface="+mn-lt"/>
                <a:ea typeface="+mn-ea"/>
                <a:cs typeface="+mn-cs"/>
              </a:rPr>
              <a:t>اد</a:t>
            </a:r>
            <a:r>
              <a:rPr kumimoji="0" lang="fr-FR" sz="10400" b="1" kern="1200" dirty="0" smtClean="0">
                <a:solidFill>
                  <a:schemeClr val="tx1"/>
                </a:solidFill>
                <a:latin typeface="+mn-lt"/>
                <a:ea typeface="+mn-ea"/>
                <a:cs typeface="+mn-cs"/>
              </a:rPr>
              <a:t> </a:t>
            </a:r>
            <a:r>
              <a:rPr kumimoji="0" lang="ar-DZ" sz="10400" b="1" kern="1200" dirty="0" err="1" smtClean="0">
                <a:solidFill>
                  <a:schemeClr val="tx1"/>
                </a:solidFill>
                <a:latin typeface="+mn-lt"/>
                <a:ea typeface="+mn-ea"/>
                <a:cs typeface="+mn-cs"/>
              </a:rPr>
              <a:t>ان</a:t>
            </a:r>
            <a:r>
              <a:rPr kumimoji="0" lang="ar-DZ" sz="10400" b="1" kern="1200" dirty="0" smtClean="0">
                <a:solidFill>
                  <a:schemeClr val="tx1"/>
                </a:solidFill>
                <a:latin typeface="+mn-lt"/>
                <a:ea typeface="+mn-ea"/>
                <a:cs typeface="+mn-cs"/>
              </a:rPr>
              <a:t> </a:t>
            </a:r>
            <a:r>
              <a:rPr kumimoji="0" lang="ar-DZ" sz="10400" b="1" kern="1200" dirty="0" smtClean="0">
                <a:solidFill>
                  <a:schemeClr val="tx1"/>
                </a:solidFill>
                <a:latin typeface="+mn-lt"/>
                <a:ea typeface="+mn-ea"/>
                <a:cs typeface="+mn-cs"/>
              </a:rPr>
              <a:t>التوقيع على اتفاق الشراكة مع الاتحاد </a:t>
            </a:r>
            <a:r>
              <a:rPr kumimoji="0" lang="ar-DZ" sz="10400" b="1" kern="1200" dirty="0" smtClean="0">
                <a:solidFill>
                  <a:schemeClr val="tx1"/>
                </a:solidFill>
                <a:latin typeface="+mn-lt"/>
                <a:ea typeface="+mn-ea"/>
                <a:cs typeface="+mn-cs"/>
              </a:rPr>
              <a:t>الأوروبي </a:t>
            </a:r>
            <a:r>
              <a:rPr kumimoji="0" lang="ar-DZ" sz="10400" b="1" kern="1200" dirty="0" smtClean="0">
                <a:solidFill>
                  <a:schemeClr val="tx1"/>
                </a:solidFill>
                <a:latin typeface="+mn-lt"/>
                <a:ea typeface="+mn-ea"/>
                <a:cs typeface="+mn-cs"/>
              </a:rPr>
              <a:t>و الانضمام المقبل للجزائر إلى المنظمة العالمية للتجارة يقتضي عليها الاندماج في الاقتصاد العالمي </a:t>
            </a:r>
            <a:r>
              <a:rPr kumimoji="0" lang="ar-DZ" sz="10400" b="1" kern="1200" dirty="0" err="1" smtClean="0">
                <a:solidFill>
                  <a:schemeClr val="tx1"/>
                </a:solidFill>
                <a:latin typeface="+mn-lt"/>
                <a:ea typeface="+mn-ea"/>
                <a:cs typeface="+mn-cs"/>
              </a:rPr>
              <a:t>و</a:t>
            </a:r>
            <a:r>
              <a:rPr kumimoji="0" lang="ar-DZ" sz="10400" b="1" kern="1200" dirty="0" smtClean="0">
                <a:solidFill>
                  <a:schemeClr val="tx1"/>
                </a:solidFill>
                <a:latin typeface="+mn-lt"/>
                <a:ea typeface="+mn-ea"/>
                <a:cs typeface="+mn-cs"/>
              </a:rPr>
              <a:t> الذي لا يمكن أن يتجسد إلا باتخاذ الإجراءات اللازمة </a:t>
            </a:r>
            <a:r>
              <a:rPr kumimoji="0" lang="ar-DZ" sz="10400" b="1" kern="1200" dirty="0" err="1" smtClean="0">
                <a:solidFill>
                  <a:schemeClr val="tx1"/>
                </a:solidFill>
                <a:latin typeface="+mn-lt"/>
                <a:ea typeface="+mn-ea"/>
                <a:cs typeface="+mn-cs"/>
              </a:rPr>
              <a:t>و</a:t>
            </a:r>
            <a:r>
              <a:rPr kumimoji="0" lang="ar-DZ" sz="10400" b="1" kern="1200" dirty="0" smtClean="0">
                <a:solidFill>
                  <a:schemeClr val="tx1"/>
                </a:solidFill>
                <a:latin typeface="+mn-lt"/>
                <a:ea typeface="+mn-ea"/>
                <a:cs typeface="+mn-cs"/>
              </a:rPr>
              <a:t> التي تهدف إلى تحرير المبادلات التجارية آي التحول عن المذهب الحمائي المعتمد في ظل النظام الاشتراكي الذي كان ينادي بتقييد التبادل مع الخارج </a:t>
            </a:r>
            <a:r>
              <a:rPr kumimoji="0" lang="ar-DZ" sz="10400" b="1" kern="1200" dirty="0" err="1" smtClean="0">
                <a:solidFill>
                  <a:schemeClr val="tx1"/>
                </a:solidFill>
                <a:latin typeface="+mn-lt"/>
                <a:ea typeface="+mn-ea"/>
                <a:cs typeface="+mn-cs"/>
              </a:rPr>
              <a:t>و</a:t>
            </a:r>
            <a:r>
              <a:rPr kumimoji="0" lang="ar-DZ" sz="10400" b="1" kern="1200" dirty="0" smtClean="0">
                <a:solidFill>
                  <a:schemeClr val="tx1"/>
                </a:solidFill>
                <a:latin typeface="+mn-lt"/>
                <a:ea typeface="+mn-ea"/>
                <a:cs typeface="+mn-cs"/>
              </a:rPr>
              <a:t> إتباع المذهب الليبرالي الذي ينادي بان تكون التجارة الدولية حرة خالية من القيود </a:t>
            </a:r>
            <a:r>
              <a:rPr kumimoji="0" lang="ar-DZ" sz="10400" b="1" kern="1200" dirty="0" err="1" smtClean="0">
                <a:solidFill>
                  <a:schemeClr val="tx1"/>
                </a:solidFill>
                <a:latin typeface="+mn-lt"/>
                <a:ea typeface="+mn-ea"/>
                <a:cs typeface="+mn-cs"/>
              </a:rPr>
              <a:t>و</a:t>
            </a:r>
            <a:r>
              <a:rPr kumimoji="0" lang="ar-DZ" sz="10400" b="1" kern="1200" dirty="0" smtClean="0">
                <a:solidFill>
                  <a:schemeClr val="tx1"/>
                </a:solidFill>
                <a:latin typeface="+mn-lt"/>
                <a:ea typeface="+mn-ea"/>
                <a:cs typeface="+mn-cs"/>
              </a:rPr>
              <a:t> العقبات التي تعيق تدفق </a:t>
            </a:r>
            <a:r>
              <a:rPr kumimoji="0" lang="ar-DZ" sz="10400" b="1" kern="1200" dirty="0" err="1" smtClean="0">
                <a:solidFill>
                  <a:schemeClr val="tx1"/>
                </a:solidFill>
                <a:latin typeface="+mn-lt"/>
                <a:ea typeface="+mn-ea"/>
                <a:cs typeface="+mn-cs"/>
              </a:rPr>
              <a:t>و</a:t>
            </a:r>
            <a:r>
              <a:rPr kumimoji="0" lang="ar-DZ" sz="10400" b="1" kern="1200" dirty="0" smtClean="0">
                <a:solidFill>
                  <a:schemeClr val="tx1"/>
                </a:solidFill>
                <a:latin typeface="+mn-lt"/>
                <a:ea typeface="+mn-ea"/>
                <a:cs typeface="+mn-cs"/>
              </a:rPr>
              <a:t> انتقال السلع عبر الحدود سواء كانت في شكل واردات أو صادرات.</a:t>
            </a:r>
            <a:endParaRPr kumimoji="0" lang="fr-FR" sz="10400" kern="1200" dirty="0" smtClean="0">
              <a:solidFill>
                <a:schemeClr val="tx1"/>
              </a:solidFill>
              <a:latin typeface="+mn-lt"/>
              <a:ea typeface="+mn-ea"/>
              <a:cs typeface="+mn-cs"/>
            </a:endParaRPr>
          </a:p>
          <a:p>
            <a:pPr rtl="1"/>
            <a:r>
              <a:rPr kumimoji="0" lang="ar-DZ" sz="2700" b="1" kern="1200" dirty="0" smtClean="0">
                <a:solidFill>
                  <a:schemeClr val="tx1"/>
                </a:solidFill>
                <a:latin typeface="+mn-lt"/>
                <a:ea typeface="+mn-ea"/>
                <a:cs typeface="+mn-cs"/>
              </a:rPr>
              <a:t>	</a:t>
            </a:r>
            <a:r>
              <a:rPr lang="ar-DZ" sz="8000" b="1" dirty="0" smtClean="0"/>
              <a:t>	</a:t>
            </a:r>
            <a:endParaRPr lang="fr-FR" sz="8000"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p:cNvSpPr>
            <a:spLocks noGrp="1"/>
          </p:cNvSpPr>
          <p:nvPr>
            <p:ph idx="4294967295"/>
          </p:nvPr>
        </p:nvSpPr>
        <p:spPr>
          <a:xfrm>
            <a:off x="0" y="642918"/>
            <a:ext cx="8229600" cy="5364182"/>
          </a:xfrm>
        </p:spPr>
        <p:txBody>
          <a:bodyPr>
            <a:normAutofit fontScale="32500" lnSpcReduction="20000"/>
          </a:bodyPr>
          <a:lstStyle/>
          <a:p>
            <a:pPr algn="r" rtl="1"/>
            <a:r>
              <a:rPr lang="ar-DZ" sz="8000" b="1" dirty="0" smtClean="0"/>
              <a:t>هدا </a:t>
            </a:r>
            <a:r>
              <a:rPr lang="ar-DZ" sz="8000" b="1" dirty="0" err="1" smtClean="0"/>
              <a:t>و</a:t>
            </a:r>
            <a:r>
              <a:rPr lang="ar-DZ" sz="8000" b="1" dirty="0" smtClean="0"/>
              <a:t> قد استتبع الانفتاح الاقتصادي في الجزائر </a:t>
            </a:r>
            <a:r>
              <a:rPr lang="ar-DZ" sz="8000" b="1" dirty="0" err="1" smtClean="0"/>
              <a:t>و</a:t>
            </a:r>
            <a:r>
              <a:rPr lang="ar-DZ" sz="8000" b="1" dirty="0" smtClean="0"/>
              <a:t> ما يسوده من تحرير الأسواق إلى ظهور منتجات متنوعة في الأسواق الوطنية الغرض منها هو إشباع حاجيات المستهلك،إلا </a:t>
            </a:r>
            <a:r>
              <a:rPr lang="ar-DZ" sz="8000" b="1" dirty="0" err="1" smtClean="0"/>
              <a:t>ان</a:t>
            </a:r>
            <a:r>
              <a:rPr lang="ar-DZ" sz="8000" b="1" dirty="0" smtClean="0"/>
              <a:t> هدا الأخير أصبح محل خطر نتيجة لوجود سلع قد تمس بصحته </a:t>
            </a:r>
            <a:r>
              <a:rPr lang="ar-DZ" sz="8000" b="1" dirty="0" err="1" smtClean="0"/>
              <a:t>و</a:t>
            </a:r>
            <a:r>
              <a:rPr lang="ar-DZ" sz="8000" b="1" dirty="0" smtClean="0"/>
              <a:t> سلامته ناهيك عن وجود مناورات </a:t>
            </a:r>
            <a:r>
              <a:rPr lang="ar-DZ" sz="8000" b="1" dirty="0" err="1" smtClean="0"/>
              <a:t>و</a:t>
            </a:r>
            <a:r>
              <a:rPr lang="ar-DZ" sz="8000" b="1" dirty="0" smtClean="0"/>
              <a:t> تلاعبات من قبل فئة التجار الدين لا يؤمنون إلا بالربح السريع نتيجة للجشع الذي يرتابهم بعيدا على كل روح تنافسية شريفة.هده الروح التنافسية التي سعى المشروع الجزائري كباقي المشرعين الآخرين إلى تنظيمها </a:t>
            </a:r>
            <a:r>
              <a:rPr lang="ar-DZ" sz="8000" b="1" dirty="0" err="1" smtClean="0"/>
              <a:t>و</a:t>
            </a:r>
            <a:r>
              <a:rPr lang="ar-DZ" sz="8000" b="1" dirty="0" smtClean="0"/>
              <a:t> تاطيرها قصد تحقيق الفعالية الاقتصادية من خلال وضع تسهيلات للانضمام إلى الأسواق سواء كانت سوقا للسلع أو سوقا للخدمات، كذلك عمل على إبراز حقوق </a:t>
            </a:r>
            <a:r>
              <a:rPr lang="ar-DZ" sz="8000" b="1" dirty="0" err="1" smtClean="0"/>
              <a:t>و</a:t>
            </a:r>
            <a:r>
              <a:rPr lang="ar-DZ" sz="8000" b="1" dirty="0" smtClean="0"/>
              <a:t> واجبات كل من يمارس نشاطا اقتصاديا حتى لا يضر في علاقاته مع الغير </a:t>
            </a:r>
            <a:r>
              <a:rPr lang="ar-DZ" sz="8000" b="1" dirty="0" err="1" smtClean="0"/>
              <a:t>و</a:t>
            </a:r>
            <a:r>
              <a:rPr lang="ar-DZ" sz="8000" b="1" dirty="0" smtClean="0"/>
              <a:t> العمل على أن يكون لكل الأطراف نفس المزايا، كما عمل على قمع كافة الممارسات غير الشرعية التي تتم فيما بين الأطراف </a:t>
            </a:r>
            <a:r>
              <a:rPr lang="ar-DZ" sz="8000" b="1" dirty="0" err="1" smtClean="0"/>
              <a:t>و</a:t>
            </a:r>
            <a:r>
              <a:rPr lang="ar-DZ" sz="8000" b="1" dirty="0" smtClean="0"/>
              <a:t> بينها في علاقتها مع المستهلك،و دلك باتخاذ إجراءات جديدة استحدثت مؤخرا تبعا للإصلاحات الاقتصادية التي انتهجتها الدولة.</a:t>
            </a:r>
            <a:endParaRPr lang="fr-FR" sz="8000" dirty="0" smtClean="0"/>
          </a:p>
          <a:p>
            <a:pPr algn="r" rtl="1"/>
            <a:endParaRPr lang="fr-FR" sz="8000" dirty="0"/>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p:cNvSpPr>
            <a:spLocks noGrp="1"/>
          </p:cNvSpPr>
          <p:nvPr>
            <p:ph idx="4294967295"/>
          </p:nvPr>
        </p:nvSpPr>
        <p:spPr>
          <a:xfrm>
            <a:off x="0" y="785794"/>
            <a:ext cx="8229600" cy="5221306"/>
          </a:xfrm>
        </p:spPr>
        <p:txBody>
          <a:bodyPr>
            <a:normAutofit fontScale="32500" lnSpcReduction="20000"/>
          </a:bodyPr>
          <a:lstStyle/>
          <a:p>
            <a:pPr algn="r" rtl="1"/>
            <a:r>
              <a:rPr lang="ar-DZ" b="1" dirty="0" smtClean="0"/>
              <a:t>	</a:t>
            </a:r>
            <a:r>
              <a:rPr lang="ar-DZ" sz="8000" b="1" dirty="0" smtClean="0"/>
              <a:t>	</a:t>
            </a:r>
            <a:r>
              <a:rPr lang="ar-DZ" sz="8600" b="1" dirty="0" smtClean="0"/>
              <a:t>يعتبر مصطلح المستهلك جديدا في التشريع الجزائري،حيث ظهر هدا المصطلح </a:t>
            </a:r>
            <a:r>
              <a:rPr lang="ar-DZ" sz="8600" b="1" dirty="0" smtClean="0"/>
              <a:t>لأول </a:t>
            </a:r>
            <a:r>
              <a:rPr lang="ar-DZ" sz="8600" b="1" dirty="0" smtClean="0"/>
              <a:t>مرة من خلال القانون رقم 89-02 الصادر في 07 فبراير 1989 </a:t>
            </a:r>
            <a:r>
              <a:rPr lang="ar-DZ" sz="8600" b="1" dirty="0" err="1" smtClean="0"/>
              <a:t>و</a:t>
            </a:r>
            <a:r>
              <a:rPr lang="ar-DZ" sz="8600" b="1" dirty="0" smtClean="0"/>
              <a:t> المتعلق بالقواعد العامة لحماية المستهلك، </a:t>
            </a:r>
            <a:r>
              <a:rPr lang="ar-DZ" sz="8600" b="1" dirty="0" err="1" smtClean="0"/>
              <a:t>و</a:t>
            </a:r>
            <a:r>
              <a:rPr lang="ar-DZ" sz="8600" b="1" dirty="0" smtClean="0"/>
              <a:t> هدا بعدما كان المصطلح التقليدي السائد في القانون المدني </a:t>
            </a:r>
            <a:r>
              <a:rPr lang="ar-DZ" sz="8600" b="1" dirty="0" err="1" smtClean="0"/>
              <a:t>و</a:t>
            </a:r>
            <a:r>
              <a:rPr lang="ar-DZ" sz="8600" b="1" dirty="0" smtClean="0"/>
              <a:t> الذي يطلق عليه بالمشتري، فتغيير مدلول المصطلحات كانت تبعا للظروف الاقتصادية بالدرجة الأولى </a:t>
            </a:r>
            <a:r>
              <a:rPr lang="ar-DZ" sz="8600" b="1" dirty="0" err="1" smtClean="0"/>
              <a:t>و</a:t>
            </a:r>
            <a:r>
              <a:rPr lang="ar-DZ" sz="8600" b="1" dirty="0" smtClean="0"/>
              <a:t> دلك قصد الوصول إلى إضفاء حماية واسعة لهدا الطرف في العلاقة الاقتصادية خاصة </a:t>
            </a:r>
            <a:r>
              <a:rPr lang="ar-DZ" sz="8600" b="1" dirty="0" err="1" smtClean="0"/>
              <a:t>و</a:t>
            </a:r>
            <a:r>
              <a:rPr lang="ar-DZ" sz="8600" b="1" dirty="0" smtClean="0"/>
              <a:t> انه حتى مفهوم التاجر تطور </a:t>
            </a:r>
            <a:r>
              <a:rPr lang="ar-DZ" sz="8600" b="1" dirty="0" err="1" smtClean="0"/>
              <a:t>و</a:t>
            </a:r>
            <a:r>
              <a:rPr lang="ar-DZ" sz="8600" b="1" dirty="0" smtClean="0"/>
              <a:t> يكاد أن ينسى لولا قواعد القانون التجاري التي احتفظت بهده التسمية </a:t>
            </a:r>
            <a:r>
              <a:rPr lang="ar-DZ" sz="8600" b="1" dirty="0" err="1" smtClean="0"/>
              <a:t>اذ</a:t>
            </a:r>
            <a:r>
              <a:rPr lang="ar-DZ" sz="8600" b="1" dirty="0" smtClean="0"/>
              <a:t> ظهرت نصوص قانونية خاصة تطلق علية تسمية عون اقتصادي أو المؤسسة أو المتدخل ....الخ و هدا راجع لتنوع المهام الذي  يلعبه في 	 وضع المنتوج للاستهلاك اذ لا ينظر إليه فقط كبائع للمنتوجات و إنما كمسؤول عن العملية الإنتاجية إلى غاية وصولها إلى المستهلك.</a:t>
            </a:r>
            <a:endParaRPr lang="fr-FR" sz="8600" dirty="0" smtClean="0"/>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500042"/>
            <a:ext cx="7429552" cy="5693866"/>
          </a:xfrm>
          <a:prstGeom prst="rect">
            <a:avLst/>
          </a:prstGeom>
        </p:spPr>
        <p:txBody>
          <a:bodyPr wrap="square">
            <a:spAutoFit/>
          </a:bodyPr>
          <a:lstStyle/>
          <a:p>
            <a:pPr algn="r" rtl="1"/>
            <a:r>
              <a:rPr lang="ar-DZ" sz="2600" b="1" dirty="0" smtClean="0"/>
              <a:t>	و مما لا شك فيه أن تحرير النشاط الاقتصادي من القيود التي كانت تعيقه سالفا أهمها التدخل الكلي للدولة في التجارة الخارجية </a:t>
            </a:r>
            <a:r>
              <a:rPr lang="ar-DZ" sz="2600" b="1" dirty="0" err="1" smtClean="0"/>
              <a:t>و</a:t>
            </a:r>
            <a:r>
              <a:rPr lang="ar-DZ" sz="2600" b="1" dirty="0" smtClean="0"/>
              <a:t> توليها تنظيم الأسواق بما يتناسب </a:t>
            </a:r>
            <a:r>
              <a:rPr lang="ar-DZ" sz="2600" b="1" dirty="0" err="1" smtClean="0"/>
              <a:t>و</a:t>
            </a:r>
            <a:r>
              <a:rPr lang="ar-DZ" sz="2600" b="1" dirty="0" smtClean="0"/>
              <a:t> سياستها،فانه لا يعني بالضرورة الانسحاب الكلي من تنظيم الاقتصاد الوطني نتيجة لسن قانون المنافسة في سنة 1995 </a:t>
            </a:r>
            <a:r>
              <a:rPr lang="ar-DZ" sz="2600" b="1" dirty="0" err="1" smtClean="0"/>
              <a:t>و</a:t>
            </a:r>
            <a:r>
              <a:rPr lang="ar-DZ" sz="2600" b="1" dirty="0" smtClean="0"/>
              <a:t> كذا التأكيد الدستوري لسنة 1996 الذي يؤكد على أن حرية التجارة </a:t>
            </a:r>
            <a:r>
              <a:rPr lang="ar-DZ" sz="2600" b="1" dirty="0" err="1" smtClean="0"/>
              <a:t>و</a:t>
            </a:r>
            <a:r>
              <a:rPr lang="ar-DZ" sz="2600" b="1" dirty="0" smtClean="0"/>
              <a:t> الصناعة مضمونة، فالدولة لا تزال هي صاحبة القرار في تنظيم الاقتصاد الوطني </a:t>
            </a:r>
            <a:r>
              <a:rPr lang="ar-DZ" sz="2600" b="1" dirty="0" err="1" smtClean="0"/>
              <a:t>و</a:t>
            </a:r>
            <a:r>
              <a:rPr lang="ar-DZ" sz="2600" b="1" dirty="0" smtClean="0"/>
              <a:t> بما يتناسب </a:t>
            </a:r>
            <a:r>
              <a:rPr lang="ar-DZ" sz="2600" b="1" dirty="0" err="1" smtClean="0"/>
              <a:t>و</a:t>
            </a:r>
            <a:r>
              <a:rPr lang="ar-DZ" sz="2600" b="1" dirty="0" smtClean="0"/>
              <a:t> السياسة الاقتصادية للبلاد لكن الفرق يكمن فقط في كيفية التنظيم حيث انتقل دورها من الدولة الحارسة إلى الدولة الضابطة، </a:t>
            </a:r>
            <a:r>
              <a:rPr lang="ar-DZ" sz="2600" b="1" dirty="0" err="1" smtClean="0"/>
              <a:t>و</a:t>
            </a:r>
            <a:r>
              <a:rPr lang="ar-DZ" sz="2600" b="1" dirty="0" smtClean="0"/>
              <a:t> هذا يتناسب مع الفكر الليبرالي الذي دافع عنه "ادم سميث" تحت شعار "</a:t>
            </a:r>
            <a:r>
              <a:rPr lang="ar-DZ" sz="2600" b="1" u="sng" dirty="0" smtClean="0"/>
              <a:t>دعه يعمل دعه يمر</a:t>
            </a:r>
            <a:r>
              <a:rPr lang="ar-DZ" sz="2600" b="1" dirty="0" smtClean="0"/>
              <a:t>" بعيدا عن كل القيود و العقبات الموضوعة من قبل الدولة، كما يعتبر أن الحياة الاقتصادية للأمم لابد من أن تبنى على المنافسة الحرة كشرط ضروري و أساسي في النظام الليبرالي.</a:t>
            </a:r>
            <a:endParaRPr lang="fr-FR" sz="2600" dirty="0" smtClean="0"/>
          </a:p>
        </p:txBody>
      </p:sp>
      <p:sp>
        <p:nvSpPr>
          <p:cNvPr id="3" name="Titre 2"/>
          <p:cNvSpPr>
            <a:spLocks noGrp="1"/>
          </p:cNvSpPr>
          <p:nvPr>
            <p:ph type="title" idx="4294967295"/>
          </p:nvPr>
        </p:nvSpPr>
        <p:spPr>
          <a:xfrm>
            <a:off x="457200" y="274638"/>
            <a:ext cx="8229600" cy="45719"/>
          </a:xfrm>
        </p:spPr>
        <p:txBody>
          <a:bodyPr>
            <a:normAutofit fontScale="90000"/>
          </a:bodyPr>
          <a:lstStyle/>
          <a:p>
            <a:pPr marL="0" marR="0" indent="0" algn="l" defTabSz="914400" rtl="1" eaLnBrk="1" fontAlgn="auto" latinLnBrk="0" hangingPunct="1">
              <a:lnSpc>
                <a:spcPct val="100000"/>
              </a:lnSpc>
              <a:spcBef>
                <a:spcPct val="0"/>
              </a:spcBef>
              <a:spcAft>
                <a:spcPts val="0"/>
              </a:spcAft>
              <a:buClrTx/>
              <a:buSzTx/>
              <a:buFontTx/>
              <a:buNone/>
              <a:tabLst/>
              <a:defRPr/>
            </a:pPr>
            <a:endParaRPr kumimoji="0" lang="fr-FR" sz="4100" b="1" kern="1200" dirty="0" smtClean="0">
              <a:solidFill>
                <a:schemeClr val="tx2"/>
              </a:solidFill>
              <a:effectLst>
                <a:outerShdw blurRad="31750" dist="25400" dir="5400000" algn="tl" rotWithShape="0">
                  <a:srgbClr val="000000">
                    <a:alpha val="25000"/>
                  </a:srgbClr>
                </a:outerShdw>
              </a:effectLst>
              <a:latin typeface="+mj-lt"/>
              <a:ea typeface="+mj-ea"/>
              <a:cs typeface="+mj-cs"/>
            </a:endParaRPr>
          </a:p>
          <a:p>
            <a:pPr rtl="1"/>
            <a:endParaRPr lang="fr-FR" sz="1200" dirty="0" smtClean="0">
              <a:latin typeface="Times New Roman"/>
              <a:ea typeface="Times New Roman"/>
            </a:endParaRP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500042"/>
            <a:ext cx="7858180" cy="4893647"/>
          </a:xfrm>
          <a:prstGeom prst="rect">
            <a:avLst/>
          </a:prstGeom>
        </p:spPr>
        <p:txBody>
          <a:bodyPr wrap="square">
            <a:spAutoFit/>
          </a:bodyPr>
          <a:lstStyle/>
          <a:p>
            <a:pPr algn="r"/>
            <a:r>
              <a:rPr lang="ar-DZ" sz="2600" dirty="0" smtClean="0"/>
              <a:t>يتبين </a:t>
            </a:r>
            <a:r>
              <a:rPr lang="ar-DZ" sz="2600" dirty="0" err="1" smtClean="0"/>
              <a:t>ان</a:t>
            </a:r>
            <a:r>
              <a:rPr lang="ar-DZ" sz="2600" dirty="0" smtClean="0"/>
              <a:t> المنافسة </a:t>
            </a:r>
            <a:r>
              <a:rPr lang="ar-DZ" sz="2600" dirty="0" smtClean="0"/>
              <a:t>الحرة كانت </a:t>
            </a:r>
            <a:r>
              <a:rPr lang="ar-DZ" sz="2600" dirty="0" err="1" smtClean="0"/>
              <a:t>و</a:t>
            </a:r>
            <a:r>
              <a:rPr lang="ar-DZ" sz="2600" dirty="0" smtClean="0"/>
              <a:t> لا تزال لعبة اقتصادية قبل أن تصبح قاعدة قانونية،و انه ترتبط ارتباطا وثيقا بحرية التجارة </a:t>
            </a:r>
            <a:r>
              <a:rPr lang="ar-DZ" sz="2600" dirty="0" err="1" smtClean="0"/>
              <a:t>و</a:t>
            </a:r>
            <a:r>
              <a:rPr lang="ar-DZ" sz="2600" dirty="0" smtClean="0"/>
              <a:t> الصناعة </a:t>
            </a:r>
            <a:r>
              <a:rPr lang="ar-DZ" sz="2600" dirty="0" err="1" smtClean="0"/>
              <a:t>و</a:t>
            </a:r>
            <a:r>
              <a:rPr lang="ar-DZ" sz="2600" dirty="0" smtClean="0"/>
              <a:t> أن الغرض النهائي منها هو تقديم سلع أو خدمات للمستهلك </a:t>
            </a:r>
            <a:r>
              <a:rPr lang="ar-DZ" sz="2600" dirty="0" err="1" smtClean="0"/>
              <a:t>و</a:t>
            </a:r>
            <a:r>
              <a:rPr lang="ar-DZ" sz="2600" dirty="0" smtClean="0"/>
              <a:t> توفير العرض الوفير لما يطلبه هذا الأخير، إلا أن الرغبة في جذب المستهلك لم تعد تلعب دورها بصفة عادية </a:t>
            </a:r>
            <a:r>
              <a:rPr lang="ar-DZ" sz="2600" dirty="0" err="1" smtClean="0"/>
              <a:t>و</a:t>
            </a:r>
            <a:r>
              <a:rPr lang="ar-DZ" sz="2600" dirty="0" smtClean="0"/>
              <a:t> ذلك يرجع إلى اتخاذ بعض الطرق غير السلمية من الأعوان الاقتصادية،لذلك كان لزاما على الدول </a:t>
            </a:r>
            <a:r>
              <a:rPr lang="ar-DZ" sz="2600" dirty="0" err="1" smtClean="0"/>
              <a:t>و</a:t>
            </a:r>
            <a:r>
              <a:rPr lang="ar-DZ" sz="2600" dirty="0" smtClean="0"/>
              <a:t> منها الجزائر إلى إعادة النظر في سياستها الاقتصادية المتبعة قصد وضع وسائل حمائية و قمعية لحماية جمهور المستهلكين الذين هم بمثابة الفئة البسيطة التي يجب حمايتها.فلهذا الغرض اضطرت الدولة الجزائرية إلى اتخاذ مواقف قمعية ضد كل من تسول له نفسه الأضرار بالمستهلكين الأمر الذي أدى بالبعض إلى اعتبار ذلك انه عودة إلى دور الدولة في الحقل الاقتصادي </a:t>
            </a:r>
            <a:r>
              <a:rPr lang="ar-DZ" sz="2600" dirty="0" err="1" smtClean="0"/>
              <a:t>و</a:t>
            </a:r>
            <a:r>
              <a:rPr lang="ar-DZ" sz="2600" dirty="0" smtClean="0"/>
              <a:t> لكن بزي أخر غير ذلك المعروف سابقا.</a:t>
            </a:r>
            <a:endParaRPr lang="fr-FR" sz="2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714356"/>
            <a:ext cx="7500990" cy="2492990"/>
          </a:xfrm>
          <a:prstGeom prst="rect">
            <a:avLst/>
          </a:prstGeom>
        </p:spPr>
        <p:txBody>
          <a:bodyPr wrap="square">
            <a:spAutoFit/>
          </a:bodyPr>
          <a:lstStyle/>
          <a:p>
            <a:pPr algn="r"/>
            <a:r>
              <a:rPr lang="ar-DZ" sz="2600" b="1" dirty="0" smtClean="0"/>
              <a:t>من هذا المنطلق </a:t>
            </a:r>
            <a:r>
              <a:rPr lang="ar-DZ" sz="2600" b="1" dirty="0" err="1" smtClean="0"/>
              <a:t>و</a:t>
            </a:r>
            <a:r>
              <a:rPr lang="ar-DZ" sz="2600" b="1" dirty="0" smtClean="0"/>
              <a:t> الذي نريد منه التطرق لقضية حماية المستهلك في ظل هذا النظام الذي تتباين فيه خيوطه يوما بعد يوم </a:t>
            </a:r>
            <a:r>
              <a:rPr lang="ar-DZ" sz="2600" b="1" dirty="0" err="1" smtClean="0"/>
              <a:t>و</a:t>
            </a:r>
            <a:r>
              <a:rPr lang="ar-DZ" sz="2600" b="1" dirty="0" smtClean="0"/>
              <a:t> أصبحت سلبياته تثير </a:t>
            </a:r>
            <a:r>
              <a:rPr lang="ar-DZ" sz="2600" b="1" dirty="0" err="1" smtClean="0"/>
              <a:t>و</a:t>
            </a:r>
            <a:r>
              <a:rPr lang="ar-DZ" sz="2600" b="1" dirty="0" smtClean="0"/>
              <a:t> تدق ناقوس الخطر نظرا لمساسه بالتركيبة البشرية للمجتمع ليتعداها إلى الساحة الاقتصادية للبلاد من خلال التغيرات السريعة التي يعرفها من خلال الآفات البيئية كالتلوث </a:t>
            </a:r>
            <a:r>
              <a:rPr lang="ar-DZ" sz="2600" b="1" dirty="0" err="1" smtClean="0"/>
              <a:t>و</a:t>
            </a:r>
            <a:r>
              <a:rPr lang="ar-DZ" sz="2600" b="1" dirty="0" smtClean="0"/>
              <a:t> طغيان </a:t>
            </a:r>
            <a:r>
              <a:rPr lang="ar-DZ" sz="2600" b="1" dirty="0" smtClean="0"/>
              <a:t>المراكز </a:t>
            </a:r>
            <a:r>
              <a:rPr lang="ar-DZ" sz="2600" b="1" dirty="0" smtClean="0"/>
              <a:t>الصناعية على الأراضي الزراعية</a:t>
            </a:r>
            <a:endParaRPr lang="fr-FR" sz="2600" dirty="0"/>
          </a:p>
        </p:txBody>
      </p:sp>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2579</TotalTime>
  <Words>4171</Words>
  <Application>Microsoft Office PowerPoint</Application>
  <PresentationFormat>Affichage à l'écran (4:3)</PresentationFormat>
  <Paragraphs>230</Paragraphs>
  <Slides>37</Slides>
  <Notes>4</Notes>
  <HiddenSlides>0</HiddenSlides>
  <MMClips>0</MMClips>
  <ScaleCrop>false</ScaleCrop>
  <HeadingPairs>
    <vt:vector size="4" baseType="variant">
      <vt:variant>
        <vt:lpstr>Thème</vt:lpstr>
      </vt:variant>
      <vt:variant>
        <vt:i4>1</vt:i4>
      </vt:variant>
      <vt:variant>
        <vt:lpstr>Titres des diapositives</vt:lpstr>
      </vt:variant>
      <vt:variant>
        <vt:i4>37</vt:i4>
      </vt:variant>
    </vt:vector>
  </HeadingPairs>
  <TitlesOfParts>
    <vt:vector size="38" baseType="lpstr">
      <vt:lpstr>Rotonde</vt:lpstr>
      <vt:lpstr>حـمايـــة المستهلك في ضل المنــافســــة  الحــــرة  </vt:lpstr>
      <vt:lpstr>المقدمــــة </vt:lpstr>
      <vt:lpstr>Diapositive 3</vt:lpstr>
      <vt:lpstr>المقدمــــة</vt:lpstr>
      <vt:lpstr>Diapositive 5</vt:lpstr>
      <vt:lpstr>Diapositive 6</vt:lpstr>
      <vt:lpstr>  </vt:lpstr>
      <vt:lpstr>Diapositive 8</vt:lpstr>
      <vt:lpstr>Diapositive 9</vt:lpstr>
      <vt:lpstr>Diapositive 10</vt:lpstr>
      <vt:lpstr>Diapositive 11</vt:lpstr>
      <vt:lpstr>الفصل  الأول</vt:lpstr>
      <vt:lpstr>Diapositive 13</vt:lpstr>
      <vt:lpstr>Diapositive 14</vt:lpstr>
      <vt:lpstr>Diapositive 15</vt:lpstr>
      <vt:lpstr> المطلب الأول : حماية المستهلك حتمية للمنافســـة الحـــرة </vt:lpstr>
      <vt:lpstr> الفــرع الأول : ارتباط المنافســـة بالانتاج الاقتصــادي.</vt:lpstr>
      <vt:lpstr>أولا : تحــريــر التجــارة </vt:lpstr>
      <vt:lpstr>Diapositive 19</vt:lpstr>
      <vt:lpstr>Diapositive 20</vt:lpstr>
      <vt:lpstr>Diapositive 21</vt:lpstr>
      <vt:lpstr>.  تقييد مبدأ حــريــة التجــارة و الصناعـــة</vt:lpstr>
      <vt:lpstr>ثانيـــا : تحــريــر المنــافســـة </vt:lpstr>
      <vt:lpstr>1.  تعــريف المنافســـة  الحـــرة </vt:lpstr>
      <vt:lpstr>Diapositive 25</vt:lpstr>
      <vt:lpstr>2.  ضبط المنافســـة الحـــرة </vt:lpstr>
      <vt:lpstr>الفــرع الثاني :  أثر المنافســـة الحــرة في ضهــور حركات حمايــة المستهلك </vt:lpstr>
      <vt:lpstr>أولا : ظهور حــركــة حمايـة المستهلك في العـالم.</vt:lpstr>
      <vt:lpstr>Diapositive 29</vt:lpstr>
      <vt:lpstr>ثانيا : ظهور حــقــوق حمايـة المستهلك في الجــزائر.</vt:lpstr>
      <vt:lpstr>Diapositive 31</vt:lpstr>
      <vt:lpstr>الفــرع الثالث :  حقــوق المستهلك في ضل المنافســـة  الحــرة  </vt:lpstr>
      <vt:lpstr> أولا :       حمايـــة و ســـلامـــة المستهلك  </vt:lpstr>
      <vt:lpstr>ثانيا :     حمايـــة المصالح الاقتصاديــة  للمستهلك .</vt:lpstr>
      <vt:lpstr> ثالثا :       احترام الإرادة التعاقديــة للمستهلك     </vt:lpstr>
      <vt:lpstr>شكــــــرا على المتابعــــــة</vt:lpstr>
      <vt:lpstr>MERCI DE VOTRE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DISPOSITIONS DOUANIERES  DE LA LOI DE FINANCES POUR 2016</dc:title>
  <dc:creator>dgd</dc:creator>
  <cp:lastModifiedBy>Friends</cp:lastModifiedBy>
  <cp:revision>103</cp:revision>
  <dcterms:created xsi:type="dcterms:W3CDTF">2016-01-03T22:42:53Z</dcterms:created>
  <dcterms:modified xsi:type="dcterms:W3CDTF">2016-10-26T07:35:32Z</dcterms:modified>
</cp:coreProperties>
</file>