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92" r:id="rId4"/>
    <p:sldId id="290" r:id="rId5"/>
    <p:sldId id="293" r:id="rId6"/>
    <p:sldId id="258" r:id="rId7"/>
    <p:sldId id="259" r:id="rId8"/>
    <p:sldId id="291" r:id="rId9"/>
    <p:sldId id="280" r:id="rId10"/>
    <p:sldId id="260" r:id="rId11"/>
    <p:sldId id="294"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1" r:id="rId32"/>
    <p:sldId id="282" r:id="rId33"/>
    <p:sldId id="283" r:id="rId34"/>
    <p:sldId id="284" r:id="rId35"/>
    <p:sldId id="285" r:id="rId36"/>
    <p:sldId id="286" r:id="rId37"/>
    <p:sldId id="287" r:id="rId38"/>
    <p:sldId id="288" r:id="rId39"/>
    <p:sldId id="289" r:id="rId4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800000"/>
    <a:srgbClr val="FF0000"/>
    <a:srgbClr val="140536"/>
    <a:srgbClr val="045C1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40" d="100"/>
          <a:sy n="40" d="100"/>
        </p:scale>
        <p:origin x="-2256" y="-7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4F3605-7FE6-4230-A11F-8186F14609C4}" type="datetimeFigureOut">
              <a:rPr lang="fr-FR" smtClean="0"/>
              <a:pPr/>
              <a:t>29/04/2018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33485E-6B68-49EF-B0DF-1BDC6175C83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smtClean="0"/>
          </a:p>
          <a:p>
            <a:endParaRPr lang="fr-FR" dirty="0"/>
          </a:p>
        </p:txBody>
      </p:sp>
      <p:sp>
        <p:nvSpPr>
          <p:cNvPr id="4" name="Espace réservé du numéro de diapositive 3"/>
          <p:cNvSpPr>
            <a:spLocks noGrp="1"/>
          </p:cNvSpPr>
          <p:nvPr>
            <p:ph type="sldNum" sz="quarter" idx="10"/>
          </p:nvPr>
        </p:nvSpPr>
        <p:spPr/>
        <p:txBody>
          <a:bodyPr/>
          <a:lstStyle/>
          <a:p>
            <a:fld id="{2833485E-6B68-49EF-B0DF-1BDC6175C83C}" type="slidenum">
              <a:rPr lang="fr-FR" smtClean="0"/>
              <a:pPr/>
              <a:t>39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D81E944-EBFD-4236-B3F9-FB816242938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D81E944-EBFD-4236-B3F9-FB816242938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8" name="Espace réservé du numéro de diapositive 7"/>
          <p:cNvSpPr>
            <a:spLocks noGrp="1"/>
          </p:cNvSpPr>
          <p:nvPr>
            <p:ph type="sldNum" sz="quarter" idx="11"/>
          </p:nvPr>
        </p:nvSpPr>
        <p:spPr/>
        <p:txBody>
          <a:bodyPr/>
          <a:lstStyle/>
          <a:p>
            <a:fld id="{2D81E944-EBFD-4236-B3F9-FB8162429381}"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6754C2D-9C82-47BC-B467-7B09A9FC7BBD}" type="datetimeFigureOut">
              <a:rPr lang="fr-FR" smtClean="0"/>
              <a:pPr/>
              <a:t>29/04/2018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06754C2D-9C82-47BC-B467-7B09A9FC7BBD}" type="datetimeFigureOut">
              <a:rPr lang="fr-FR" smtClean="0"/>
              <a:pPr/>
              <a:t>29/04/2018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D81E944-EBFD-4236-B3F9-FB8162429381}" type="slidenum">
              <a:rPr lang="fr-FR" smtClean="0"/>
              <a:pPr/>
              <a:t>‹N°›</a:t>
            </a:fld>
            <a:endParaRPr lang="fr-F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8000"/>
            <a:lum/>
          </a:blip>
          <a:srcRect/>
          <a:stretch>
            <a:fillRect t="-23000" b="-23000"/>
          </a:stretch>
        </a:blipFill>
        <a:effectLst/>
      </p:bgPr>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6754C2D-9C82-47BC-B467-7B09A9FC7BBD}" type="datetimeFigureOut">
              <a:rPr lang="fr-FR" smtClean="0"/>
              <a:pPr/>
              <a:t>29/04/2018</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D81E944-EBFD-4236-B3F9-FB8162429381}"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2000"/>
            <a:lum/>
          </a:blip>
          <a:srcRect/>
          <a:stretch>
            <a:fillRect t="-23000" b="-23000"/>
          </a:stretch>
        </a:blipFill>
        <a:effectLst/>
      </p:bgPr>
    </p:bg>
    <p:spTree>
      <p:nvGrpSpPr>
        <p:cNvPr id="1" name=""/>
        <p:cNvGrpSpPr/>
        <p:nvPr/>
      </p:nvGrpSpPr>
      <p:grpSpPr>
        <a:xfrm>
          <a:off x="0" y="0"/>
          <a:ext cx="0" cy="0"/>
          <a:chOff x="0" y="0"/>
          <a:chExt cx="0" cy="0"/>
        </a:xfrm>
      </p:grpSpPr>
      <p:sp>
        <p:nvSpPr>
          <p:cNvPr id="4" name="ZoneTexte 3"/>
          <p:cNvSpPr txBox="1"/>
          <p:nvPr/>
        </p:nvSpPr>
        <p:spPr>
          <a:xfrm>
            <a:off x="285720" y="285728"/>
            <a:ext cx="8072494" cy="2246769"/>
          </a:xfrm>
          <a:prstGeom prst="rect">
            <a:avLst/>
          </a:prstGeom>
          <a:noFill/>
        </p:spPr>
        <p:txBody>
          <a:bodyPr wrap="square" rtlCol="0">
            <a:spAutoFit/>
          </a:bodyPr>
          <a:lstStyle/>
          <a:p>
            <a:pPr algn="ctr" rtl="1"/>
            <a:r>
              <a:rPr lang="ar-DZ" sz="5400" b="1" dirty="0" smtClean="0">
                <a:solidFill>
                  <a:srgbClr val="FF0000"/>
                </a:solidFill>
              </a:rPr>
              <a:t> </a:t>
            </a:r>
            <a:r>
              <a:rPr lang="ar-DZ" sz="3600" b="1" dirty="0" smtClean="0">
                <a:solidFill>
                  <a:srgbClr val="FF0000"/>
                </a:solidFill>
              </a:rPr>
              <a:t>دور </a:t>
            </a:r>
            <a:r>
              <a:rPr lang="ar-SA" sz="3600" b="1" dirty="0" smtClean="0">
                <a:solidFill>
                  <a:srgbClr val="FF0000"/>
                </a:solidFill>
              </a:rPr>
              <a:t>مجلس</a:t>
            </a:r>
            <a:r>
              <a:rPr lang="ar-DZ" sz="3600" b="1" dirty="0" smtClean="0">
                <a:solidFill>
                  <a:srgbClr val="FF0000"/>
                </a:solidFill>
              </a:rPr>
              <a:t> المنافسة في ترقية التنافسية </a:t>
            </a:r>
            <a:r>
              <a:rPr lang="ar-DZ" sz="3600" b="1" dirty="0" smtClean="0">
                <a:solidFill>
                  <a:srgbClr val="FF0000"/>
                </a:solidFill>
              </a:rPr>
              <a:t>بين المؤسسات </a:t>
            </a:r>
            <a:r>
              <a:rPr lang="ar-DZ" sz="3600" b="1" dirty="0" err="1" smtClean="0">
                <a:solidFill>
                  <a:srgbClr val="FF0000"/>
                </a:solidFill>
              </a:rPr>
              <a:t>و</a:t>
            </a:r>
            <a:r>
              <a:rPr lang="ar-DZ" sz="3600" b="1" dirty="0" smtClean="0">
                <a:solidFill>
                  <a:srgbClr val="FF0000"/>
                </a:solidFill>
              </a:rPr>
              <a:t> </a:t>
            </a:r>
            <a:r>
              <a:rPr lang="ar-DZ" sz="3600" b="1" dirty="0" smtClean="0">
                <a:solidFill>
                  <a:srgbClr val="FF0000"/>
                </a:solidFill>
              </a:rPr>
              <a:t>مكافحة الممارسات المقيدة للمنافسة</a:t>
            </a:r>
            <a:r>
              <a:rPr lang="ar-DZ" sz="1050" b="1" u="sng" dirty="0" smtClean="0"/>
              <a:t> </a:t>
            </a:r>
            <a:endParaRPr lang="fr-FR" sz="1400" dirty="0"/>
          </a:p>
          <a:p>
            <a:pPr algn="r" rtl="1"/>
            <a:endParaRPr lang="fr-FR" sz="1400" dirty="0"/>
          </a:p>
        </p:txBody>
      </p:sp>
      <p:sp>
        <p:nvSpPr>
          <p:cNvPr id="6" name="ZoneTexte 5"/>
          <p:cNvSpPr txBox="1"/>
          <p:nvPr/>
        </p:nvSpPr>
        <p:spPr>
          <a:xfrm>
            <a:off x="0" y="3357562"/>
            <a:ext cx="8429684" cy="3108543"/>
          </a:xfrm>
          <a:prstGeom prst="rect">
            <a:avLst/>
          </a:prstGeom>
          <a:noFill/>
        </p:spPr>
        <p:txBody>
          <a:bodyPr wrap="square" rtlCol="0">
            <a:spAutoFit/>
          </a:bodyPr>
          <a:lstStyle/>
          <a:p>
            <a:pPr algn="just" rtl="1"/>
            <a:endParaRPr lang="ar-DZ" sz="2800" dirty="0" smtClean="0">
              <a:solidFill>
                <a:schemeClr val="bg2">
                  <a:lumMod val="75000"/>
                </a:schemeClr>
              </a:solidFill>
            </a:endParaRPr>
          </a:p>
          <a:p>
            <a:pPr algn="just" rtl="1"/>
            <a:endParaRPr lang="ar-DZ" sz="2800" dirty="0" smtClean="0">
              <a:solidFill>
                <a:schemeClr val="bg2">
                  <a:lumMod val="75000"/>
                </a:schemeClr>
              </a:solidFill>
            </a:endParaRPr>
          </a:p>
          <a:p>
            <a:pPr algn="just" rtl="1"/>
            <a:r>
              <a:rPr lang="ar-SA" sz="2800" dirty="0" smtClean="0">
                <a:solidFill>
                  <a:schemeClr val="bg2">
                    <a:lumMod val="75000"/>
                  </a:schemeClr>
                </a:solidFill>
              </a:rPr>
              <a:t>تنشا </a:t>
            </a:r>
            <a:r>
              <a:rPr lang="ar-SA" sz="2800" dirty="0">
                <a:solidFill>
                  <a:schemeClr val="bg2">
                    <a:lumMod val="75000"/>
                  </a:schemeClr>
                </a:solidFill>
              </a:rPr>
              <a:t>سلطة </a:t>
            </a:r>
            <a:r>
              <a:rPr lang="ar-SA" sz="2800" dirty="0" smtClean="0">
                <a:solidFill>
                  <a:schemeClr val="bg2">
                    <a:lumMod val="75000"/>
                  </a:schemeClr>
                </a:solidFill>
              </a:rPr>
              <a:t>إدارية </a:t>
            </a:r>
            <a:r>
              <a:rPr lang="ar-SA" sz="2800" dirty="0">
                <a:solidFill>
                  <a:schemeClr val="bg2">
                    <a:lumMod val="75000"/>
                  </a:schemeClr>
                </a:solidFill>
              </a:rPr>
              <a:t>مستقلة تدعى في صلب </a:t>
            </a:r>
            <a:r>
              <a:rPr lang="ar-SA" sz="2800" dirty="0" smtClean="0">
                <a:solidFill>
                  <a:schemeClr val="bg2">
                    <a:lumMod val="75000"/>
                  </a:schemeClr>
                </a:solidFill>
              </a:rPr>
              <a:t>النص “</a:t>
            </a:r>
            <a:r>
              <a:rPr lang="ar-SA" sz="2800" b="1" dirty="0" smtClean="0">
                <a:solidFill>
                  <a:schemeClr val="bg2">
                    <a:lumMod val="75000"/>
                  </a:schemeClr>
                </a:solidFill>
              </a:rPr>
              <a:t>مجلس المنافسة</a:t>
            </a:r>
            <a:r>
              <a:rPr lang="ar-SA" sz="2800" dirty="0" smtClean="0">
                <a:solidFill>
                  <a:schemeClr val="bg2">
                    <a:lumMod val="75000"/>
                  </a:schemeClr>
                </a:solidFill>
              </a:rPr>
              <a:t>“ تتمتع بالشخصية </a:t>
            </a:r>
            <a:r>
              <a:rPr lang="ar-SA" sz="2800" dirty="0">
                <a:solidFill>
                  <a:schemeClr val="bg2">
                    <a:lumMod val="75000"/>
                  </a:schemeClr>
                </a:solidFill>
              </a:rPr>
              <a:t>القانونية </a:t>
            </a:r>
            <a:r>
              <a:rPr lang="ar-SA" sz="2800" dirty="0" smtClean="0">
                <a:solidFill>
                  <a:schemeClr val="bg2">
                    <a:lumMod val="75000"/>
                  </a:schemeClr>
                </a:solidFill>
              </a:rPr>
              <a:t>       والاستقلال </a:t>
            </a:r>
            <a:r>
              <a:rPr lang="ar-SA" sz="2800" dirty="0">
                <a:solidFill>
                  <a:schemeClr val="bg2">
                    <a:lumMod val="75000"/>
                  </a:schemeClr>
                </a:solidFill>
              </a:rPr>
              <a:t>المالي,توضع لدى الوزير المكلف بالتجارة. </a:t>
            </a:r>
            <a:endParaRPr lang="fr-FR" sz="2800" dirty="0">
              <a:solidFill>
                <a:schemeClr val="bg2">
                  <a:lumMod val="75000"/>
                </a:schemeClr>
              </a:solidFill>
            </a:endParaRPr>
          </a:p>
          <a:p>
            <a:pPr algn="just" rtl="1"/>
            <a:r>
              <a:rPr lang="ar-SA" sz="2800" dirty="0">
                <a:solidFill>
                  <a:schemeClr val="bg2">
                    <a:lumMod val="75000"/>
                  </a:schemeClr>
                </a:solidFill>
              </a:rPr>
              <a:t>يكون مقر مجلس المنافسة في مدينة الجزائر. </a:t>
            </a:r>
            <a:r>
              <a:rPr lang="ar-SA" sz="2800" dirty="0" smtClean="0">
                <a:solidFill>
                  <a:schemeClr val="bg2">
                    <a:lumMod val="75000"/>
                  </a:schemeClr>
                </a:solidFill>
              </a:rPr>
              <a:t>                           </a:t>
            </a:r>
            <a:r>
              <a:rPr lang="ar-SA" sz="2800" dirty="0" smtClean="0">
                <a:solidFill>
                  <a:srgbClr val="FF0000"/>
                </a:solidFill>
              </a:rPr>
              <a:t>المادة 23:(ق08-12)</a:t>
            </a:r>
            <a:endParaRPr lang="fr-FR" sz="2800" dirty="0">
              <a:solidFill>
                <a:srgbClr val="FF0000"/>
              </a:solidFill>
            </a:endParaRPr>
          </a:p>
        </p:txBody>
      </p:sp>
      <p:pic>
        <p:nvPicPr>
          <p:cNvPr id="1026" name="Picture 2" descr="C:\Users\WWW\Pictures\صور0.jpg"/>
          <p:cNvPicPr>
            <a:picLocks noChangeAspect="1" noChangeArrowheads="1"/>
          </p:cNvPicPr>
          <p:nvPr/>
        </p:nvPicPr>
        <p:blipFill>
          <a:blip r:embed="rId3" cstate="print"/>
          <a:srcRect/>
          <a:stretch>
            <a:fillRect/>
          </a:stretch>
        </p:blipFill>
        <p:spPr bwMode="auto">
          <a:xfrm>
            <a:off x="6357950" y="2428868"/>
            <a:ext cx="2786050" cy="1469663"/>
          </a:xfrm>
          <a:prstGeom prst="rect">
            <a:avLst/>
          </a:prstGeom>
          <a:noFill/>
        </p:spPr>
      </p:pic>
    </p:spTree>
  </p:cSld>
  <p:clrMapOvr>
    <a:masterClrMapping/>
  </p:clrMapOvr>
  <p:transition spd="slow" advTm="1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4100"/>
                            </p:stCondLst>
                            <p:childTnLst>
                              <p:par>
                                <p:cTn id="13" presetID="2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edge">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05969"/>
            <a:ext cx="8429684" cy="6124754"/>
          </a:xfrm>
          <a:prstGeom prst="rect">
            <a:avLst/>
          </a:prstGeom>
          <a:noFill/>
        </p:spPr>
        <p:txBody>
          <a:bodyPr wrap="square" rtlCol="0">
            <a:spAutoFit/>
          </a:bodyPr>
          <a:lstStyle/>
          <a:p>
            <a:pPr algn="just" rtl="1"/>
            <a:r>
              <a:rPr lang="ar-DZ" sz="3000" dirty="0" smtClean="0">
                <a:solidFill>
                  <a:schemeClr val="bg2">
                    <a:lumMod val="75000"/>
                  </a:schemeClr>
                </a:solidFill>
              </a:rPr>
              <a:t>درس المجلس 06 طلبات توجيه وردت إليه من المتعاملين ومن أهمها:</a:t>
            </a:r>
          </a:p>
          <a:p>
            <a:pPr algn="just" rtl="1"/>
            <a:r>
              <a:rPr lang="ar-DZ" sz="3200" dirty="0" smtClean="0">
                <a:solidFill>
                  <a:srgbClr val="FF0000"/>
                </a:solidFill>
              </a:rPr>
              <a:t>شركة </a:t>
            </a:r>
            <a:r>
              <a:rPr lang="ar-DZ" sz="3200" dirty="0" err="1" smtClean="0">
                <a:solidFill>
                  <a:srgbClr val="FF0000"/>
                </a:solidFill>
              </a:rPr>
              <a:t>ميشلان</a:t>
            </a:r>
            <a:r>
              <a:rPr lang="ar-DZ" sz="3200" dirty="0" smtClean="0">
                <a:solidFill>
                  <a:srgbClr val="FF0000"/>
                </a:solidFill>
              </a:rPr>
              <a:t> الجزائر: </a:t>
            </a:r>
            <a:r>
              <a:rPr lang="ar-DZ" sz="3000" dirty="0" smtClean="0">
                <a:solidFill>
                  <a:schemeClr val="bg2">
                    <a:lumMod val="75000"/>
                  </a:schemeClr>
                </a:solidFill>
              </a:rPr>
              <a:t>التي طلبت توضيح بشأن تجربة لنظام كبح سيارات مجهزة بمختلف علامات العجلات المطاطية على مستوى كل التراب الوطني ومنها عجلات شركة </a:t>
            </a:r>
            <a:r>
              <a:rPr lang="ar-DZ" sz="3000" dirty="0" err="1" smtClean="0">
                <a:solidFill>
                  <a:schemeClr val="bg2">
                    <a:lumMod val="75000"/>
                  </a:schemeClr>
                </a:solidFill>
              </a:rPr>
              <a:t>ميشلان</a:t>
            </a:r>
            <a:r>
              <a:rPr lang="ar-DZ" sz="3000" dirty="0" smtClean="0">
                <a:solidFill>
                  <a:schemeClr val="bg2">
                    <a:lumMod val="75000"/>
                  </a:schemeClr>
                </a:solidFill>
              </a:rPr>
              <a:t>.</a:t>
            </a:r>
          </a:p>
          <a:p>
            <a:pPr algn="just" rtl="1"/>
            <a:r>
              <a:rPr lang="ar-DZ" sz="3000" dirty="0" smtClean="0">
                <a:solidFill>
                  <a:schemeClr val="bg2">
                    <a:lumMod val="75000"/>
                  </a:schemeClr>
                </a:solidFill>
              </a:rPr>
              <a:t>رأي المجلس فيما يخص العملية التي تخص مجال نزاهة الممارسات التجارية </a:t>
            </a:r>
            <a:r>
              <a:rPr lang="ar-DZ" sz="3000" dirty="0" err="1" smtClean="0">
                <a:solidFill>
                  <a:schemeClr val="bg2">
                    <a:lumMod val="75000"/>
                  </a:schemeClr>
                </a:solidFill>
              </a:rPr>
              <a:t>و</a:t>
            </a:r>
            <a:r>
              <a:rPr lang="ar-DZ" sz="3000" dirty="0" smtClean="0">
                <a:solidFill>
                  <a:schemeClr val="bg2">
                    <a:lumMod val="75000"/>
                  </a:schemeClr>
                </a:solidFill>
              </a:rPr>
              <a:t> التي يحكمها القانون 04-02 المتعلق بالقواعد العامة المطبقة على الأنشطة التجارية وهو خارج </a:t>
            </a:r>
            <a:r>
              <a:rPr lang="ar-DZ" sz="3000" dirty="0" err="1" smtClean="0">
                <a:solidFill>
                  <a:schemeClr val="bg2">
                    <a:lumMod val="75000"/>
                  </a:schemeClr>
                </a:solidFill>
              </a:rPr>
              <a:t>الإختصاص</a:t>
            </a:r>
            <a:r>
              <a:rPr lang="ar-DZ" sz="3000" dirty="0" smtClean="0">
                <a:solidFill>
                  <a:schemeClr val="bg2">
                    <a:lumMod val="75000"/>
                  </a:schemeClr>
                </a:solidFill>
              </a:rPr>
              <a:t>، على أن يوجه الطلب </a:t>
            </a:r>
            <a:r>
              <a:rPr lang="ar-DZ" sz="3000" dirty="0" err="1" smtClean="0">
                <a:solidFill>
                  <a:schemeClr val="bg2">
                    <a:lumMod val="75000"/>
                  </a:schemeClr>
                </a:solidFill>
              </a:rPr>
              <a:t>الى</a:t>
            </a:r>
            <a:r>
              <a:rPr lang="ar-DZ" sz="3000" dirty="0" smtClean="0">
                <a:solidFill>
                  <a:schemeClr val="bg2">
                    <a:lumMod val="75000"/>
                  </a:schemeClr>
                </a:solidFill>
              </a:rPr>
              <a:t> المصالح المختصة لوزارة التجارة.</a:t>
            </a:r>
          </a:p>
          <a:p>
            <a:pPr algn="just" rtl="1"/>
            <a:r>
              <a:rPr lang="ar-DZ" sz="3000" dirty="0" smtClean="0">
                <a:solidFill>
                  <a:srgbClr val="FF0000"/>
                </a:solidFill>
              </a:rPr>
              <a:t>الصندوق الوطني </a:t>
            </a:r>
            <a:r>
              <a:rPr lang="ar-DZ" sz="3000" dirty="0" err="1" smtClean="0">
                <a:solidFill>
                  <a:srgbClr val="FF0000"/>
                </a:solidFill>
              </a:rPr>
              <a:t>للإستثمار</a:t>
            </a:r>
            <a:r>
              <a:rPr lang="ar-DZ" sz="3000" dirty="0" smtClean="0">
                <a:solidFill>
                  <a:srgbClr val="FF0000"/>
                </a:solidFill>
              </a:rPr>
              <a:t> و </a:t>
            </a:r>
            <a:r>
              <a:rPr lang="ar-DZ" sz="3000" dirty="0" err="1" smtClean="0">
                <a:solidFill>
                  <a:srgbClr val="FF0000"/>
                </a:solidFill>
              </a:rPr>
              <a:t>غلوبال</a:t>
            </a:r>
            <a:r>
              <a:rPr lang="ar-DZ" sz="3000" dirty="0" smtClean="0">
                <a:solidFill>
                  <a:srgbClr val="FF0000"/>
                </a:solidFill>
              </a:rPr>
              <a:t> تيليكوم </a:t>
            </a:r>
            <a:r>
              <a:rPr lang="ar-DZ" sz="3000" dirty="0" err="1" smtClean="0">
                <a:solidFill>
                  <a:srgbClr val="FF0000"/>
                </a:solidFill>
              </a:rPr>
              <a:t>هولدينغ</a:t>
            </a:r>
            <a:r>
              <a:rPr lang="ar-DZ" sz="3000" dirty="0" smtClean="0">
                <a:solidFill>
                  <a:srgbClr val="FF0000"/>
                </a:solidFill>
              </a:rPr>
              <a:t> </a:t>
            </a:r>
            <a:r>
              <a:rPr lang="fr-FR" sz="3000" dirty="0" smtClean="0">
                <a:solidFill>
                  <a:srgbClr val="FF0000"/>
                </a:solidFill>
              </a:rPr>
              <a:t>Global Telecom Holding </a:t>
            </a:r>
            <a:endParaRPr lang="fr-FR" sz="3000" dirty="0">
              <a:solidFill>
                <a:srgbClr val="FF0000"/>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247864"/>
          </a:xfrm>
          <a:prstGeom prst="rect">
            <a:avLst/>
          </a:prstGeom>
        </p:spPr>
        <p:txBody>
          <a:bodyPr wrap="square">
            <a:spAutoFit/>
          </a:bodyPr>
          <a:lstStyle/>
          <a:p>
            <a:pPr algn="just" rtl="1"/>
            <a:r>
              <a:rPr lang="ar-DZ" sz="4000" dirty="0" smtClean="0">
                <a:solidFill>
                  <a:schemeClr val="bg2">
                    <a:lumMod val="75000"/>
                  </a:schemeClr>
                </a:solidFill>
              </a:rPr>
              <a:t>توجهت الشركتان معا إلى مجلس المنافسة سنة 2014 بطلب  متعلق بعملية شراء حصة 51 بالمائة من رأس مال شركة </a:t>
            </a:r>
            <a:r>
              <a:rPr lang="ar-DZ" sz="4000" dirty="0" err="1" smtClean="0">
                <a:solidFill>
                  <a:schemeClr val="bg2">
                    <a:lumMod val="75000"/>
                  </a:schemeClr>
                </a:solidFill>
              </a:rPr>
              <a:t>أورسكوم</a:t>
            </a:r>
            <a:r>
              <a:rPr lang="ar-DZ" sz="4000" dirty="0" smtClean="0">
                <a:solidFill>
                  <a:schemeClr val="bg2">
                    <a:lumMod val="75000"/>
                  </a:schemeClr>
                </a:solidFill>
              </a:rPr>
              <a:t> </a:t>
            </a:r>
            <a:r>
              <a:rPr lang="ar-DZ" sz="4000" dirty="0" err="1" smtClean="0">
                <a:solidFill>
                  <a:schemeClr val="bg2">
                    <a:lumMod val="75000"/>
                  </a:schemeClr>
                </a:solidFill>
              </a:rPr>
              <a:t>تليكوم</a:t>
            </a:r>
            <a:r>
              <a:rPr lang="ar-DZ" sz="4000" dirty="0" smtClean="0">
                <a:solidFill>
                  <a:schemeClr val="bg2">
                    <a:lumMod val="75000"/>
                  </a:schemeClr>
                </a:solidFill>
              </a:rPr>
              <a:t> الجزائر </a:t>
            </a:r>
            <a:r>
              <a:rPr lang="fr-FR" sz="4000" dirty="0" smtClean="0">
                <a:solidFill>
                  <a:schemeClr val="bg2">
                    <a:lumMod val="75000"/>
                  </a:schemeClr>
                </a:solidFill>
              </a:rPr>
              <a:t>OTA</a:t>
            </a:r>
            <a:r>
              <a:rPr lang="ar-DZ" sz="4000" dirty="0" smtClean="0">
                <a:solidFill>
                  <a:schemeClr val="bg2">
                    <a:lumMod val="75000"/>
                  </a:schemeClr>
                </a:solidFill>
              </a:rPr>
              <a:t> للتأكد من أن العملية لا تشكل تركيز  يحتاج </a:t>
            </a:r>
            <a:r>
              <a:rPr lang="ar-DZ" sz="4000" dirty="0" err="1" smtClean="0">
                <a:solidFill>
                  <a:schemeClr val="bg2">
                    <a:lumMod val="75000"/>
                  </a:schemeClr>
                </a:solidFill>
              </a:rPr>
              <a:t>الى</a:t>
            </a:r>
            <a:r>
              <a:rPr lang="ar-DZ" sz="4000" dirty="0" smtClean="0">
                <a:solidFill>
                  <a:schemeClr val="bg2">
                    <a:lumMod val="75000"/>
                  </a:schemeClr>
                </a:solidFill>
              </a:rPr>
              <a:t> تصريح مسبق من مجلس المنافسة، وهنا يجب التفرقة بين المشاركة في رأس المال </a:t>
            </a:r>
            <a:r>
              <a:rPr lang="ar-DZ" sz="4000" dirty="0" err="1" smtClean="0">
                <a:solidFill>
                  <a:schemeClr val="bg2">
                    <a:lumMod val="75000"/>
                  </a:schemeClr>
                </a:solidFill>
              </a:rPr>
              <a:t>و</a:t>
            </a:r>
            <a:r>
              <a:rPr lang="ar-DZ" sz="4000" dirty="0" smtClean="0">
                <a:solidFill>
                  <a:schemeClr val="bg2">
                    <a:lumMod val="75000"/>
                  </a:schemeClr>
                </a:solidFill>
              </a:rPr>
              <a:t> التنازل عن حصص سوقية إضافية ، إذ لا يشكل الأمر تركيز </a:t>
            </a:r>
            <a:r>
              <a:rPr lang="ar-DZ" sz="4000" dirty="0" err="1" smtClean="0">
                <a:solidFill>
                  <a:schemeClr val="bg2">
                    <a:lumMod val="75000"/>
                  </a:schemeClr>
                </a:solidFill>
              </a:rPr>
              <a:t>إقتصادي</a:t>
            </a:r>
            <a:r>
              <a:rPr lang="ar-DZ" sz="4000" dirty="0" smtClean="0">
                <a:solidFill>
                  <a:schemeClr val="bg2">
                    <a:lumMod val="75000"/>
                  </a:schemeClr>
                </a:solidFill>
              </a:rPr>
              <a:t> و العملية تخرج عن الأمر المتعلق بالمنافسة.</a:t>
            </a: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40135"/>
            <a:ext cx="8429684" cy="6494085"/>
          </a:xfrm>
          <a:prstGeom prst="rect">
            <a:avLst/>
          </a:prstGeom>
          <a:noFill/>
        </p:spPr>
        <p:txBody>
          <a:bodyPr wrap="square" rtlCol="0">
            <a:spAutoFit/>
          </a:bodyPr>
          <a:lstStyle/>
          <a:p>
            <a:pPr algn="just" rtl="1"/>
            <a:r>
              <a:rPr lang="ar-DZ" sz="3200" dirty="0" smtClean="0">
                <a:solidFill>
                  <a:srgbClr val="FF0000"/>
                </a:solidFill>
              </a:rPr>
              <a:t>طلب جمعية ممثلي السيارات ووكلائهم المعتمدين في الجزائر.</a:t>
            </a:r>
          </a:p>
          <a:p>
            <a:pPr algn="just" rtl="1"/>
            <a:r>
              <a:rPr lang="ar-DZ" sz="3200" dirty="0" smtClean="0">
                <a:solidFill>
                  <a:schemeClr val="bg1"/>
                </a:solidFill>
              </a:rPr>
              <a:t>طلب من مجلس المنافسة </a:t>
            </a:r>
            <a:r>
              <a:rPr lang="ar-DZ" sz="3200" dirty="0" err="1" smtClean="0">
                <a:solidFill>
                  <a:schemeClr val="bg1"/>
                </a:solidFill>
              </a:rPr>
              <a:t>إستشارة</a:t>
            </a:r>
            <a:r>
              <a:rPr lang="ar-DZ" sz="3200" dirty="0" smtClean="0">
                <a:solidFill>
                  <a:schemeClr val="bg1"/>
                </a:solidFill>
              </a:rPr>
              <a:t> للتأكد من تطابق قانونها الخاص مع أحكام الأمر 03-03 المعدل </a:t>
            </a:r>
            <a:r>
              <a:rPr lang="ar-DZ" sz="3200" dirty="0" err="1" smtClean="0">
                <a:solidFill>
                  <a:schemeClr val="bg1"/>
                </a:solidFill>
              </a:rPr>
              <a:t>و</a:t>
            </a:r>
            <a:r>
              <a:rPr lang="ar-DZ" sz="3200" dirty="0" smtClean="0">
                <a:solidFill>
                  <a:schemeClr val="bg1"/>
                </a:solidFill>
              </a:rPr>
              <a:t> المتمم الخاص بالمنافسة، بعد الدراسة لم يسجل المجلس أية أحكام من شأنها تضمن عوامل قد تشجع على ممارسات مقيدة للمنافسة المحظورة. وتقدم المجلس بالتوصيات التالية:</a:t>
            </a:r>
          </a:p>
          <a:p>
            <a:pPr algn="just" rtl="1">
              <a:buFontTx/>
              <a:buChar char="-"/>
            </a:pPr>
            <a:r>
              <a:rPr lang="ar-DZ" sz="3200" dirty="0" smtClean="0">
                <a:solidFill>
                  <a:schemeClr val="bg1"/>
                </a:solidFill>
              </a:rPr>
              <a:t>الاجتماعات المنظمة في إطار الجمعية </a:t>
            </a:r>
            <a:r>
              <a:rPr lang="ar-DZ" sz="3200" dirty="0" err="1" smtClean="0">
                <a:solidFill>
                  <a:schemeClr val="bg1"/>
                </a:solidFill>
              </a:rPr>
              <a:t>لايجب</a:t>
            </a:r>
            <a:r>
              <a:rPr lang="ar-DZ" sz="3200" dirty="0" smtClean="0">
                <a:solidFill>
                  <a:schemeClr val="bg1"/>
                </a:solidFill>
              </a:rPr>
              <a:t> أن تكون مكان </a:t>
            </a:r>
            <a:r>
              <a:rPr lang="ar-DZ" sz="3200" dirty="0" err="1" smtClean="0">
                <a:solidFill>
                  <a:schemeClr val="bg1"/>
                </a:solidFill>
              </a:rPr>
              <a:t>للتفهمات</a:t>
            </a:r>
            <a:r>
              <a:rPr lang="ar-DZ" sz="3200" dirty="0" smtClean="0">
                <a:solidFill>
                  <a:schemeClr val="bg1"/>
                </a:solidFill>
              </a:rPr>
              <a:t> أو ممارسات مضادة لقواعد المنافسة.</a:t>
            </a:r>
          </a:p>
          <a:p>
            <a:pPr algn="just" rtl="1">
              <a:buFontTx/>
              <a:buChar char="-"/>
            </a:pPr>
            <a:r>
              <a:rPr lang="ar-DZ" sz="3200" dirty="0" smtClean="0">
                <a:solidFill>
                  <a:schemeClr val="bg1"/>
                </a:solidFill>
              </a:rPr>
              <a:t>الامتناع أثناء الاجتماعات من الدخول في أحاديث صريحة أو غير صريحة من شأنها مناقشة مواضيع </a:t>
            </a:r>
            <a:endParaRPr lang="fr-FR" sz="3000" dirty="0">
              <a:solidFill>
                <a:schemeClr val="bg1"/>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0"/>
            <a:ext cx="8572560" cy="7171194"/>
          </a:xfrm>
          <a:prstGeom prst="rect">
            <a:avLst/>
          </a:prstGeom>
          <a:noFill/>
        </p:spPr>
        <p:txBody>
          <a:bodyPr wrap="square" rtlCol="0">
            <a:spAutoFit/>
          </a:bodyPr>
          <a:lstStyle/>
          <a:p>
            <a:pPr lvl="0" algn="just" rtl="1"/>
            <a:r>
              <a:rPr lang="ar-DZ" sz="3200" dirty="0" smtClean="0">
                <a:solidFill>
                  <a:prstClr val="black"/>
                </a:solidFill>
              </a:rPr>
              <a:t>خاصة بالأسعار من شأنها أن تنعكس على الأسعار أو تكاليف المشاريع .</a:t>
            </a:r>
          </a:p>
          <a:p>
            <a:pPr lvl="0" algn="just" rtl="1">
              <a:buFontTx/>
              <a:buChar char="-"/>
            </a:pPr>
            <a:r>
              <a:rPr lang="ar-DZ" sz="3200" dirty="0" err="1" smtClean="0">
                <a:solidFill>
                  <a:prstClr val="black"/>
                </a:solidFill>
              </a:rPr>
              <a:t>الإمتناع</a:t>
            </a:r>
            <a:r>
              <a:rPr lang="ar-DZ" sz="3200" dirty="0" smtClean="0">
                <a:solidFill>
                  <a:prstClr val="black"/>
                </a:solidFill>
              </a:rPr>
              <a:t> عن نشر </a:t>
            </a:r>
            <a:r>
              <a:rPr lang="ar-DZ" sz="3200" dirty="0" err="1" smtClean="0">
                <a:solidFill>
                  <a:prstClr val="black"/>
                </a:solidFill>
              </a:rPr>
              <a:t>و</a:t>
            </a:r>
            <a:r>
              <a:rPr lang="ar-DZ" sz="3200" dirty="0" smtClean="0">
                <a:solidFill>
                  <a:prstClr val="black"/>
                </a:solidFill>
              </a:rPr>
              <a:t> تبادل للمعلومات بما قد يسمح للمتعاملين من العلم المسبق باستراتيجيات منافسيهم كلما كان السوق احتكاريا.</a:t>
            </a:r>
          </a:p>
          <a:p>
            <a:pPr lvl="0" algn="just" rtl="1">
              <a:buFontTx/>
              <a:buChar char="-"/>
            </a:pPr>
            <a:r>
              <a:rPr lang="ar-DZ" sz="4400" dirty="0" smtClean="0">
                <a:solidFill>
                  <a:srgbClr val="FF0000"/>
                </a:solidFill>
              </a:rPr>
              <a:t>شركة </a:t>
            </a:r>
            <a:r>
              <a:rPr lang="ar-DZ" sz="4400" dirty="0" err="1" smtClean="0">
                <a:solidFill>
                  <a:srgbClr val="FF0000"/>
                </a:solidFill>
              </a:rPr>
              <a:t>اليانس</a:t>
            </a:r>
            <a:r>
              <a:rPr lang="ar-DZ" sz="4400" dirty="0" smtClean="0">
                <a:solidFill>
                  <a:srgbClr val="FF0000"/>
                </a:solidFill>
              </a:rPr>
              <a:t> للتأمينات:</a:t>
            </a:r>
          </a:p>
          <a:p>
            <a:pPr lvl="0" algn="just" rtl="1">
              <a:buFontTx/>
              <a:buChar char="-"/>
            </a:pPr>
            <a:r>
              <a:rPr lang="ar-DZ" sz="3200" dirty="0" smtClean="0">
                <a:solidFill>
                  <a:schemeClr val="bg1"/>
                </a:solidFill>
              </a:rPr>
              <a:t>قدمت </a:t>
            </a:r>
            <a:r>
              <a:rPr lang="ar-DZ" sz="3200" dirty="0" err="1" smtClean="0">
                <a:solidFill>
                  <a:schemeClr val="bg1"/>
                </a:solidFill>
              </a:rPr>
              <a:t>أليانس</a:t>
            </a:r>
            <a:r>
              <a:rPr lang="ar-DZ" sz="3200" dirty="0" smtClean="0">
                <a:solidFill>
                  <a:schemeClr val="bg1"/>
                </a:solidFill>
              </a:rPr>
              <a:t> للتأمينات إحالة لمجلس المنافسة بشأن مناقصة وطنية محددة أطلقتها شركة </a:t>
            </a:r>
            <a:r>
              <a:rPr lang="ar-DZ" sz="3200" dirty="0" err="1" smtClean="0">
                <a:solidFill>
                  <a:schemeClr val="bg1"/>
                </a:solidFill>
              </a:rPr>
              <a:t>كوسيدار</a:t>
            </a:r>
            <a:r>
              <a:rPr lang="ar-DZ" sz="3200" dirty="0" smtClean="0">
                <a:solidFill>
                  <a:schemeClr val="bg1"/>
                </a:solidFill>
              </a:rPr>
              <a:t> و التي حددت للمتعهدين إلزامية التوفر على رأس مال أدنى لا يقل عن 04 مليارات </a:t>
            </a:r>
            <a:r>
              <a:rPr lang="ar-DZ" sz="3200" dirty="0" err="1" smtClean="0">
                <a:solidFill>
                  <a:schemeClr val="bg1"/>
                </a:solidFill>
              </a:rPr>
              <a:t>دج</a:t>
            </a:r>
            <a:r>
              <a:rPr lang="ar-DZ" sz="3200" dirty="0" smtClean="0">
                <a:solidFill>
                  <a:schemeClr val="bg1"/>
                </a:solidFill>
              </a:rPr>
              <a:t>، حيث تم </a:t>
            </a:r>
            <a:r>
              <a:rPr lang="ar-DZ" sz="3200" dirty="0" err="1" smtClean="0">
                <a:solidFill>
                  <a:schemeClr val="bg1"/>
                </a:solidFill>
              </a:rPr>
              <a:t>إعتبار</a:t>
            </a:r>
            <a:r>
              <a:rPr lang="ar-DZ" sz="3200" dirty="0" smtClean="0">
                <a:solidFill>
                  <a:schemeClr val="bg1"/>
                </a:solidFill>
              </a:rPr>
              <a:t> هذا الشرط ممارسات </a:t>
            </a:r>
            <a:r>
              <a:rPr lang="ar-DZ" sz="3200" dirty="0" err="1" smtClean="0">
                <a:solidFill>
                  <a:schemeClr val="bg1"/>
                </a:solidFill>
              </a:rPr>
              <a:t>إقصائية</a:t>
            </a:r>
            <a:r>
              <a:rPr lang="ar-DZ" sz="3200" dirty="0" smtClean="0">
                <a:solidFill>
                  <a:schemeClr val="bg1"/>
                </a:solidFill>
              </a:rPr>
              <a:t> للتقدم للقبول في عملية تقديم العروض المجلس </a:t>
            </a:r>
            <a:r>
              <a:rPr lang="ar-DZ" sz="3200" dirty="0" err="1" smtClean="0">
                <a:solidFill>
                  <a:schemeClr val="bg1"/>
                </a:solidFill>
              </a:rPr>
              <a:t>إعتبر</a:t>
            </a:r>
            <a:r>
              <a:rPr lang="ar-DZ" sz="3200" dirty="0" smtClean="0">
                <a:solidFill>
                  <a:schemeClr val="bg1"/>
                </a:solidFill>
              </a:rPr>
              <a:t> الأمر من قبيل الشرط التي يجوز للهيئة صاحبة العرض </a:t>
            </a:r>
            <a:r>
              <a:rPr lang="ar-DZ" sz="3200" dirty="0" err="1" smtClean="0">
                <a:solidFill>
                  <a:schemeClr val="bg1"/>
                </a:solidFill>
              </a:rPr>
              <a:t>إشتراطه</a:t>
            </a:r>
            <a:r>
              <a:rPr lang="ar-DZ" sz="3200" dirty="0" smtClean="0">
                <a:solidFill>
                  <a:schemeClr val="bg1"/>
                </a:solidFill>
              </a:rPr>
              <a:t>.</a:t>
            </a:r>
            <a:endParaRPr lang="fr-FR" sz="3200" dirty="0">
              <a:solidFill>
                <a:schemeClr val="bg1"/>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928934"/>
            <a:ext cx="8429684" cy="3539430"/>
          </a:xfrm>
          <a:prstGeom prst="rect">
            <a:avLst/>
          </a:prstGeom>
          <a:noFill/>
        </p:spPr>
        <p:txBody>
          <a:bodyPr wrap="square" rtlCol="0">
            <a:spAutoFit/>
          </a:bodyPr>
          <a:lstStyle/>
          <a:p>
            <a:pPr algn="just" rtl="1"/>
            <a:r>
              <a:rPr lang="ar-SA" sz="2800" dirty="0" smtClean="0">
                <a:solidFill>
                  <a:schemeClr val="bg2">
                    <a:lumMod val="75000"/>
                  </a:schemeClr>
                </a:solidFill>
              </a:rPr>
              <a:t>يتمتع مجلس المنافسة بسلطة اتخاذ القرار والاقتراح      وإبداء الرأي بمبادرة منه أو بطلب من الوزير المكلف بالتجارة أو كل طرف أخر معني,بهدف تشجيع وضمان الضبط الفعال للسوق, بأية وسيلة ملائمة, أو اتخاذ القرار في كل عمل أو تدبير من شانه ضمان السير الحسن للمنافسة وترقيتها في المناطق الجغرافية أو قطاعات النشاط التي تنعدم فيها المنافسة أو تكون غير متطورة بما فيه الكفاية. </a:t>
            </a:r>
            <a:endParaRPr lang="fr-FR" sz="2800" dirty="0">
              <a:solidFill>
                <a:schemeClr val="bg2">
                  <a:lumMod val="75000"/>
                </a:schemeClr>
              </a:solidFill>
            </a:endParaRPr>
          </a:p>
        </p:txBody>
      </p:sp>
      <p:sp>
        <p:nvSpPr>
          <p:cNvPr id="3" name="ZoneTexte 2"/>
          <p:cNvSpPr txBox="1"/>
          <p:nvPr/>
        </p:nvSpPr>
        <p:spPr>
          <a:xfrm>
            <a:off x="428596" y="285728"/>
            <a:ext cx="8501090" cy="861774"/>
          </a:xfrm>
          <a:prstGeom prst="rect">
            <a:avLst/>
          </a:prstGeom>
          <a:noFill/>
        </p:spPr>
        <p:txBody>
          <a:bodyPr wrap="square" rtlCol="0">
            <a:spAutoFit/>
          </a:bodyPr>
          <a:lstStyle/>
          <a:p>
            <a:pPr algn="ctr" rtl="1"/>
            <a:r>
              <a:rPr lang="ar-SA" sz="5000" b="1" dirty="0" smtClean="0">
                <a:solidFill>
                  <a:srgbClr val="FF0000"/>
                </a:solidFill>
              </a:rPr>
              <a:t>صلاحيات مجلس المنافسة</a:t>
            </a:r>
            <a:endParaRPr lang="fr-FR" sz="5000" b="1" dirty="0">
              <a:solidFill>
                <a:srgbClr val="FF0000"/>
              </a:solidFill>
            </a:endParaRPr>
          </a:p>
        </p:txBody>
      </p:sp>
      <p:sp>
        <p:nvSpPr>
          <p:cNvPr id="4" name="ZoneTexte 3"/>
          <p:cNvSpPr txBox="1"/>
          <p:nvPr/>
        </p:nvSpPr>
        <p:spPr>
          <a:xfrm>
            <a:off x="642910" y="1319743"/>
            <a:ext cx="7929618" cy="1323439"/>
          </a:xfrm>
          <a:prstGeom prst="rect">
            <a:avLst/>
          </a:prstGeom>
          <a:noFill/>
        </p:spPr>
        <p:txBody>
          <a:bodyPr wrap="square" rtlCol="0">
            <a:spAutoFit/>
          </a:bodyPr>
          <a:lstStyle/>
          <a:p>
            <a:pPr algn="ctr"/>
            <a:r>
              <a:rPr lang="fr-FR" sz="4000" b="1" dirty="0" smtClean="0">
                <a:solidFill>
                  <a:srgbClr val="FF0000"/>
                </a:solidFill>
              </a:rPr>
              <a:t>Les attributions du conseil de la concurrence</a:t>
            </a:r>
            <a:endParaRPr lang="fr-FR" sz="4000" b="1" dirty="0">
              <a:solidFill>
                <a:srgbClr val="FF0000"/>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par>
                                <p:cTn id="9" presetID="7" presetClass="entr" presetSubtype="8"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0-#ppt_w/2"/>
                                          </p:val>
                                        </p:tav>
                                        <p:tav tm="100000">
                                          <p:val>
                                            <p:strVal val="#ppt_x"/>
                                          </p:val>
                                        </p:tav>
                                      </p:tavLst>
                                    </p:anim>
                                    <p:anim calcmode="lin" valueType="num">
                                      <p:cBhvr additive="base">
                                        <p:cTn id="12" dur="10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edg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429684" cy="4401205"/>
          </a:xfrm>
          <a:prstGeom prst="rect">
            <a:avLst/>
          </a:prstGeom>
          <a:noFill/>
        </p:spPr>
        <p:txBody>
          <a:bodyPr wrap="square" rtlCol="0">
            <a:spAutoFit/>
          </a:bodyPr>
          <a:lstStyle/>
          <a:p>
            <a:pPr algn="just" rtl="1"/>
            <a:r>
              <a:rPr lang="ar-SA" sz="2800" dirty="0" smtClean="0">
                <a:solidFill>
                  <a:schemeClr val="bg2">
                    <a:lumMod val="75000"/>
                  </a:schemeClr>
                </a:solidFill>
              </a:rPr>
              <a:t>في هذا الإطار، يمكن مجلس المنافسة اتخاذ كل تدبير في شكل نظام أو تعليمة أو منشور ينشر في النشرة الرسمية للمنافسة المنصوص عليها في المادة 49 من هذا الأمر.</a:t>
            </a:r>
            <a:endParaRPr lang="fr-FR" sz="2800" dirty="0" smtClean="0">
              <a:solidFill>
                <a:schemeClr val="bg2">
                  <a:lumMod val="75000"/>
                </a:schemeClr>
              </a:solidFill>
            </a:endParaRPr>
          </a:p>
          <a:p>
            <a:pPr algn="just" rtl="1"/>
            <a:r>
              <a:rPr lang="ar-SA" sz="2800" dirty="0" smtClean="0">
                <a:solidFill>
                  <a:schemeClr val="bg2">
                    <a:lumMod val="75000"/>
                  </a:schemeClr>
                </a:solidFill>
              </a:rPr>
              <a:t>يمكن أن يستعين مجلس المنافسة بأي خبير أو يستمع إلى أي شخص بإمكانه تقديم معلومات له.</a:t>
            </a:r>
            <a:endParaRPr lang="fr-FR" sz="2800" dirty="0" smtClean="0">
              <a:solidFill>
                <a:schemeClr val="bg2">
                  <a:lumMod val="75000"/>
                </a:schemeClr>
              </a:solidFill>
            </a:endParaRPr>
          </a:p>
          <a:p>
            <a:pPr algn="just" rtl="1"/>
            <a:r>
              <a:rPr lang="ar-SA" sz="2800" dirty="0" smtClean="0">
                <a:solidFill>
                  <a:schemeClr val="bg2">
                    <a:lumMod val="75000"/>
                  </a:schemeClr>
                </a:solidFill>
              </a:rPr>
              <a:t>كما يمكنه أن يطلب من المصالح المكلفة بالتحقيقات الاقتصادية ،لاسيما تلك التابعة للوزارة المكلفة بالتجارة إجراء كل تحقيق أو خبرة حول المسائل المتعلقة بالقضايا التي تندرج ضمن اختصاصه.                         المادة 34</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429684" cy="3539430"/>
          </a:xfrm>
          <a:prstGeom prst="rect">
            <a:avLst/>
          </a:prstGeom>
          <a:noFill/>
        </p:spPr>
        <p:txBody>
          <a:bodyPr wrap="square" rtlCol="0">
            <a:spAutoFit/>
          </a:bodyPr>
          <a:lstStyle/>
          <a:p>
            <a:pPr algn="just" rtl="1">
              <a:buFontTx/>
              <a:buChar char="-"/>
            </a:pPr>
            <a:r>
              <a:rPr lang="ar-SA" sz="3200" dirty="0" smtClean="0">
                <a:solidFill>
                  <a:schemeClr val="bg2">
                    <a:lumMod val="75000"/>
                  </a:schemeClr>
                </a:solidFill>
              </a:rPr>
              <a:t> يبدي مجلس المنافسة رأيه في كل مسالة ترتبط بالمنافسة إذا طلبت الحكومة ذلك ،وبيدي كل اقتراح في مجالات المنافسة.</a:t>
            </a:r>
            <a:endParaRPr lang="fr-FR" sz="3200" dirty="0" smtClean="0">
              <a:solidFill>
                <a:schemeClr val="bg2">
                  <a:lumMod val="75000"/>
                </a:schemeClr>
              </a:solidFill>
            </a:endParaRPr>
          </a:p>
          <a:p>
            <a:pPr algn="just" rtl="1">
              <a:buFontTx/>
              <a:buChar char="-"/>
            </a:pPr>
            <a:r>
              <a:rPr lang="ar-SA" sz="3200" dirty="0" smtClean="0">
                <a:solidFill>
                  <a:schemeClr val="bg2">
                    <a:lumMod val="75000"/>
                  </a:schemeClr>
                </a:solidFill>
              </a:rPr>
              <a:t> ويمكن أن تستشيره أيضا في المواضيع نفسها الجماعات المحلية والهيئات الاقتصادية والمالية والمؤسسات والجمعيات المهنية والنقابية وكذا جمعيات المستهلكين.                       المادة 35 </a:t>
            </a:r>
            <a:endParaRPr lang="fr-FR" sz="32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571480"/>
            <a:ext cx="8429684" cy="6001643"/>
          </a:xfrm>
          <a:prstGeom prst="rect">
            <a:avLst/>
          </a:prstGeom>
          <a:noFill/>
        </p:spPr>
        <p:txBody>
          <a:bodyPr wrap="square" rtlCol="0">
            <a:spAutoFit/>
          </a:bodyPr>
          <a:lstStyle/>
          <a:p>
            <a:pPr algn="just" rtl="1"/>
            <a:r>
              <a:rPr lang="ar-SA" sz="3200" dirty="0" smtClean="0">
                <a:solidFill>
                  <a:schemeClr val="bg2">
                    <a:lumMod val="75000"/>
                  </a:schemeClr>
                </a:solidFill>
              </a:rPr>
              <a:t>* يستشار مجلس المنافسة في كل مشروع نص تشريعي وتنظيمي له صلة بالمنافسة أو يدرج تدابير من شأنها لاسيما:</a:t>
            </a:r>
            <a:endParaRPr lang="fr-FR" sz="3200" dirty="0" smtClean="0">
              <a:solidFill>
                <a:schemeClr val="bg2">
                  <a:lumMod val="75000"/>
                </a:schemeClr>
              </a:solidFill>
            </a:endParaRPr>
          </a:p>
          <a:p>
            <a:pPr algn="just" rtl="1"/>
            <a:r>
              <a:rPr lang="ar-SA" sz="3200" dirty="0" smtClean="0">
                <a:solidFill>
                  <a:schemeClr val="bg2">
                    <a:lumMod val="75000"/>
                  </a:schemeClr>
                </a:solidFill>
              </a:rPr>
              <a:t>     - إخضاع ممارسة مهنة ما أو نشاط ما، أو </a:t>
            </a:r>
          </a:p>
          <a:p>
            <a:pPr algn="just" rtl="1"/>
            <a:r>
              <a:rPr lang="ar-SA" sz="3200" dirty="0" smtClean="0">
                <a:solidFill>
                  <a:schemeClr val="bg2">
                    <a:lumMod val="75000"/>
                  </a:schemeClr>
                </a:solidFill>
              </a:rPr>
              <a:t>       دخول سوق ما،إلى قيود من ناحية الكم.</a:t>
            </a:r>
            <a:endParaRPr lang="fr-FR" sz="3200" dirty="0" smtClean="0">
              <a:solidFill>
                <a:schemeClr val="bg2">
                  <a:lumMod val="75000"/>
                </a:schemeClr>
              </a:solidFill>
            </a:endParaRPr>
          </a:p>
          <a:p>
            <a:pPr algn="just" rtl="1"/>
            <a:r>
              <a:rPr lang="ar-SA" sz="3200" dirty="0" smtClean="0">
                <a:solidFill>
                  <a:schemeClr val="bg2">
                    <a:lumMod val="75000"/>
                  </a:schemeClr>
                </a:solidFill>
              </a:rPr>
              <a:t>     - وضع رسوم </a:t>
            </a:r>
            <a:r>
              <a:rPr lang="ar-SA" sz="3200" dirty="0" err="1" smtClean="0">
                <a:solidFill>
                  <a:schemeClr val="bg2">
                    <a:lumMod val="75000"/>
                  </a:schemeClr>
                </a:solidFill>
              </a:rPr>
              <a:t>حصرية</a:t>
            </a:r>
            <a:r>
              <a:rPr lang="ar-SA" sz="3200" dirty="0" smtClean="0">
                <a:solidFill>
                  <a:schemeClr val="bg2">
                    <a:lumMod val="75000"/>
                  </a:schemeClr>
                </a:solidFill>
              </a:rPr>
              <a:t> في بعض المناطق </a:t>
            </a:r>
          </a:p>
          <a:p>
            <a:pPr algn="just" rtl="1"/>
            <a:r>
              <a:rPr lang="ar-SA" sz="3200" dirty="0" smtClean="0">
                <a:solidFill>
                  <a:schemeClr val="bg2">
                    <a:lumMod val="75000"/>
                  </a:schemeClr>
                </a:solidFill>
              </a:rPr>
              <a:t>       أو  نشاطات.</a:t>
            </a:r>
            <a:endParaRPr lang="fr-FR" sz="3200" dirty="0" smtClean="0">
              <a:solidFill>
                <a:schemeClr val="bg2">
                  <a:lumMod val="75000"/>
                </a:schemeClr>
              </a:solidFill>
            </a:endParaRPr>
          </a:p>
          <a:p>
            <a:pPr algn="just" rtl="1"/>
            <a:r>
              <a:rPr lang="ar-SA" sz="3200" dirty="0" smtClean="0">
                <a:solidFill>
                  <a:schemeClr val="bg2">
                    <a:lumMod val="75000"/>
                  </a:schemeClr>
                </a:solidFill>
              </a:rPr>
              <a:t>     - فرض شروط خاصة لممارسة نشاطات  </a:t>
            </a:r>
          </a:p>
          <a:p>
            <a:pPr algn="just" rtl="1"/>
            <a:r>
              <a:rPr lang="ar-SA" sz="3200" dirty="0" smtClean="0">
                <a:solidFill>
                  <a:schemeClr val="bg2">
                    <a:lumMod val="75000"/>
                  </a:schemeClr>
                </a:solidFill>
              </a:rPr>
              <a:t>       الإنتاج والتوزيع والخدمات </a:t>
            </a:r>
            <a:endParaRPr lang="fr-FR" sz="3200" dirty="0" smtClean="0">
              <a:solidFill>
                <a:schemeClr val="bg2">
                  <a:lumMod val="75000"/>
                </a:schemeClr>
              </a:solidFill>
            </a:endParaRPr>
          </a:p>
          <a:p>
            <a:pPr algn="just" rtl="1"/>
            <a:r>
              <a:rPr lang="ar-SA" sz="3200" dirty="0" smtClean="0">
                <a:solidFill>
                  <a:schemeClr val="bg2">
                    <a:lumMod val="75000"/>
                  </a:schemeClr>
                </a:solidFill>
              </a:rPr>
              <a:t>     - تحديد ممارسات موحدة في ميدان شروط </a:t>
            </a:r>
          </a:p>
          <a:p>
            <a:pPr algn="just" rtl="1"/>
            <a:r>
              <a:rPr lang="ar-SA" sz="3200" dirty="0" smtClean="0">
                <a:solidFill>
                  <a:schemeClr val="bg2">
                    <a:lumMod val="75000"/>
                  </a:schemeClr>
                </a:solidFill>
              </a:rPr>
              <a:t>       البيع.</a:t>
            </a:r>
          </a:p>
          <a:p>
            <a:pPr algn="just" rtl="1"/>
            <a:r>
              <a:rPr lang="ar-SA" sz="3200" dirty="0" smtClean="0">
                <a:solidFill>
                  <a:schemeClr val="bg2">
                    <a:lumMod val="75000"/>
                  </a:schemeClr>
                </a:solidFill>
              </a:rPr>
              <a:t>                                     المادة 36</a:t>
            </a:r>
            <a:r>
              <a:rPr lang="fr-FR" sz="3200" dirty="0" smtClean="0">
                <a:solidFill>
                  <a:schemeClr val="bg2">
                    <a:lumMod val="75000"/>
                  </a:schemeClr>
                </a:solidFill>
              </a:rPr>
              <a:t>)</a:t>
            </a:r>
            <a:r>
              <a:rPr lang="ar-SA" sz="3200" dirty="0" smtClean="0">
                <a:solidFill>
                  <a:schemeClr val="bg2">
                    <a:lumMod val="75000"/>
                  </a:schemeClr>
                </a:solidFill>
              </a:rPr>
              <a:t>ق 08-12)</a:t>
            </a:r>
            <a:endParaRPr lang="fr-FR" sz="32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214290"/>
            <a:ext cx="8429684" cy="6494085"/>
          </a:xfrm>
          <a:prstGeom prst="rect">
            <a:avLst/>
          </a:prstGeom>
          <a:noFill/>
        </p:spPr>
        <p:txBody>
          <a:bodyPr wrap="square" rtlCol="0">
            <a:spAutoFit/>
          </a:bodyPr>
          <a:lstStyle/>
          <a:p>
            <a:pPr algn="just" rtl="1"/>
            <a:r>
              <a:rPr lang="ar-SA" sz="3200" dirty="0" smtClean="0">
                <a:solidFill>
                  <a:schemeClr val="bg2">
                    <a:lumMod val="75000"/>
                  </a:schemeClr>
                </a:solidFill>
              </a:rPr>
              <a:t>يمكن مجلس المنافسة القيام بكل الأعمال المفيدة التي تندرج</a:t>
            </a:r>
            <a:r>
              <a:rPr lang="ar-DZ" sz="3200" dirty="0" smtClean="0">
                <a:solidFill>
                  <a:schemeClr val="bg2">
                    <a:lumMod val="75000"/>
                  </a:schemeClr>
                </a:solidFill>
              </a:rPr>
              <a:t> في</a:t>
            </a:r>
            <a:r>
              <a:rPr lang="ar-SA" sz="3200" dirty="0" smtClean="0">
                <a:solidFill>
                  <a:schemeClr val="bg2">
                    <a:lumMod val="75000"/>
                  </a:schemeClr>
                </a:solidFill>
              </a:rPr>
              <a:t> اختصاصه ، لاسيما كل تحقيق أو دراسة أو خبرة.</a:t>
            </a:r>
            <a:endParaRPr lang="fr-FR" sz="3200" dirty="0" smtClean="0">
              <a:solidFill>
                <a:schemeClr val="bg2">
                  <a:lumMod val="75000"/>
                </a:schemeClr>
              </a:solidFill>
            </a:endParaRPr>
          </a:p>
          <a:p>
            <a:pPr algn="just" rtl="1"/>
            <a:r>
              <a:rPr lang="ar-SA" sz="3200" dirty="0" smtClean="0">
                <a:solidFill>
                  <a:schemeClr val="bg2">
                    <a:lumMod val="75000"/>
                  </a:schemeClr>
                </a:solidFill>
              </a:rPr>
              <a:t>يقوم مجلس المنافسة، في حالة ما إذا كانت الإجراءات المتخذة تكشف عن ممارسة مقيدة للمنافسة بمباشرة كل الأعمال الضرورية لوضع حد لها بقوة القانون.</a:t>
            </a:r>
            <a:endParaRPr lang="fr-FR" sz="3200" dirty="0" smtClean="0">
              <a:solidFill>
                <a:schemeClr val="bg2">
                  <a:lumMod val="75000"/>
                </a:schemeClr>
              </a:solidFill>
            </a:endParaRPr>
          </a:p>
          <a:p>
            <a:pPr algn="just" rtl="1"/>
            <a:r>
              <a:rPr lang="ar-SA" sz="3200" dirty="0" smtClean="0">
                <a:solidFill>
                  <a:schemeClr val="bg2">
                    <a:lumMod val="75000"/>
                  </a:schemeClr>
                </a:solidFill>
              </a:rPr>
              <a:t>إذا أثبتت التحقيقات المتعلقة بشروط تطبيق النصوص التشريعية والتنظيمية ذات الصلة بالمنافسة ، بان تطبيق هذه النصوص يترتب عليه قيود على المنافسة، فان مجلس المنافسة يتخذ كل الإجراءات مناسب لوضع حد لهذه القيود".</a:t>
            </a:r>
          </a:p>
          <a:p>
            <a:pPr algn="just" rtl="1"/>
            <a:r>
              <a:rPr lang="ar-SA" sz="3200" dirty="0" smtClean="0">
                <a:solidFill>
                  <a:schemeClr val="bg2">
                    <a:lumMod val="75000"/>
                  </a:schemeClr>
                </a:solidFill>
              </a:rPr>
              <a:t>                                   المادة 37 </a:t>
            </a:r>
            <a:r>
              <a:rPr lang="fr-FR" sz="3200" dirty="0" smtClean="0">
                <a:solidFill>
                  <a:schemeClr val="bg2">
                    <a:lumMod val="75000"/>
                  </a:schemeClr>
                </a:solidFill>
              </a:rPr>
              <a:t>)</a:t>
            </a:r>
            <a:r>
              <a:rPr lang="ar-SA" sz="3200" dirty="0" smtClean="0">
                <a:solidFill>
                  <a:schemeClr val="bg2">
                    <a:lumMod val="75000"/>
                  </a:schemeClr>
                </a:solidFill>
              </a:rPr>
              <a:t>ق 08-12)</a:t>
            </a:r>
            <a:endParaRPr lang="fr-FR" sz="32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571612"/>
            <a:ext cx="8429684" cy="5016758"/>
          </a:xfrm>
          <a:prstGeom prst="rect">
            <a:avLst/>
          </a:prstGeom>
          <a:noFill/>
        </p:spPr>
        <p:txBody>
          <a:bodyPr wrap="square" rtlCol="0">
            <a:spAutoFit/>
          </a:bodyPr>
          <a:lstStyle/>
          <a:p>
            <a:pPr algn="just" rtl="1"/>
            <a:r>
              <a:rPr lang="ar-SA" sz="3200" b="1" dirty="0" smtClean="0">
                <a:solidFill>
                  <a:srgbClr val="800000"/>
                </a:solidFill>
              </a:rPr>
              <a:t>أولا :</a:t>
            </a:r>
            <a:r>
              <a:rPr lang="ar-SA" sz="3200" dirty="0" smtClean="0">
                <a:solidFill>
                  <a:srgbClr val="800000"/>
                </a:solidFill>
              </a:rPr>
              <a:t> </a:t>
            </a:r>
            <a:r>
              <a:rPr lang="ar-SA" sz="3200" b="1" dirty="0" smtClean="0">
                <a:solidFill>
                  <a:srgbClr val="800000"/>
                </a:solidFill>
              </a:rPr>
              <a:t>بالهيئات القضائية الوطنية</a:t>
            </a:r>
            <a:endParaRPr lang="ar-SA" sz="3200" dirty="0" smtClean="0">
              <a:solidFill>
                <a:srgbClr val="800000"/>
              </a:solidFill>
            </a:endParaRPr>
          </a:p>
          <a:p>
            <a:pPr algn="just" rtl="1"/>
            <a:r>
              <a:rPr lang="ar-SA" sz="3200" dirty="0" smtClean="0">
                <a:solidFill>
                  <a:schemeClr val="bg2">
                    <a:lumMod val="75000"/>
                  </a:schemeClr>
                </a:solidFill>
              </a:rPr>
              <a:t>يمكن أن تطلب الجهات القضائية رأي مجلس المنافسة فيما يخص معالجة القضايا المتصلة بالممارسات المقيدة للمنافسة كما هو محدد بموجب هذا الأمر، ولا يبدي رأيه إلا بعد إجراءات الاستماع الحضوري، إلا إذا كان المجلس قد درس القضية المعنية.</a:t>
            </a:r>
            <a:endParaRPr lang="fr-FR" sz="3200" dirty="0" smtClean="0">
              <a:solidFill>
                <a:schemeClr val="bg2">
                  <a:lumMod val="75000"/>
                </a:schemeClr>
              </a:solidFill>
            </a:endParaRPr>
          </a:p>
          <a:p>
            <a:pPr algn="just" rtl="1"/>
            <a:r>
              <a:rPr lang="ar-SA" sz="3200" dirty="0" smtClean="0">
                <a:solidFill>
                  <a:schemeClr val="bg2">
                    <a:lumMod val="75000"/>
                  </a:schemeClr>
                </a:solidFill>
              </a:rPr>
              <a:t>تبلغ الجهات القضائية مجلس المنافسة، بناء على طلبه، المحاضر أو تقارير التحقيق ذات الصلة بالوقائع المرفوعة إليه.                       المادة 38</a:t>
            </a:r>
            <a:endParaRPr lang="fr-FR" sz="3200" dirty="0">
              <a:solidFill>
                <a:schemeClr val="bg2">
                  <a:lumMod val="75000"/>
                </a:schemeClr>
              </a:solidFill>
            </a:endParaRPr>
          </a:p>
        </p:txBody>
      </p:sp>
      <p:sp>
        <p:nvSpPr>
          <p:cNvPr id="3" name="ZoneTexte 2"/>
          <p:cNvSpPr txBox="1"/>
          <p:nvPr/>
        </p:nvSpPr>
        <p:spPr>
          <a:xfrm>
            <a:off x="428596" y="285728"/>
            <a:ext cx="8501090" cy="630942"/>
          </a:xfrm>
          <a:prstGeom prst="rect">
            <a:avLst/>
          </a:prstGeom>
          <a:noFill/>
        </p:spPr>
        <p:txBody>
          <a:bodyPr wrap="square" rtlCol="0">
            <a:spAutoFit/>
          </a:bodyPr>
          <a:lstStyle/>
          <a:p>
            <a:pPr algn="ctr" rtl="1"/>
            <a:r>
              <a:rPr lang="ar-SA" sz="3500" b="1" dirty="0" smtClean="0">
                <a:solidFill>
                  <a:srgbClr val="FF0000"/>
                </a:solidFill>
              </a:rPr>
              <a:t>علاقات مجلس المنافسة</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par>
                                <p:cTn id="12" presetID="7" presetClass="entr" presetSubtype="4"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1000" fill="hold"/>
                                        <p:tgtEl>
                                          <p:spTgt spid="2"/>
                                        </p:tgtEl>
                                        <p:attrNameLst>
                                          <p:attrName>ppt_x</p:attrName>
                                        </p:attrNameLst>
                                      </p:cBhvr>
                                      <p:tavLst>
                                        <p:tav tm="0">
                                          <p:val>
                                            <p:strVal val="#ppt_x"/>
                                          </p:val>
                                        </p:tav>
                                        <p:tav tm="100000">
                                          <p:val>
                                            <p:strVal val="#ppt_x"/>
                                          </p:val>
                                        </p:tav>
                                      </p:tavLst>
                                    </p:anim>
                                    <p:anim calcmode="lin" valueType="num">
                                      <p:cBhvr additive="base">
                                        <p:cTn id="15"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85720" y="1"/>
            <a:ext cx="8429684" cy="7525137"/>
          </a:xfrm>
          <a:prstGeom prst="rect">
            <a:avLst/>
          </a:prstGeom>
          <a:noFill/>
        </p:spPr>
        <p:txBody>
          <a:bodyPr wrap="square" rtlCol="0">
            <a:spAutoFit/>
          </a:bodyPr>
          <a:lstStyle/>
          <a:p>
            <a:pPr algn="just" rtl="1"/>
            <a:r>
              <a:rPr lang="ar-DZ" sz="3300" dirty="0" smtClean="0">
                <a:solidFill>
                  <a:schemeClr val="bg2">
                    <a:lumMod val="75000"/>
                  </a:schemeClr>
                </a:solidFill>
              </a:rPr>
              <a:t>خول الأمر رقم 03-03 المعدل </a:t>
            </a:r>
            <a:r>
              <a:rPr lang="ar-DZ" sz="3300" dirty="0" err="1" smtClean="0">
                <a:solidFill>
                  <a:schemeClr val="bg2">
                    <a:lumMod val="75000"/>
                  </a:schemeClr>
                </a:solidFill>
              </a:rPr>
              <a:t>و</a:t>
            </a:r>
            <a:r>
              <a:rPr lang="ar-DZ" sz="3300" dirty="0" smtClean="0">
                <a:solidFill>
                  <a:schemeClr val="bg2">
                    <a:lumMod val="75000"/>
                  </a:schemeClr>
                </a:solidFill>
              </a:rPr>
              <a:t> المتمم الخاص بالمنافسة صلاحيات تمكن مجلس المنافسة من مراقبة الممارسات المقيدة للمنافسة، </a:t>
            </a:r>
            <a:r>
              <a:rPr lang="ar-DZ" sz="3300" dirty="0" err="1" smtClean="0">
                <a:solidFill>
                  <a:schemeClr val="bg2">
                    <a:lumMod val="75000"/>
                  </a:schemeClr>
                </a:solidFill>
              </a:rPr>
              <a:t>و</a:t>
            </a:r>
            <a:r>
              <a:rPr lang="ar-DZ" sz="3300" dirty="0" smtClean="0">
                <a:solidFill>
                  <a:schemeClr val="bg2">
                    <a:lumMod val="75000"/>
                  </a:schemeClr>
                </a:solidFill>
              </a:rPr>
              <a:t> الحرص على فاعلية </a:t>
            </a:r>
            <a:r>
              <a:rPr lang="ar-DZ" sz="3300" dirty="0" err="1" smtClean="0">
                <a:solidFill>
                  <a:schemeClr val="bg2">
                    <a:lumMod val="75000"/>
                  </a:schemeClr>
                </a:solidFill>
              </a:rPr>
              <a:t>الإقتصاد</a:t>
            </a:r>
            <a:r>
              <a:rPr lang="ar-DZ" sz="3300" dirty="0" smtClean="0">
                <a:solidFill>
                  <a:schemeClr val="bg2">
                    <a:lumMod val="75000"/>
                  </a:schemeClr>
                </a:solidFill>
              </a:rPr>
              <a:t> الوطني </a:t>
            </a:r>
            <a:r>
              <a:rPr lang="ar-DZ" sz="3300" dirty="0" err="1" smtClean="0">
                <a:solidFill>
                  <a:schemeClr val="bg2">
                    <a:lumMod val="75000"/>
                  </a:schemeClr>
                </a:solidFill>
              </a:rPr>
              <a:t>و</a:t>
            </a:r>
            <a:r>
              <a:rPr lang="ar-DZ" sz="3300" dirty="0" smtClean="0">
                <a:solidFill>
                  <a:schemeClr val="bg2">
                    <a:lumMod val="75000"/>
                  </a:schemeClr>
                </a:solidFill>
              </a:rPr>
              <a:t> حماية المستهلكين  </a:t>
            </a:r>
          </a:p>
          <a:p>
            <a:pPr algn="just" rtl="1"/>
            <a:r>
              <a:rPr lang="ar-DZ" sz="3300" dirty="0" smtClean="0">
                <a:solidFill>
                  <a:schemeClr val="bg2">
                    <a:lumMod val="75000"/>
                  </a:schemeClr>
                </a:solidFill>
              </a:rPr>
              <a:t>فالمادة الأولى من المر أعلاه </a:t>
            </a:r>
            <a:r>
              <a:rPr lang="ar-DZ" sz="3300" dirty="0" err="1" smtClean="0">
                <a:solidFill>
                  <a:schemeClr val="bg2">
                    <a:lumMod val="75000"/>
                  </a:schemeClr>
                </a:solidFill>
              </a:rPr>
              <a:t>تنص</a:t>
            </a:r>
            <a:r>
              <a:rPr lang="ar-DZ" sz="3300" dirty="0" smtClean="0">
                <a:solidFill>
                  <a:schemeClr val="bg2">
                    <a:lumMod val="75000"/>
                  </a:schemeClr>
                </a:solidFill>
              </a:rPr>
              <a:t> على  : يهدف هذا الأمر إلى تحديد شروط ممارسة المنافسة في السوق </a:t>
            </a:r>
            <a:r>
              <a:rPr lang="ar-DZ" sz="3300" dirty="0" err="1" smtClean="0">
                <a:solidFill>
                  <a:schemeClr val="bg2">
                    <a:lumMod val="75000"/>
                  </a:schemeClr>
                </a:solidFill>
              </a:rPr>
              <a:t>و</a:t>
            </a:r>
            <a:r>
              <a:rPr lang="ar-DZ" sz="3300" dirty="0" smtClean="0">
                <a:solidFill>
                  <a:schemeClr val="bg2">
                    <a:lumMod val="75000"/>
                  </a:schemeClr>
                </a:solidFill>
              </a:rPr>
              <a:t> تفادي كل الممارسات المقيدة للمنافسة </a:t>
            </a:r>
            <a:r>
              <a:rPr lang="ar-DZ" sz="3300" dirty="0" err="1" smtClean="0">
                <a:solidFill>
                  <a:schemeClr val="bg2">
                    <a:lumMod val="75000"/>
                  </a:schemeClr>
                </a:solidFill>
              </a:rPr>
              <a:t>و</a:t>
            </a:r>
            <a:r>
              <a:rPr lang="ar-DZ" sz="3300" dirty="0" smtClean="0">
                <a:solidFill>
                  <a:schemeClr val="bg2">
                    <a:lumMod val="75000"/>
                  </a:schemeClr>
                </a:solidFill>
              </a:rPr>
              <a:t> مراقبة </a:t>
            </a:r>
            <a:r>
              <a:rPr lang="ar-DZ" sz="3300" dirty="0" err="1" smtClean="0">
                <a:solidFill>
                  <a:schemeClr val="bg2">
                    <a:lumMod val="75000"/>
                  </a:schemeClr>
                </a:solidFill>
              </a:rPr>
              <a:t>التجميعات</a:t>
            </a:r>
            <a:r>
              <a:rPr lang="ar-DZ" sz="3300" dirty="0" smtClean="0">
                <a:solidFill>
                  <a:schemeClr val="bg2">
                    <a:lumMod val="75000"/>
                  </a:schemeClr>
                </a:solidFill>
              </a:rPr>
              <a:t> </a:t>
            </a:r>
            <a:r>
              <a:rPr lang="ar-DZ" sz="3300" dirty="0" err="1" smtClean="0">
                <a:solidFill>
                  <a:schemeClr val="bg2">
                    <a:lumMod val="75000"/>
                  </a:schemeClr>
                </a:solidFill>
              </a:rPr>
              <a:t>الإقتصادية</a:t>
            </a:r>
            <a:r>
              <a:rPr lang="ar-DZ" sz="3300" dirty="0" smtClean="0">
                <a:solidFill>
                  <a:schemeClr val="bg2">
                    <a:lumMod val="75000"/>
                  </a:schemeClr>
                </a:solidFill>
              </a:rPr>
              <a:t>، قصد زيادة الفعالية </a:t>
            </a:r>
            <a:r>
              <a:rPr lang="ar-DZ" sz="3300" dirty="0" err="1" smtClean="0">
                <a:solidFill>
                  <a:schemeClr val="bg2">
                    <a:lumMod val="75000"/>
                  </a:schemeClr>
                </a:solidFill>
              </a:rPr>
              <a:t>الإقتصادية</a:t>
            </a:r>
            <a:r>
              <a:rPr lang="ar-DZ" sz="3300" dirty="0" smtClean="0">
                <a:solidFill>
                  <a:schemeClr val="bg2">
                    <a:lumMod val="75000"/>
                  </a:schemeClr>
                </a:solidFill>
              </a:rPr>
              <a:t> و تحسين ظروف معيشة المستهلكين.</a:t>
            </a:r>
          </a:p>
          <a:p>
            <a:pPr algn="just" rtl="1"/>
            <a:r>
              <a:rPr lang="ar-DZ" sz="3300" dirty="0" smtClean="0">
                <a:solidFill>
                  <a:schemeClr val="bg2">
                    <a:lumMod val="75000"/>
                  </a:schemeClr>
                </a:solidFill>
              </a:rPr>
              <a:t>كما زود المجلس من صلاحيات </a:t>
            </a:r>
            <a:r>
              <a:rPr lang="ar-DZ" sz="3300" dirty="0" err="1" smtClean="0">
                <a:solidFill>
                  <a:schemeClr val="bg2">
                    <a:lumMod val="75000"/>
                  </a:schemeClr>
                </a:solidFill>
              </a:rPr>
              <a:t>إستشارية</a:t>
            </a:r>
            <a:r>
              <a:rPr lang="ar-DZ" sz="3300" dirty="0" smtClean="0">
                <a:solidFill>
                  <a:schemeClr val="bg2">
                    <a:lumMod val="75000"/>
                  </a:schemeClr>
                </a:solidFill>
              </a:rPr>
              <a:t> و قانونية تشير </a:t>
            </a:r>
            <a:r>
              <a:rPr lang="ar-DZ" sz="3300" dirty="0" err="1" smtClean="0">
                <a:solidFill>
                  <a:schemeClr val="bg2">
                    <a:lumMod val="75000"/>
                  </a:schemeClr>
                </a:solidFill>
              </a:rPr>
              <a:t>الى</a:t>
            </a:r>
            <a:r>
              <a:rPr lang="ar-DZ" sz="3300" dirty="0" smtClean="0">
                <a:solidFill>
                  <a:schemeClr val="bg2">
                    <a:lumMod val="75000"/>
                  </a:schemeClr>
                </a:solidFill>
              </a:rPr>
              <a:t> ذلك المواد 34، 35، 36</a:t>
            </a:r>
          </a:p>
          <a:p>
            <a:pPr algn="just" rtl="1"/>
            <a:endParaRPr lang="ar-DZ" sz="2700" dirty="0" smtClean="0">
              <a:solidFill>
                <a:schemeClr val="bg2">
                  <a:lumMod val="75000"/>
                </a:schemeClr>
              </a:solidFill>
            </a:endParaRPr>
          </a:p>
          <a:p>
            <a:pPr algn="just" rtl="1"/>
            <a:endParaRPr lang="fr-FR" sz="27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8)">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142852"/>
            <a:ext cx="8429684" cy="3785652"/>
          </a:xfrm>
          <a:prstGeom prst="rect">
            <a:avLst/>
          </a:prstGeom>
          <a:noFill/>
        </p:spPr>
        <p:txBody>
          <a:bodyPr wrap="square" rtlCol="0">
            <a:spAutoFit/>
          </a:bodyPr>
          <a:lstStyle/>
          <a:p>
            <a:pPr algn="just" rtl="1"/>
            <a:r>
              <a:rPr lang="ar-SA" sz="3000" b="1" dirty="0" smtClean="0">
                <a:solidFill>
                  <a:srgbClr val="800000"/>
                </a:solidFill>
              </a:rPr>
              <a:t>ثانيا :</a:t>
            </a:r>
            <a:r>
              <a:rPr lang="ar-SA" sz="3000" dirty="0" smtClean="0">
                <a:solidFill>
                  <a:srgbClr val="800000"/>
                </a:solidFill>
              </a:rPr>
              <a:t> </a:t>
            </a:r>
            <a:r>
              <a:rPr lang="ar-SA" sz="3000" b="1" dirty="0" smtClean="0">
                <a:solidFill>
                  <a:srgbClr val="800000"/>
                </a:solidFill>
              </a:rPr>
              <a:t>بالهيئات القضائية الأجنبية</a:t>
            </a:r>
            <a:endParaRPr lang="ar-SA" sz="3000" dirty="0" smtClean="0">
              <a:solidFill>
                <a:srgbClr val="800000"/>
              </a:solidFill>
            </a:endParaRPr>
          </a:p>
          <a:p>
            <a:pPr algn="just" rtl="1"/>
            <a:r>
              <a:rPr lang="ar-SA" sz="3000" dirty="0" smtClean="0">
                <a:solidFill>
                  <a:schemeClr val="bg2">
                    <a:lumMod val="75000"/>
                  </a:schemeClr>
                </a:solidFill>
              </a:rPr>
              <a:t>مع مراعاة مبدأ المعاملة بالمثل ، يمكن مجلس المنافسة ، في حدود </a:t>
            </a:r>
            <a:r>
              <a:rPr lang="ar-SA" sz="3000" dirty="0" err="1" smtClean="0">
                <a:solidFill>
                  <a:schemeClr val="bg2">
                    <a:lumMod val="75000"/>
                  </a:schemeClr>
                </a:solidFill>
              </a:rPr>
              <a:t>اختصاصته</a:t>
            </a:r>
            <a:r>
              <a:rPr lang="ar-SA" sz="3000" dirty="0" smtClean="0">
                <a:solidFill>
                  <a:schemeClr val="bg2">
                    <a:lumMod val="75000"/>
                  </a:schemeClr>
                </a:solidFill>
              </a:rPr>
              <a:t> وبالاتصال مع السلطات المختصة، إرسال معلومات أو وثائق يحوزها أو يمكن له جمعها، إلى سلطات أجنبية المكلفة بالمنافسة التي لها نفس الاختصاصات إذا طلبت منه بشرط ضمان السر المهني.</a:t>
            </a:r>
          </a:p>
          <a:p>
            <a:pPr algn="just" rtl="1"/>
            <a:r>
              <a:rPr lang="ar-SA" sz="3000" dirty="0" smtClean="0">
                <a:solidFill>
                  <a:schemeClr val="bg2">
                    <a:lumMod val="75000"/>
                  </a:schemeClr>
                </a:solidFill>
              </a:rPr>
              <a:t>                                                    المادة40</a:t>
            </a:r>
            <a:endParaRPr lang="fr-FR" sz="3000" dirty="0">
              <a:solidFill>
                <a:schemeClr val="bg2">
                  <a:lumMod val="75000"/>
                </a:schemeClr>
              </a:solidFill>
            </a:endParaRPr>
          </a:p>
        </p:txBody>
      </p:sp>
      <p:sp>
        <p:nvSpPr>
          <p:cNvPr id="3" name="ZoneTexte 2"/>
          <p:cNvSpPr txBox="1"/>
          <p:nvPr/>
        </p:nvSpPr>
        <p:spPr>
          <a:xfrm>
            <a:off x="428596" y="4243053"/>
            <a:ext cx="8429684" cy="2400657"/>
          </a:xfrm>
          <a:prstGeom prst="rect">
            <a:avLst/>
          </a:prstGeom>
          <a:noFill/>
        </p:spPr>
        <p:txBody>
          <a:bodyPr wrap="square" rtlCol="0">
            <a:spAutoFit/>
          </a:bodyPr>
          <a:lstStyle/>
          <a:p>
            <a:pPr algn="just" rtl="1"/>
            <a:r>
              <a:rPr lang="ar-SA" sz="3000" dirty="0" smtClean="0">
                <a:solidFill>
                  <a:schemeClr val="bg2">
                    <a:lumMod val="75000"/>
                  </a:schemeClr>
                </a:solidFill>
              </a:rPr>
              <a:t>يمكن مجلس المنافسة، وفق نفس الشروط المنصوص عليها في المادة 40 أعلاه، بناء على طلب السلطات الأجنبية المكلفة بالمنافسة، أن يقوم بنفسه أو </a:t>
            </a:r>
            <a:r>
              <a:rPr lang="ar-DZ" sz="3000" dirty="0" smtClean="0">
                <a:solidFill>
                  <a:schemeClr val="bg2">
                    <a:lumMod val="75000"/>
                  </a:schemeClr>
                </a:solidFill>
              </a:rPr>
              <a:t>ب</a:t>
            </a:r>
            <a:r>
              <a:rPr lang="ar-SA" sz="3000" dirty="0" smtClean="0">
                <a:solidFill>
                  <a:schemeClr val="bg2">
                    <a:lumMod val="75000"/>
                  </a:schemeClr>
                </a:solidFill>
              </a:rPr>
              <a:t>تكل</a:t>
            </a:r>
            <a:r>
              <a:rPr lang="ar-DZ" sz="3000" dirty="0" smtClean="0">
                <a:solidFill>
                  <a:schemeClr val="bg2">
                    <a:lumMod val="75000"/>
                  </a:schemeClr>
                </a:solidFill>
              </a:rPr>
              <a:t>ي</a:t>
            </a:r>
            <a:r>
              <a:rPr lang="ar-SA" sz="3000" dirty="0" smtClean="0">
                <a:solidFill>
                  <a:schemeClr val="bg2">
                    <a:lumMod val="75000"/>
                  </a:schemeClr>
                </a:solidFill>
              </a:rPr>
              <a:t>ف منه، بالتحقيقات في الممارسات المقيدة للمنافسة .            المادة 41</a:t>
            </a:r>
            <a:endParaRPr lang="fr-FR" sz="30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7"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571480"/>
            <a:ext cx="8429684" cy="2554545"/>
          </a:xfrm>
          <a:prstGeom prst="rect">
            <a:avLst/>
          </a:prstGeom>
          <a:noFill/>
        </p:spPr>
        <p:txBody>
          <a:bodyPr wrap="square" rtlCol="0">
            <a:spAutoFit/>
          </a:bodyPr>
          <a:lstStyle/>
          <a:p>
            <a:pPr algn="just" rtl="1"/>
            <a:r>
              <a:rPr lang="ar-SA" sz="3200" b="1" u="sng" dirty="0" smtClean="0">
                <a:solidFill>
                  <a:srgbClr val="800000"/>
                </a:solidFill>
              </a:rPr>
              <a:t>ملاحظة </a:t>
            </a:r>
            <a:r>
              <a:rPr lang="ar-SA" sz="3200" dirty="0" smtClean="0">
                <a:solidFill>
                  <a:schemeClr val="bg2">
                    <a:lumMod val="75000"/>
                  </a:schemeClr>
                </a:solidFill>
              </a:rPr>
              <a:t>:</a:t>
            </a:r>
          </a:p>
          <a:p>
            <a:pPr algn="just" rtl="1"/>
            <a:r>
              <a:rPr lang="ar-SA" sz="3200" dirty="0" smtClean="0">
                <a:solidFill>
                  <a:schemeClr val="bg2">
                    <a:lumMod val="75000"/>
                  </a:schemeClr>
                </a:solidFill>
              </a:rPr>
              <a:t>لا تطبق أحكام المادتين 40 و41 أعلاه إذا كانت المعلومات أو الوثائق أو التحقيقات المطلوبة تمس بالسيادة الوطنية أو بالمصالح الاقتصادية للجزائر أو نظام العام الداخلي.</a:t>
            </a:r>
            <a:endParaRPr lang="fr-FR" sz="3000" dirty="0">
              <a:solidFill>
                <a:schemeClr val="bg2">
                  <a:lumMod val="75000"/>
                </a:schemeClr>
              </a:solidFill>
            </a:endParaRPr>
          </a:p>
        </p:txBody>
      </p:sp>
      <p:sp>
        <p:nvSpPr>
          <p:cNvPr id="3" name="ZoneTexte 2"/>
          <p:cNvSpPr txBox="1"/>
          <p:nvPr/>
        </p:nvSpPr>
        <p:spPr>
          <a:xfrm>
            <a:off x="357158" y="3724351"/>
            <a:ext cx="8429684" cy="2062103"/>
          </a:xfrm>
          <a:prstGeom prst="rect">
            <a:avLst/>
          </a:prstGeom>
          <a:noFill/>
        </p:spPr>
        <p:txBody>
          <a:bodyPr wrap="square" rtlCol="0">
            <a:spAutoFit/>
          </a:bodyPr>
          <a:lstStyle/>
          <a:p>
            <a:pPr algn="just" rtl="1"/>
            <a:r>
              <a:rPr lang="ar-SA" sz="3200" dirty="0" smtClean="0">
                <a:solidFill>
                  <a:schemeClr val="bg2">
                    <a:lumMod val="75000"/>
                  </a:schemeClr>
                </a:solidFill>
              </a:rPr>
              <a:t>- يمكن مجلس المنافسة، من اجل تطبيق المادتين 40 و41 أعلاه، إبرام الاتفاقيات التي تنظم علاقاته بالسلطات الأجنبية المكلفة بالمنافسة التي لها نفس الاختصاصات.</a:t>
            </a:r>
            <a:endParaRPr lang="fr-FR" sz="30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501090" cy="923330"/>
          </a:xfrm>
          <a:prstGeom prst="rect">
            <a:avLst/>
          </a:prstGeom>
          <a:noFill/>
        </p:spPr>
        <p:txBody>
          <a:bodyPr wrap="square" rtlCol="0">
            <a:spAutoFit/>
          </a:bodyPr>
          <a:lstStyle/>
          <a:p>
            <a:pPr algn="ctr" rtl="1"/>
            <a:r>
              <a:rPr lang="ar-SA" sz="5400" b="1" dirty="0" smtClean="0">
                <a:solidFill>
                  <a:srgbClr val="FF0000"/>
                </a:solidFill>
              </a:rPr>
              <a:t>إجراءات التحقيق</a:t>
            </a:r>
            <a:r>
              <a:rPr lang="ar-SA" sz="5400" b="1" dirty="0" smtClean="0"/>
              <a:t> </a:t>
            </a:r>
            <a:endParaRPr lang="fr-FR" sz="5400" dirty="0" smtClean="0"/>
          </a:p>
        </p:txBody>
      </p:sp>
      <p:sp>
        <p:nvSpPr>
          <p:cNvPr id="3" name="ZoneTexte 2"/>
          <p:cNvSpPr txBox="1"/>
          <p:nvPr/>
        </p:nvSpPr>
        <p:spPr>
          <a:xfrm>
            <a:off x="642910" y="1571612"/>
            <a:ext cx="7929618" cy="707886"/>
          </a:xfrm>
          <a:prstGeom prst="rect">
            <a:avLst/>
          </a:prstGeom>
          <a:noFill/>
        </p:spPr>
        <p:txBody>
          <a:bodyPr wrap="square" rtlCol="0">
            <a:spAutoFit/>
          </a:bodyPr>
          <a:lstStyle/>
          <a:p>
            <a:pPr algn="ctr"/>
            <a:r>
              <a:rPr lang="fr-FR" sz="4000" b="1" dirty="0" smtClean="0">
                <a:solidFill>
                  <a:srgbClr val="FF0000"/>
                </a:solidFill>
              </a:rPr>
              <a:t>Procédures d’instruction</a:t>
            </a:r>
            <a:endParaRPr lang="fr-FR" sz="4000" b="1" dirty="0">
              <a:solidFill>
                <a:srgbClr val="FF0000"/>
              </a:solidFill>
            </a:endParaRPr>
          </a:p>
        </p:txBody>
      </p:sp>
      <p:sp>
        <p:nvSpPr>
          <p:cNvPr id="4" name="ZoneTexte 3"/>
          <p:cNvSpPr txBox="1"/>
          <p:nvPr/>
        </p:nvSpPr>
        <p:spPr>
          <a:xfrm>
            <a:off x="428596" y="2571744"/>
            <a:ext cx="8429684" cy="4031873"/>
          </a:xfrm>
          <a:prstGeom prst="rect">
            <a:avLst/>
          </a:prstGeom>
          <a:noFill/>
        </p:spPr>
        <p:txBody>
          <a:bodyPr wrap="square" rtlCol="0">
            <a:spAutoFit/>
          </a:bodyPr>
          <a:lstStyle/>
          <a:p>
            <a:pPr algn="just" rtl="1"/>
            <a:r>
              <a:rPr lang="ar-SA" sz="3200" dirty="0" smtClean="0">
                <a:solidFill>
                  <a:schemeClr val="bg2">
                    <a:lumMod val="75000"/>
                  </a:schemeClr>
                </a:solidFill>
              </a:rPr>
              <a:t>يتخذ مجلس المنافسة أوامر معللة ترمي إلى وضع حد للممارسة المقيدة للمنافسة عندما تكون العرائض والملفات المرفوعة إليه أو التي يبادر هو </a:t>
            </a:r>
            <a:r>
              <a:rPr lang="ar-SA" sz="3200" dirty="0" err="1" smtClean="0">
                <a:solidFill>
                  <a:schemeClr val="bg2">
                    <a:lumMod val="75000"/>
                  </a:schemeClr>
                </a:solidFill>
              </a:rPr>
              <a:t>بها</a:t>
            </a:r>
            <a:r>
              <a:rPr lang="ar-SA" sz="3200" dirty="0" smtClean="0">
                <a:solidFill>
                  <a:schemeClr val="bg2">
                    <a:lumMod val="75000"/>
                  </a:schemeClr>
                </a:solidFill>
              </a:rPr>
              <a:t>، من اختصاصه .  </a:t>
            </a:r>
          </a:p>
          <a:p>
            <a:pPr algn="just" rtl="1"/>
            <a:r>
              <a:rPr lang="ar-DZ" sz="3200" dirty="0" smtClean="0">
                <a:solidFill>
                  <a:schemeClr val="bg2">
                    <a:lumMod val="75000"/>
                  </a:schemeClr>
                </a:solidFill>
              </a:rPr>
              <a:t> ملاحظة:        </a:t>
            </a:r>
            <a:r>
              <a:rPr lang="ar-DZ" sz="3200" dirty="0" smtClean="0">
                <a:solidFill>
                  <a:srgbClr val="C00000"/>
                </a:solidFill>
              </a:rPr>
              <a:t>سريان </a:t>
            </a:r>
            <a:r>
              <a:rPr lang="ar-DZ" sz="3200" dirty="0" err="1" smtClean="0">
                <a:solidFill>
                  <a:srgbClr val="C00000"/>
                </a:solidFill>
              </a:rPr>
              <a:t>اليقادم</a:t>
            </a:r>
            <a:endParaRPr lang="ar-SA" sz="3200" dirty="0" smtClean="0">
              <a:solidFill>
                <a:srgbClr val="C00000"/>
              </a:solidFill>
            </a:endParaRPr>
          </a:p>
          <a:p>
            <a:pPr algn="just" rtl="1"/>
            <a:r>
              <a:rPr lang="ar-SA" sz="3200" dirty="0" smtClean="0">
                <a:solidFill>
                  <a:schemeClr val="bg2">
                    <a:lumMod val="75000"/>
                  </a:schemeClr>
                </a:solidFill>
              </a:rPr>
              <a:t>لا يمكن أن ترفع إلى مجلس المنافسة الدعاوى التي تجاوزت مدتها ثلاث</a:t>
            </a:r>
            <a:r>
              <a:rPr lang="fr-FR" sz="3200" dirty="0" smtClean="0">
                <a:solidFill>
                  <a:schemeClr val="bg2">
                    <a:lumMod val="75000"/>
                  </a:schemeClr>
                </a:solidFill>
              </a:rPr>
              <a:t>)</a:t>
            </a:r>
            <a:r>
              <a:rPr lang="ar-SA" sz="3200" dirty="0" smtClean="0">
                <a:solidFill>
                  <a:schemeClr val="bg2">
                    <a:lumMod val="75000"/>
                  </a:schemeClr>
                </a:solidFill>
              </a:rPr>
              <a:t>03) سنوات إذا لم يحدث بشأنها أي بحث أو معاينة أو عقوبة.</a:t>
            </a:r>
            <a:endParaRPr lang="fr-FR" sz="30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7" presetClass="entr" presetSubtype="8"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0-#ppt_w/2"/>
                                          </p:val>
                                        </p:tav>
                                        <p:tav tm="100000">
                                          <p:val>
                                            <p:strVal val="#ppt_x"/>
                                          </p:val>
                                        </p:tav>
                                      </p:tavLst>
                                    </p:anim>
                                    <p:anim calcmode="lin" valueType="num">
                                      <p:cBhvr additive="base">
                                        <p:cTn id="12" dur="1000" fill="hold"/>
                                        <p:tgtEl>
                                          <p:spTgt spid="3"/>
                                        </p:tgtEl>
                                        <p:attrNameLst>
                                          <p:attrName>ppt_y</p:attrName>
                                        </p:attrNameLst>
                                      </p:cBhvr>
                                      <p:tavLst>
                                        <p:tav tm="0">
                                          <p:val>
                                            <p:strVal val="#ppt_y"/>
                                          </p:val>
                                        </p:tav>
                                        <p:tav tm="100000">
                                          <p:val>
                                            <p:strVal val="#ppt_y"/>
                                          </p:val>
                                        </p:tav>
                                      </p:tavLst>
                                    </p:anim>
                                  </p:childTnLst>
                                </p:cTn>
                              </p:par>
                              <p:par>
                                <p:cTn id="13" presetID="7" presetClass="entr" presetSubtype="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1000" fill="hold"/>
                                        <p:tgtEl>
                                          <p:spTgt spid="4"/>
                                        </p:tgtEl>
                                        <p:attrNameLst>
                                          <p:attrName>ppt_x</p:attrName>
                                        </p:attrNameLst>
                                      </p:cBhvr>
                                      <p:tavLst>
                                        <p:tav tm="0">
                                          <p:val>
                                            <p:strVal val="#ppt_x"/>
                                          </p:val>
                                        </p:tav>
                                        <p:tav tm="100000">
                                          <p:val>
                                            <p:strVal val="#ppt_x"/>
                                          </p:val>
                                        </p:tav>
                                      </p:tavLst>
                                    </p:anim>
                                    <p:anim calcmode="lin" valueType="num">
                                      <p:cBhvr additive="base">
                                        <p:cTn id="16"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571480"/>
            <a:ext cx="8429684" cy="4031873"/>
          </a:xfrm>
          <a:prstGeom prst="rect">
            <a:avLst/>
          </a:prstGeom>
          <a:noFill/>
        </p:spPr>
        <p:txBody>
          <a:bodyPr wrap="square" rtlCol="0">
            <a:spAutoFit/>
          </a:bodyPr>
          <a:lstStyle/>
          <a:p>
            <a:pPr algn="just" rtl="1"/>
            <a:r>
              <a:rPr lang="ar-SA" sz="3200" dirty="0" smtClean="0">
                <a:solidFill>
                  <a:schemeClr val="bg2">
                    <a:lumMod val="75000"/>
                  </a:schemeClr>
                </a:solidFill>
              </a:rPr>
              <a:t>- يمكن </a:t>
            </a:r>
            <a:r>
              <a:rPr lang="ar-DZ" sz="3200" dirty="0" smtClean="0">
                <a:solidFill>
                  <a:schemeClr val="bg2">
                    <a:lumMod val="75000"/>
                  </a:schemeClr>
                </a:solidFill>
              </a:rPr>
              <a:t>ل</a:t>
            </a:r>
            <a:r>
              <a:rPr lang="ar-SA" sz="3200" dirty="0" smtClean="0">
                <a:solidFill>
                  <a:schemeClr val="bg2">
                    <a:lumMod val="75000"/>
                  </a:schemeClr>
                </a:solidFill>
              </a:rPr>
              <a:t>مجلس المنافسة ،</a:t>
            </a:r>
            <a:r>
              <a:rPr lang="ar-DZ" sz="3200" dirty="0" smtClean="0">
                <a:solidFill>
                  <a:schemeClr val="bg2">
                    <a:lumMod val="75000"/>
                  </a:schemeClr>
                </a:solidFill>
              </a:rPr>
              <a:t>أن</a:t>
            </a:r>
            <a:r>
              <a:rPr lang="ar-SA" sz="3200" dirty="0" smtClean="0">
                <a:solidFill>
                  <a:schemeClr val="bg2">
                    <a:lumMod val="75000"/>
                  </a:schemeClr>
                </a:solidFill>
              </a:rPr>
              <a:t> يطلب من المدعي أو من الوزير المكلف بالتجارة، اتخاذ تدابير مؤقتة للحد من الممارسات المقيدة للمنافسة موضوع التحقيق، إذا اقتضت ذلك الظروف المستعجلة لتفادي وقوع ضرر محدق غير ممكن إصلاحه، لفائدة المؤسسات التي تأثرت  مصالحها من جراء هذه الممارسات أو عند الإضرار بالمصلحة الاقتصادية العامة. </a:t>
            </a:r>
            <a:r>
              <a:rPr lang="ar-SA" sz="2800" dirty="0" smtClean="0">
                <a:solidFill>
                  <a:schemeClr val="bg2">
                    <a:lumMod val="75000"/>
                  </a:schemeClr>
                </a:solidFill>
              </a:rPr>
              <a:t>                              المادة 46</a:t>
            </a:r>
            <a:endParaRPr lang="fr-FR" sz="30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904949"/>
            <a:ext cx="8429684" cy="5016758"/>
          </a:xfrm>
          <a:prstGeom prst="rect">
            <a:avLst/>
          </a:prstGeom>
          <a:noFill/>
        </p:spPr>
        <p:txBody>
          <a:bodyPr wrap="square" rtlCol="0">
            <a:spAutoFit/>
          </a:bodyPr>
          <a:lstStyle/>
          <a:p>
            <a:pPr algn="just" rtl="1"/>
            <a:r>
              <a:rPr lang="ar-SA" sz="3200" b="1" dirty="0" smtClean="0">
                <a:solidFill>
                  <a:srgbClr val="800000"/>
                </a:solidFill>
              </a:rPr>
              <a:t>الأعوان المؤهلون بالتحقيق :</a:t>
            </a:r>
            <a:r>
              <a:rPr lang="ar-SA" sz="3200" b="1" dirty="0" smtClean="0">
                <a:solidFill>
                  <a:schemeClr val="bg2">
                    <a:lumMod val="75000"/>
                  </a:schemeClr>
                </a:solidFill>
              </a:rPr>
              <a:t> </a:t>
            </a:r>
          </a:p>
          <a:p>
            <a:pPr algn="just" rtl="1"/>
            <a:r>
              <a:rPr lang="ar-SA" sz="3200" dirty="0" smtClean="0">
                <a:solidFill>
                  <a:schemeClr val="bg2">
                    <a:lumMod val="75000"/>
                  </a:schemeClr>
                </a:solidFill>
              </a:rPr>
              <a:t>علاوة على ضباط وأعوان الشرطة القضائية المنصوص عليهم في قانون الإجراءات الجزائية ، يؤهل للقيام بالتحقيقات المتعلقة بتطبيق هذا الأمر ومعانية مخالفة أحكام ، الموظفون الأتي ذكرهم:</a:t>
            </a:r>
            <a:endParaRPr lang="fr-FR" sz="3200" dirty="0" smtClean="0">
              <a:solidFill>
                <a:schemeClr val="bg2">
                  <a:lumMod val="75000"/>
                </a:schemeClr>
              </a:solidFill>
            </a:endParaRPr>
          </a:p>
          <a:p>
            <a:pPr algn="just" rtl="1"/>
            <a:r>
              <a:rPr lang="ar-SA" sz="3200" dirty="0" smtClean="0">
                <a:solidFill>
                  <a:schemeClr val="bg2">
                    <a:lumMod val="75000"/>
                  </a:schemeClr>
                </a:solidFill>
              </a:rPr>
              <a:t>-  المستخدمون المنتمون إلى  الأسلاك الخاصة بالمراقبة التابعون الإدارة المكلفة بالتجارة، </a:t>
            </a:r>
            <a:endParaRPr lang="fr-FR" sz="3200" dirty="0" smtClean="0">
              <a:solidFill>
                <a:schemeClr val="bg2">
                  <a:lumMod val="75000"/>
                </a:schemeClr>
              </a:solidFill>
            </a:endParaRPr>
          </a:p>
          <a:p>
            <a:pPr algn="just" rtl="1"/>
            <a:r>
              <a:rPr lang="ar-SA" sz="3200" dirty="0" smtClean="0">
                <a:solidFill>
                  <a:schemeClr val="bg2">
                    <a:lumMod val="75000"/>
                  </a:schemeClr>
                </a:solidFill>
              </a:rPr>
              <a:t>- الأعوان المعنيون التابعون لمصالح الإدارة الجنائية،</a:t>
            </a:r>
            <a:endParaRPr lang="fr-FR" sz="3200" dirty="0" smtClean="0">
              <a:solidFill>
                <a:schemeClr val="bg2">
                  <a:lumMod val="75000"/>
                </a:schemeClr>
              </a:solidFill>
            </a:endParaRPr>
          </a:p>
          <a:p>
            <a:pPr algn="just" rtl="1">
              <a:buFontTx/>
              <a:buChar char="-"/>
            </a:pPr>
            <a:r>
              <a:rPr lang="ar-SA" sz="3200" dirty="0" smtClean="0">
                <a:solidFill>
                  <a:schemeClr val="bg2">
                    <a:lumMod val="75000"/>
                  </a:schemeClr>
                </a:solidFill>
              </a:rPr>
              <a:t>المقرر العام والمقررون لدى مجلس المنافسة.</a:t>
            </a:r>
            <a:endParaRPr lang="fr-FR" sz="3200" dirty="0" smtClean="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285728"/>
            <a:ext cx="8429684" cy="6124754"/>
          </a:xfrm>
          <a:prstGeom prst="rect">
            <a:avLst/>
          </a:prstGeom>
          <a:noFill/>
        </p:spPr>
        <p:txBody>
          <a:bodyPr wrap="square" rtlCol="0">
            <a:spAutoFit/>
          </a:bodyPr>
          <a:lstStyle/>
          <a:p>
            <a:pPr algn="just" rtl="1"/>
            <a:r>
              <a:rPr lang="ar-SA" sz="2800" dirty="0" smtClean="0">
                <a:solidFill>
                  <a:schemeClr val="bg2">
                    <a:lumMod val="75000"/>
                  </a:schemeClr>
                </a:solidFill>
              </a:rPr>
              <a:t>- يجب أن يؤدي المقرر العام والمقررون المذكرون أعلاه ، اليمين في نفس الشروط </a:t>
            </a:r>
            <a:r>
              <a:rPr lang="ar-SA" sz="2800" dirty="0" err="1" smtClean="0">
                <a:solidFill>
                  <a:schemeClr val="bg2">
                    <a:lumMod val="75000"/>
                  </a:schemeClr>
                </a:solidFill>
              </a:rPr>
              <a:t>والكيفيات</a:t>
            </a:r>
            <a:r>
              <a:rPr lang="ar-SA" sz="2800" dirty="0" smtClean="0">
                <a:solidFill>
                  <a:schemeClr val="bg2">
                    <a:lumMod val="75000"/>
                  </a:schemeClr>
                </a:solidFill>
              </a:rPr>
              <a:t> التي تؤدي </a:t>
            </a:r>
            <a:r>
              <a:rPr lang="ar-SA" sz="2800" dirty="0" err="1" smtClean="0">
                <a:solidFill>
                  <a:schemeClr val="bg2">
                    <a:lumMod val="75000"/>
                  </a:schemeClr>
                </a:solidFill>
              </a:rPr>
              <a:t>بها</a:t>
            </a:r>
            <a:r>
              <a:rPr lang="ar-SA" sz="2800" dirty="0" smtClean="0">
                <a:solidFill>
                  <a:schemeClr val="bg2">
                    <a:lumMod val="75000"/>
                  </a:schemeClr>
                </a:solidFill>
              </a:rPr>
              <a:t> من ظروف المستخدمين المنتمين إلى الأسلاك الخاصة بالمراقبة التابعين للإدارة المكلفة بالتجارة وان يفوضوا بالعمل طبقا للتشريع المعمول </a:t>
            </a:r>
            <a:r>
              <a:rPr lang="ar-SA" sz="2800" dirty="0" err="1" smtClean="0">
                <a:solidFill>
                  <a:schemeClr val="bg2">
                    <a:lumMod val="75000"/>
                  </a:schemeClr>
                </a:solidFill>
              </a:rPr>
              <a:t>به</a:t>
            </a:r>
            <a:r>
              <a:rPr lang="ar-SA" sz="2800" dirty="0" smtClean="0">
                <a:solidFill>
                  <a:schemeClr val="bg2">
                    <a:lumMod val="75000"/>
                  </a:schemeClr>
                </a:solidFill>
              </a:rPr>
              <a:t>.</a:t>
            </a:r>
            <a:endParaRPr lang="fr-FR" sz="2800" dirty="0" smtClean="0">
              <a:solidFill>
                <a:schemeClr val="bg2">
                  <a:lumMod val="75000"/>
                </a:schemeClr>
              </a:solidFill>
            </a:endParaRPr>
          </a:p>
          <a:p>
            <a:pPr algn="just" rtl="1"/>
            <a:r>
              <a:rPr lang="ar-SA" sz="2800" dirty="0" smtClean="0">
                <a:solidFill>
                  <a:schemeClr val="bg2">
                    <a:lumMod val="75000"/>
                  </a:schemeClr>
                </a:solidFill>
              </a:rPr>
              <a:t>- يجب على الموظفين المذكورين أعلاه، خلال القيام بمهامهم، وتطبيقا لأحكام هذا الأمر، أن يبينوا وظفتهم وان يقدموا تفويضهم بالعمل.</a:t>
            </a:r>
            <a:endParaRPr lang="fr-FR" sz="2800" dirty="0" smtClean="0">
              <a:solidFill>
                <a:schemeClr val="bg2">
                  <a:lumMod val="75000"/>
                </a:schemeClr>
              </a:solidFill>
            </a:endParaRPr>
          </a:p>
          <a:p>
            <a:pPr algn="just" rtl="1"/>
            <a:r>
              <a:rPr lang="ar-SA" sz="2800" dirty="0" smtClean="0">
                <a:solidFill>
                  <a:schemeClr val="bg2">
                    <a:lumMod val="75000"/>
                  </a:schemeClr>
                </a:solidFill>
              </a:rPr>
              <a:t>تتم </a:t>
            </a:r>
            <a:r>
              <a:rPr lang="ar-SA" sz="2800" dirty="0" err="1" smtClean="0">
                <a:solidFill>
                  <a:schemeClr val="bg2">
                    <a:lumMod val="75000"/>
                  </a:schemeClr>
                </a:solidFill>
              </a:rPr>
              <a:t>كيفيات</a:t>
            </a:r>
            <a:r>
              <a:rPr lang="ar-SA" sz="2800" dirty="0" smtClean="0">
                <a:solidFill>
                  <a:schemeClr val="bg2">
                    <a:lumMod val="75000"/>
                  </a:schemeClr>
                </a:solidFill>
              </a:rPr>
              <a:t> مراقبة ومعاينة المخالفات المنصوص عليها بموجب هذا الأمر طبقا لنفس الشروط والأشكال التي تم تحديدها في القانون رقم 04-02 المؤرخ في 5 جمادى الأولى عام 1425 الموافق 23 يونيو سنة 2004 الذي يحدد القواعد المطبقة على الممارسات التجارية ونصوص التطبيقية".</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429684" cy="3970318"/>
          </a:xfrm>
          <a:prstGeom prst="rect">
            <a:avLst/>
          </a:prstGeom>
          <a:noFill/>
        </p:spPr>
        <p:txBody>
          <a:bodyPr wrap="square" rtlCol="0">
            <a:spAutoFit/>
          </a:bodyPr>
          <a:lstStyle/>
          <a:p>
            <a:pPr algn="just" rtl="1"/>
            <a:r>
              <a:rPr lang="ar-SA" sz="2800" dirty="0" smtClean="0">
                <a:solidFill>
                  <a:schemeClr val="bg2">
                    <a:lumMod val="75000"/>
                  </a:schemeClr>
                </a:solidFill>
              </a:rPr>
              <a:t>- يحقق المقرر العام والمقررون في القضايا التي يسندها إليهم رئيس مجلس المنافسة .</a:t>
            </a:r>
            <a:endParaRPr lang="fr-FR" sz="2800" dirty="0" smtClean="0">
              <a:solidFill>
                <a:schemeClr val="bg2">
                  <a:lumMod val="75000"/>
                </a:schemeClr>
              </a:solidFill>
            </a:endParaRPr>
          </a:p>
          <a:p>
            <a:pPr algn="just" rtl="1"/>
            <a:r>
              <a:rPr lang="ar-SA" sz="2800" dirty="0" smtClean="0">
                <a:solidFill>
                  <a:schemeClr val="bg2">
                    <a:lumMod val="75000"/>
                  </a:schemeClr>
                </a:solidFill>
              </a:rPr>
              <a:t>إذا ارتأوا عدم قبولها طبقا لأحكام المادة 44 من هذا الأمر ، فإنهم يعلموا بذلك رئيس مجلس المنافسة برأي معلل.</a:t>
            </a:r>
            <a:endParaRPr lang="fr-FR" sz="2800" dirty="0" smtClean="0">
              <a:solidFill>
                <a:schemeClr val="bg2">
                  <a:lumMod val="75000"/>
                </a:schemeClr>
              </a:solidFill>
            </a:endParaRPr>
          </a:p>
          <a:p>
            <a:pPr algn="just" rtl="1"/>
            <a:r>
              <a:rPr lang="ar-SA" sz="2800" dirty="0" smtClean="0">
                <a:solidFill>
                  <a:schemeClr val="bg2">
                    <a:lumMod val="75000"/>
                  </a:schemeClr>
                </a:solidFill>
              </a:rPr>
              <a:t>- يقوم  المقرر العام بالتنسيق والمتابعة والإشراف على أعمال  المقررين .</a:t>
            </a:r>
            <a:endParaRPr lang="fr-FR" sz="2800" dirty="0" smtClean="0">
              <a:solidFill>
                <a:schemeClr val="bg2">
                  <a:lumMod val="75000"/>
                </a:schemeClr>
              </a:solidFill>
            </a:endParaRPr>
          </a:p>
          <a:p>
            <a:pPr algn="just" rtl="1"/>
            <a:r>
              <a:rPr lang="ar-SA" sz="2800" dirty="0" smtClean="0">
                <a:solidFill>
                  <a:schemeClr val="bg2">
                    <a:lumMod val="75000"/>
                  </a:schemeClr>
                </a:solidFill>
              </a:rPr>
              <a:t>- يتم التحقيق في القضايا التابعة لقطاعات نشاطات موضوعية تحت رقابة سلطة ضبط بالتنسيق مع مصالح السلطة المعنية.</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28604"/>
            <a:ext cx="8429684" cy="3970318"/>
          </a:xfrm>
          <a:prstGeom prst="rect">
            <a:avLst/>
          </a:prstGeom>
          <a:noFill/>
        </p:spPr>
        <p:txBody>
          <a:bodyPr wrap="square" rtlCol="0">
            <a:spAutoFit/>
          </a:bodyPr>
          <a:lstStyle/>
          <a:p>
            <a:pPr algn="just" rtl="1"/>
            <a:r>
              <a:rPr lang="ar-SA" sz="2800" dirty="0" smtClean="0">
                <a:solidFill>
                  <a:schemeClr val="bg2">
                    <a:lumMod val="75000"/>
                  </a:schemeClr>
                </a:solidFill>
              </a:rPr>
              <a:t>يمكن المقرر القيام بفحص كل وثيقة ضرورية للتحقيق في القضية المكلف </a:t>
            </a:r>
            <a:r>
              <a:rPr lang="ar-SA" sz="2800" dirty="0" err="1" smtClean="0">
                <a:solidFill>
                  <a:schemeClr val="bg2">
                    <a:lumMod val="75000"/>
                  </a:schemeClr>
                </a:solidFill>
              </a:rPr>
              <a:t>بها</a:t>
            </a:r>
            <a:r>
              <a:rPr lang="ar-SA" sz="2800" dirty="0" smtClean="0">
                <a:solidFill>
                  <a:schemeClr val="bg2">
                    <a:lumMod val="75000"/>
                  </a:schemeClr>
                </a:solidFill>
              </a:rPr>
              <a:t> دون أن يمنع من ذلك بحجة السر المهني .</a:t>
            </a:r>
            <a:endParaRPr lang="fr-FR" sz="2800" dirty="0" smtClean="0">
              <a:solidFill>
                <a:schemeClr val="bg2">
                  <a:lumMod val="75000"/>
                </a:schemeClr>
              </a:solidFill>
            </a:endParaRPr>
          </a:p>
          <a:p>
            <a:pPr algn="just" rtl="1"/>
            <a:r>
              <a:rPr lang="ar-SA" sz="2800" dirty="0" smtClean="0">
                <a:solidFill>
                  <a:schemeClr val="bg2">
                    <a:lumMod val="75000"/>
                  </a:schemeClr>
                </a:solidFill>
              </a:rPr>
              <a:t>ويمكنه أن يطالب باستلام أية وثيقة حيثما وجدت ومهما تكن طبيعتها وحجز المستندات المحجوزة إلى غاية تحرير التقرير أو ترجع في نهاية التحقيق .</a:t>
            </a:r>
            <a:endParaRPr lang="fr-FR" sz="2800" dirty="0" smtClean="0">
              <a:solidFill>
                <a:schemeClr val="bg2">
                  <a:lumMod val="75000"/>
                </a:schemeClr>
              </a:solidFill>
            </a:endParaRPr>
          </a:p>
          <a:p>
            <a:pPr algn="just" rtl="1"/>
            <a:r>
              <a:rPr lang="ar-SA" sz="2800" dirty="0" smtClean="0">
                <a:solidFill>
                  <a:schemeClr val="bg2">
                    <a:lumMod val="75000"/>
                  </a:schemeClr>
                </a:solidFill>
              </a:rPr>
              <a:t>ويمكن أن يطلب المقرر كل المعلومات الضرورية لتحقيقه من أي مؤسسة أو أي شخص آخر ويحدد الآجال التي يجب أن تسلم له فيها هذه المعلومات .</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285728"/>
            <a:ext cx="8429684" cy="2677656"/>
          </a:xfrm>
          <a:prstGeom prst="rect">
            <a:avLst/>
          </a:prstGeom>
          <a:noFill/>
        </p:spPr>
        <p:txBody>
          <a:bodyPr wrap="square" rtlCol="0">
            <a:spAutoFit/>
          </a:bodyPr>
          <a:lstStyle/>
          <a:p>
            <a:pPr algn="just" rtl="1"/>
            <a:r>
              <a:rPr lang="ar-SA" sz="2800" dirty="0" smtClean="0">
                <a:solidFill>
                  <a:schemeClr val="bg2">
                    <a:lumMod val="75000"/>
                  </a:schemeClr>
                </a:solidFill>
              </a:rPr>
              <a:t>- يحر المقرر تقريرا أوليا يتضمن عرض الوقائع وكذا المآخذ المسجلة، ويبلغ رئيس المجلس التقرير إلى الأطراف المعنية، والى الوزير المكلف بالتجارة وكذا إلى جميع الأطراف ذات المصلحة ، </a:t>
            </a:r>
            <a:endParaRPr lang="fr-FR" sz="2800" dirty="0" smtClean="0">
              <a:solidFill>
                <a:schemeClr val="bg2">
                  <a:lumMod val="75000"/>
                </a:schemeClr>
              </a:solidFill>
            </a:endParaRPr>
          </a:p>
          <a:p>
            <a:pPr algn="just" rtl="1"/>
            <a:r>
              <a:rPr lang="ar-SA" sz="2800" dirty="0" smtClean="0">
                <a:solidFill>
                  <a:schemeClr val="bg2">
                    <a:lumMod val="75000"/>
                  </a:schemeClr>
                </a:solidFill>
              </a:rPr>
              <a:t>الذين يمكنهم إبداء ملاحظات مكتوبة في اجل لا يتجاوز ثلاثة</a:t>
            </a:r>
            <a:r>
              <a:rPr lang="fr-FR" sz="2800" dirty="0" smtClean="0">
                <a:solidFill>
                  <a:schemeClr val="bg2">
                    <a:lumMod val="75000"/>
                  </a:schemeClr>
                </a:solidFill>
              </a:rPr>
              <a:t>)</a:t>
            </a:r>
            <a:r>
              <a:rPr lang="ar-SA" sz="2800" dirty="0" smtClean="0">
                <a:solidFill>
                  <a:schemeClr val="bg2">
                    <a:lumMod val="75000"/>
                  </a:schemeClr>
                </a:solidFill>
              </a:rPr>
              <a:t>03)  أشهر.</a:t>
            </a:r>
            <a:endParaRPr lang="fr-FR" sz="2800" dirty="0">
              <a:solidFill>
                <a:schemeClr val="bg2">
                  <a:lumMod val="75000"/>
                </a:schemeClr>
              </a:solidFill>
            </a:endParaRPr>
          </a:p>
        </p:txBody>
      </p:sp>
      <p:sp>
        <p:nvSpPr>
          <p:cNvPr id="3" name="ZoneTexte 2"/>
          <p:cNvSpPr txBox="1"/>
          <p:nvPr/>
        </p:nvSpPr>
        <p:spPr>
          <a:xfrm>
            <a:off x="357158" y="3286124"/>
            <a:ext cx="8429684" cy="2246769"/>
          </a:xfrm>
          <a:prstGeom prst="rect">
            <a:avLst/>
          </a:prstGeom>
          <a:noFill/>
        </p:spPr>
        <p:txBody>
          <a:bodyPr wrap="square" rtlCol="0">
            <a:spAutoFit/>
          </a:bodyPr>
          <a:lstStyle/>
          <a:p>
            <a:pPr algn="just" rtl="1"/>
            <a:r>
              <a:rPr lang="ar-SA" sz="2800" dirty="0" smtClean="0">
                <a:solidFill>
                  <a:schemeClr val="bg2">
                    <a:lumMod val="75000"/>
                  </a:schemeClr>
                </a:solidFill>
              </a:rPr>
              <a:t>- تكون جلسات الاستماع التي قام </a:t>
            </a:r>
            <a:r>
              <a:rPr lang="ar-SA" sz="2800" dirty="0" err="1" smtClean="0">
                <a:solidFill>
                  <a:schemeClr val="bg2">
                    <a:lumMod val="75000"/>
                  </a:schemeClr>
                </a:solidFill>
              </a:rPr>
              <a:t>بها</a:t>
            </a:r>
            <a:r>
              <a:rPr lang="ar-SA" sz="2800" dirty="0" smtClean="0">
                <a:solidFill>
                  <a:schemeClr val="bg2">
                    <a:lumMod val="75000"/>
                  </a:schemeClr>
                </a:solidFill>
              </a:rPr>
              <a:t> المقرر ، عند الاقتضاء محررة في محضر يوقعه الأشخاص الذين استمع إليهم وفي حالة رفضهم التوقيع يثبت ذلك في المحضر.</a:t>
            </a:r>
            <a:endParaRPr lang="fr-FR" sz="2800" dirty="0" smtClean="0">
              <a:solidFill>
                <a:schemeClr val="bg2">
                  <a:lumMod val="75000"/>
                </a:schemeClr>
              </a:solidFill>
            </a:endParaRPr>
          </a:p>
          <a:p>
            <a:pPr algn="just" rtl="1"/>
            <a:r>
              <a:rPr lang="ar-SA" sz="2800" dirty="0" smtClean="0">
                <a:solidFill>
                  <a:schemeClr val="bg2">
                    <a:lumMod val="75000"/>
                  </a:schemeClr>
                </a:solidFill>
              </a:rPr>
              <a:t>يمكن الأشخاص الذين يستمع إليهم الاستعانة بمستشار.</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525734"/>
            <a:ext cx="8429684" cy="4832092"/>
          </a:xfrm>
          <a:prstGeom prst="rect">
            <a:avLst/>
          </a:prstGeom>
          <a:noFill/>
        </p:spPr>
        <p:txBody>
          <a:bodyPr wrap="square" rtlCol="0">
            <a:spAutoFit/>
          </a:bodyPr>
          <a:lstStyle/>
          <a:p>
            <a:pPr algn="just" rtl="1"/>
            <a:r>
              <a:rPr lang="ar-SA" sz="2800" dirty="0" smtClean="0">
                <a:solidFill>
                  <a:schemeClr val="bg2">
                    <a:lumMod val="75000"/>
                  </a:schemeClr>
                </a:solidFill>
              </a:rPr>
              <a:t>- يقوم المقرر عند اختتام التحقيق بإيداع تقرير معلل لدى مجلس المنافسة يتضمن المآخذ المسجلة ومرجع المخالفات المرتكبة واقتراح القرار وكذلك ،عند الاقتضاء، اقتراح تدابير تنظيمية طبقا لأحكام المادة 37.</a:t>
            </a:r>
            <a:endParaRPr lang="fr-FR" sz="2800" dirty="0" smtClean="0">
              <a:solidFill>
                <a:schemeClr val="bg2">
                  <a:lumMod val="75000"/>
                </a:schemeClr>
              </a:solidFill>
            </a:endParaRPr>
          </a:p>
          <a:p>
            <a:pPr algn="just" rtl="1">
              <a:buFontTx/>
              <a:buChar char="-"/>
            </a:pPr>
            <a:r>
              <a:rPr lang="ar-SA" sz="2800" dirty="0" smtClean="0">
                <a:solidFill>
                  <a:schemeClr val="bg2">
                    <a:lumMod val="75000"/>
                  </a:schemeClr>
                </a:solidFill>
              </a:rPr>
              <a:t>يبلغ رئيس مجلس المنافسة التقرير إلى الأطراف المعنية والى الوزير المكلف بالتجارة الذين يمكنهم إبداء ملاحظات مكتوبة في اجل شهرين ، ويحدد لهم كذلك تاريخ الجلسة المتعلقة بالقضية .</a:t>
            </a:r>
            <a:endParaRPr lang="fr-FR" sz="2800" dirty="0" smtClean="0">
              <a:solidFill>
                <a:schemeClr val="bg2">
                  <a:lumMod val="75000"/>
                </a:schemeClr>
              </a:solidFill>
            </a:endParaRPr>
          </a:p>
          <a:p>
            <a:pPr algn="just" rtl="1">
              <a:buFontTx/>
              <a:buChar char="-"/>
            </a:pPr>
            <a:r>
              <a:rPr lang="ar-SA" sz="2800" dirty="0" smtClean="0">
                <a:solidFill>
                  <a:schemeClr val="bg2">
                    <a:lumMod val="75000"/>
                  </a:schemeClr>
                </a:solidFill>
              </a:rPr>
              <a:t> يمكن أن تطلع الأطراف على الملاحظات المكتوبة المذكورة في الفقرة الأولى أعلاه، قبل خمسة عشر 15 يوما من تاريخ الجلسة.</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800" b="1" i="0" u="sng" strike="noStrike" cap="none" normalizeH="0" baseline="0" dirty="0" smtClean="0">
                <a:ln>
                  <a:noFill/>
                </a:ln>
                <a:solidFill>
                  <a:schemeClr val="bg1"/>
                </a:solidFill>
                <a:effectLst/>
                <a:latin typeface="Arabic Transparent"/>
                <a:ea typeface="Times New Roman" pitchFamily="18" charset="0"/>
                <a:cs typeface="Arial" pitchFamily="34" charset="0"/>
              </a:rPr>
              <a:t>المادة 34</a:t>
            </a:r>
            <a:r>
              <a:rPr kumimoji="0" lang="ar-SA" sz="2800" b="0" i="0" u="none" strike="noStrike" cap="none" normalizeH="0" baseline="0" dirty="0" smtClean="0">
                <a:ln>
                  <a:noFill/>
                </a:ln>
                <a:solidFill>
                  <a:schemeClr val="bg1"/>
                </a:solidFill>
                <a:effectLst/>
                <a:latin typeface="Arabic Transparent"/>
                <a:ea typeface="Times New Roman" pitchFamily="18" charset="0"/>
                <a:cs typeface="Arial" pitchFamily="34" charset="0"/>
              </a:rPr>
              <a:t> :  </a:t>
            </a: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يتمتع مجلس المنافسة بسلطة اتخاذ القرار </a:t>
            </a:r>
            <a:r>
              <a:rPr kumimoji="0" lang="ar-SA" sz="3200" b="0" i="0" u="none" strike="noStrike" cap="none" normalizeH="0" baseline="0" dirty="0" err="1" smtClean="0">
                <a:ln>
                  <a:noFill/>
                </a:ln>
                <a:solidFill>
                  <a:schemeClr val="bg1"/>
                </a:solidFill>
                <a:effectLst/>
                <a:latin typeface="Arabic Transparent"/>
                <a:ea typeface="Times New Roman" pitchFamily="18" charset="0"/>
                <a:cs typeface="Arial" pitchFamily="34" charset="0"/>
              </a:rPr>
              <a:t>و</a:t>
            </a: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 </a:t>
            </a:r>
            <a:r>
              <a:rPr kumimoji="0" lang="ar-SA" sz="3200" b="0" i="0" u="none" strike="noStrike" cap="none" normalizeH="0" baseline="0" dirty="0" err="1" smtClean="0">
                <a:ln>
                  <a:noFill/>
                </a:ln>
                <a:solidFill>
                  <a:schemeClr val="bg1"/>
                </a:solidFill>
                <a:effectLst/>
                <a:latin typeface="Arabic Transparent"/>
                <a:ea typeface="Times New Roman" pitchFamily="18" charset="0"/>
                <a:cs typeface="Arial" pitchFamily="34" charset="0"/>
              </a:rPr>
              <a:t>الإقتراح</a:t>
            </a: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 وإبداء الرأي بمبادرة منه أو بطلب من الوزير المكلف بالتجارة أو كل طرف آخر معني، بهدف تشجيع وضمان الضبط الفعال للسوق، بأية وسيلة ملائمة، أو اتخاذ القرار في كل عمل أو تدبير من شأنه ضمان السير الحسن للمنافسة </a:t>
            </a:r>
            <a:r>
              <a:rPr kumimoji="0" lang="ar-SA" sz="3200" b="0" i="0" u="none" strike="noStrike" cap="none" normalizeH="0" baseline="0" dirty="0" err="1" smtClean="0">
                <a:ln>
                  <a:noFill/>
                </a:ln>
                <a:solidFill>
                  <a:schemeClr val="bg1"/>
                </a:solidFill>
                <a:effectLst/>
                <a:latin typeface="Arabic Transparent"/>
                <a:ea typeface="Times New Roman" pitchFamily="18" charset="0"/>
                <a:cs typeface="Arial" pitchFamily="34" charset="0"/>
              </a:rPr>
              <a:t>و</a:t>
            </a: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 ترقيتها في المناطق الجغرافية أو قطاعات النشاط التي تنعدم فيها المنافسة  أو  تكون غير متطورة بما فيه الكفاية.</a:t>
            </a:r>
            <a:endParaRPr kumimoji="0" lang="fr-F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في هذا الإطار، يمكن مجلس المنافسة اتخاذ كل تدبير في شكل نظام أو تعليمة أو منشور ينشر في النشرة الرسمية للمنافسة المنصوص عليها في المادة 49 من هذا الأمر.</a:t>
            </a:r>
            <a:endParaRPr kumimoji="0" lang="fr-F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    يمكن أن يستعين مجلس المنافسة بأي خبير أو يستمع إلى أي شخص بإمكانه تقديم معلومات له.</a:t>
            </a:r>
            <a:endParaRPr kumimoji="0" lang="fr-FR" sz="12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كما يمكنه أن يطلب من المصالح المكلفة بالتحقيقات الاقتصادية، لا </a:t>
            </a:r>
            <a:r>
              <a:rPr kumimoji="0" lang="ar-SA" sz="3200" b="0" i="0" u="none" strike="noStrike" cap="none" normalizeH="0" baseline="0" dirty="0" err="1" smtClean="0">
                <a:ln>
                  <a:noFill/>
                </a:ln>
                <a:solidFill>
                  <a:schemeClr val="bg1"/>
                </a:solidFill>
                <a:effectLst/>
                <a:latin typeface="Arabic Transparent"/>
                <a:ea typeface="Times New Roman" pitchFamily="18" charset="0"/>
                <a:cs typeface="Arial" pitchFamily="34" charset="0"/>
              </a:rPr>
              <a:t>سيما</a:t>
            </a:r>
            <a:r>
              <a:rPr kumimoji="0" lang="ar-SA" sz="3200" b="0" i="0" u="none" strike="noStrike" cap="none" normalizeH="0" baseline="0" dirty="0" smtClean="0">
                <a:ln>
                  <a:noFill/>
                </a:ln>
                <a:solidFill>
                  <a:schemeClr val="bg1"/>
                </a:solidFill>
                <a:effectLst/>
                <a:latin typeface="Arabic Transparent"/>
                <a:ea typeface="Times New Roman" pitchFamily="18" charset="0"/>
                <a:cs typeface="Arial" pitchFamily="34" charset="0"/>
              </a:rPr>
              <a:t> تلك التابعة للوزارة المكلفة بالتجارة إجراء كل تحقيق أو خبرة حول المسائل المتعلقة بالقضايا التي تندرج ضمن اختصاصه".</a:t>
            </a:r>
            <a:endParaRPr kumimoji="0" lang="ar-SA" sz="3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2816268"/>
            <a:ext cx="8429684" cy="3970318"/>
          </a:xfrm>
          <a:prstGeom prst="rect">
            <a:avLst/>
          </a:prstGeom>
          <a:noFill/>
        </p:spPr>
        <p:txBody>
          <a:bodyPr wrap="square" rtlCol="0">
            <a:spAutoFit/>
          </a:bodyPr>
          <a:lstStyle/>
          <a:p>
            <a:pPr algn="just" rtl="1"/>
            <a:r>
              <a:rPr lang="ar-SA" sz="2800" dirty="0" smtClean="0">
                <a:solidFill>
                  <a:schemeClr val="bg2">
                    <a:lumMod val="75000"/>
                  </a:schemeClr>
                </a:solidFill>
              </a:rPr>
              <a:t>- يعاقب على الممارسات المقيدة للمنافسة كما هو منصوص عليها في المادة 14 من هذا الأمر بغرامة لا تفوق 12</a:t>
            </a:r>
            <a:r>
              <a:rPr lang="fr-FR" sz="2800" dirty="0" smtClean="0">
                <a:solidFill>
                  <a:schemeClr val="bg2">
                    <a:lumMod val="75000"/>
                  </a:schemeClr>
                </a:solidFill>
              </a:rPr>
              <a:t>%</a:t>
            </a:r>
            <a:r>
              <a:rPr lang="ar-SA" sz="2800" dirty="0" smtClean="0">
                <a:solidFill>
                  <a:schemeClr val="bg2">
                    <a:lumMod val="75000"/>
                  </a:schemeClr>
                </a:solidFill>
              </a:rPr>
              <a:t> من مبلغ رقم الأعمال من غير الرسوم،المحقق في الجزائر خلال آخر سنة مالية مختتمة ، أو بغرامة  تساوي على الأقل ضعفي الربح المحقق بواسطة هذه الممارسات، على إلا تتجاوز هذه الغرامة أربعة أضعاف هذا الربح، وإذا كان مرتكب المخالفة لا يملك رقم الأعمال محدد،فالغرامة لا تتجاوز ستة ملايين دينار </a:t>
            </a:r>
            <a:r>
              <a:rPr lang="fr-FR" sz="2800" dirty="0" smtClean="0">
                <a:solidFill>
                  <a:schemeClr val="bg2">
                    <a:lumMod val="75000"/>
                  </a:schemeClr>
                </a:solidFill>
              </a:rPr>
              <a:t>)</a:t>
            </a:r>
            <a:r>
              <a:rPr lang="ar-SA" sz="2800" dirty="0" smtClean="0">
                <a:solidFill>
                  <a:schemeClr val="bg2">
                    <a:lumMod val="75000"/>
                  </a:schemeClr>
                </a:solidFill>
              </a:rPr>
              <a:t>6.000.000 </a:t>
            </a:r>
            <a:r>
              <a:rPr lang="ar-SA" sz="2800" dirty="0" err="1" smtClean="0">
                <a:solidFill>
                  <a:schemeClr val="bg2">
                    <a:lumMod val="75000"/>
                  </a:schemeClr>
                </a:solidFill>
              </a:rPr>
              <a:t>دج</a:t>
            </a:r>
            <a:r>
              <a:rPr lang="ar-SA" sz="2800" dirty="0" smtClean="0">
                <a:solidFill>
                  <a:schemeClr val="bg2">
                    <a:lumMod val="75000"/>
                  </a:schemeClr>
                </a:solidFill>
              </a:rPr>
              <a:t>) .                                      المادة 56 </a:t>
            </a:r>
            <a:r>
              <a:rPr lang="fr-FR" sz="2800" dirty="0" smtClean="0">
                <a:solidFill>
                  <a:schemeClr val="bg2">
                    <a:lumMod val="75000"/>
                  </a:schemeClr>
                </a:solidFill>
              </a:rPr>
              <a:t>)</a:t>
            </a:r>
            <a:r>
              <a:rPr lang="ar-SA" sz="2800" dirty="0" smtClean="0">
                <a:solidFill>
                  <a:schemeClr val="bg2">
                    <a:lumMod val="75000"/>
                  </a:schemeClr>
                </a:solidFill>
              </a:rPr>
              <a:t>ق 08-12)</a:t>
            </a:r>
            <a:endParaRPr lang="fr-FR" sz="2800" dirty="0">
              <a:solidFill>
                <a:schemeClr val="bg2">
                  <a:lumMod val="75000"/>
                </a:schemeClr>
              </a:solidFill>
            </a:endParaRPr>
          </a:p>
        </p:txBody>
      </p:sp>
      <p:sp>
        <p:nvSpPr>
          <p:cNvPr id="3" name="ZoneTexte 2"/>
          <p:cNvSpPr txBox="1"/>
          <p:nvPr/>
        </p:nvSpPr>
        <p:spPr>
          <a:xfrm>
            <a:off x="357158" y="285728"/>
            <a:ext cx="8501090" cy="1323439"/>
          </a:xfrm>
          <a:prstGeom prst="rect">
            <a:avLst/>
          </a:prstGeom>
          <a:noFill/>
        </p:spPr>
        <p:txBody>
          <a:bodyPr wrap="square" rtlCol="0">
            <a:spAutoFit/>
          </a:bodyPr>
          <a:lstStyle/>
          <a:p>
            <a:pPr algn="ctr" rtl="1"/>
            <a:r>
              <a:rPr lang="ar-SA" sz="4000" b="1" dirty="0" smtClean="0">
                <a:solidFill>
                  <a:srgbClr val="FF0000"/>
                </a:solidFill>
              </a:rPr>
              <a:t>العقوبات المطبقة على الممارسات  المقيدة  للمنافسة </a:t>
            </a:r>
            <a:r>
              <a:rPr lang="ar-SA" sz="4000" b="1" dirty="0" err="1" smtClean="0">
                <a:solidFill>
                  <a:srgbClr val="FF0000"/>
                </a:solidFill>
              </a:rPr>
              <a:t>والتجميعات</a:t>
            </a:r>
            <a:r>
              <a:rPr lang="ar-SA" sz="4000" b="1" dirty="0" smtClean="0">
                <a:solidFill>
                  <a:srgbClr val="FF0000"/>
                </a:solidFill>
              </a:rPr>
              <a:t>. </a:t>
            </a:r>
            <a:endParaRPr lang="fr-FR" sz="4000" b="1" dirty="0" smtClean="0">
              <a:solidFill>
                <a:srgbClr val="FF0000"/>
              </a:solidFill>
            </a:endParaRPr>
          </a:p>
        </p:txBody>
      </p:sp>
      <p:sp>
        <p:nvSpPr>
          <p:cNvPr id="4" name="ZoneTexte 3"/>
          <p:cNvSpPr txBox="1"/>
          <p:nvPr/>
        </p:nvSpPr>
        <p:spPr>
          <a:xfrm>
            <a:off x="642910" y="1714488"/>
            <a:ext cx="7929618" cy="1015663"/>
          </a:xfrm>
          <a:prstGeom prst="rect">
            <a:avLst/>
          </a:prstGeom>
          <a:noFill/>
        </p:spPr>
        <p:txBody>
          <a:bodyPr wrap="square" rtlCol="0">
            <a:spAutoFit/>
          </a:bodyPr>
          <a:lstStyle/>
          <a:p>
            <a:pPr algn="ctr"/>
            <a:r>
              <a:rPr lang="fr-FR" sz="3000" b="1" dirty="0" smtClean="0">
                <a:solidFill>
                  <a:srgbClr val="FF0000"/>
                </a:solidFill>
              </a:rPr>
              <a:t>Des sanctions des pratiques restrictive des concentration</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1+#ppt_w/2"/>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1+#ppt_w/2"/>
                                          </p:val>
                                        </p:tav>
                                        <p:tav tm="100000">
                                          <p:val>
                                            <p:strVal val="#ppt_x"/>
                                          </p:val>
                                        </p:tav>
                                      </p:tavLst>
                                    </p:anim>
                                    <p:anim calcmode="lin" valueType="num">
                                      <p:cBhvr additive="base">
                                        <p:cTn id="16"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447518"/>
            <a:ext cx="8429684" cy="6124754"/>
          </a:xfrm>
          <a:prstGeom prst="rect">
            <a:avLst/>
          </a:prstGeom>
          <a:noFill/>
        </p:spPr>
        <p:txBody>
          <a:bodyPr wrap="square" rtlCol="0">
            <a:spAutoFit/>
          </a:bodyPr>
          <a:lstStyle/>
          <a:p>
            <a:pPr algn="just" rtl="1"/>
            <a:r>
              <a:rPr lang="ar-SA" sz="2800" dirty="0" smtClean="0">
                <a:solidFill>
                  <a:schemeClr val="bg2">
                    <a:lumMod val="75000"/>
                  </a:schemeClr>
                </a:solidFill>
              </a:rPr>
              <a:t>- يعاقب بغرامة قدرها مليوني دينار </a:t>
            </a:r>
            <a:r>
              <a:rPr lang="fr-FR" sz="2800" dirty="0" smtClean="0">
                <a:solidFill>
                  <a:schemeClr val="bg2">
                    <a:lumMod val="75000"/>
                  </a:schemeClr>
                </a:solidFill>
              </a:rPr>
              <a:t>)</a:t>
            </a:r>
            <a:r>
              <a:rPr lang="ar-SA" sz="2800" dirty="0" smtClean="0">
                <a:solidFill>
                  <a:schemeClr val="bg2">
                    <a:lumMod val="75000"/>
                  </a:schemeClr>
                </a:solidFill>
              </a:rPr>
              <a:t>2.000.00 </a:t>
            </a:r>
            <a:r>
              <a:rPr lang="ar-SA" sz="2800" dirty="0" err="1" smtClean="0">
                <a:solidFill>
                  <a:schemeClr val="bg2">
                    <a:lumMod val="75000"/>
                  </a:schemeClr>
                </a:solidFill>
              </a:rPr>
              <a:t>دج</a:t>
            </a:r>
            <a:r>
              <a:rPr lang="ar-SA" sz="2800" dirty="0" smtClean="0">
                <a:solidFill>
                  <a:schemeClr val="bg2">
                    <a:lumMod val="75000"/>
                  </a:schemeClr>
                </a:solidFill>
              </a:rPr>
              <a:t>)  كل </a:t>
            </a:r>
            <a:r>
              <a:rPr lang="ar-SA" sz="2800" dirty="0" smtClean="0">
                <a:solidFill>
                  <a:srgbClr val="FF0000"/>
                </a:solidFill>
              </a:rPr>
              <a:t>شخص طبيعي ساهم شخصيا بصفة احتيالية في تنظيم الممارسات المقيدة للمنافسة وفي تنفيذها </a:t>
            </a:r>
            <a:r>
              <a:rPr lang="ar-SA" sz="2800" dirty="0" smtClean="0">
                <a:solidFill>
                  <a:schemeClr val="bg2">
                    <a:lumMod val="75000"/>
                  </a:schemeClr>
                </a:solidFill>
              </a:rPr>
              <a:t>كما هي محددة في هذا الأمر.</a:t>
            </a:r>
            <a:endParaRPr lang="fr-FR" sz="2800" dirty="0" smtClean="0">
              <a:solidFill>
                <a:schemeClr val="bg2">
                  <a:lumMod val="75000"/>
                </a:schemeClr>
              </a:solidFill>
            </a:endParaRPr>
          </a:p>
          <a:p>
            <a:pPr algn="just" rtl="1"/>
            <a:r>
              <a:rPr lang="ar-SA" sz="2800" dirty="0" smtClean="0">
                <a:solidFill>
                  <a:schemeClr val="bg2">
                    <a:lumMod val="75000"/>
                  </a:schemeClr>
                </a:solidFill>
              </a:rPr>
              <a:t>- يمكن </a:t>
            </a:r>
            <a:r>
              <a:rPr lang="ar-DZ" sz="2800" dirty="0" smtClean="0">
                <a:solidFill>
                  <a:schemeClr val="bg2">
                    <a:lumMod val="75000"/>
                  </a:schemeClr>
                </a:solidFill>
              </a:rPr>
              <a:t>ل</a:t>
            </a:r>
            <a:r>
              <a:rPr lang="ar-SA" sz="2800" dirty="0" smtClean="0">
                <a:solidFill>
                  <a:schemeClr val="bg2">
                    <a:lumMod val="75000"/>
                  </a:schemeClr>
                </a:solidFill>
              </a:rPr>
              <a:t>مجلس المنافسة </a:t>
            </a:r>
            <a:r>
              <a:rPr lang="ar-SA" sz="2800" dirty="0" smtClean="0">
                <a:solidFill>
                  <a:srgbClr val="FF0000"/>
                </a:solidFill>
              </a:rPr>
              <a:t>إذا لم تنفذ الأوامر والإجراءات المؤقتة المنصوص عليها في مادتين 45و46 </a:t>
            </a:r>
            <a:r>
              <a:rPr lang="ar-SA" sz="2800" dirty="0" smtClean="0">
                <a:solidFill>
                  <a:schemeClr val="bg2">
                    <a:lumMod val="75000"/>
                  </a:schemeClr>
                </a:solidFill>
              </a:rPr>
              <a:t>منه هذا  الأمر، في الآجال المحددة، أن يحكم بغرامات تهديديه لا تقل عن مبلغ مائة وخمسين ألف دينار  </a:t>
            </a:r>
            <a:r>
              <a:rPr lang="fr-FR" sz="2800" dirty="0" smtClean="0">
                <a:solidFill>
                  <a:schemeClr val="bg2">
                    <a:lumMod val="75000"/>
                  </a:schemeClr>
                </a:solidFill>
              </a:rPr>
              <a:t>)</a:t>
            </a:r>
            <a:r>
              <a:rPr lang="ar-SA" sz="2800" dirty="0" smtClean="0">
                <a:solidFill>
                  <a:schemeClr val="bg2">
                    <a:lumMod val="75000"/>
                  </a:schemeClr>
                </a:solidFill>
              </a:rPr>
              <a:t>150.000دج) عن كل يوم تأخير.</a:t>
            </a:r>
            <a:endParaRPr lang="fr-FR" sz="2800" dirty="0" smtClean="0">
              <a:solidFill>
                <a:schemeClr val="bg2">
                  <a:lumMod val="75000"/>
                </a:schemeClr>
              </a:solidFill>
            </a:endParaRPr>
          </a:p>
          <a:p>
            <a:pPr algn="just" rtl="1"/>
            <a:r>
              <a:rPr lang="ar-SA" sz="2800" dirty="0" smtClean="0">
                <a:solidFill>
                  <a:schemeClr val="bg2">
                    <a:lumMod val="75000"/>
                  </a:schemeClr>
                </a:solidFill>
              </a:rPr>
              <a:t>- يمكن لمجلس المنافسة إقرار غرامة لا تتجاوز مبلغ ثمانمائة ألف دينار </a:t>
            </a:r>
            <a:r>
              <a:rPr lang="fr-FR" sz="2800" dirty="0" smtClean="0">
                <a:solidFill>
                  <a:schemeClr val="bg2">
                    <a:lumMod val="75000"/>
                  </a:schemeClr>
                </a:solidFill>
              </a:rPr>
              <a:t>)</a:t>
            </a:r>
            <a:r>
              <a:rPr lang="ar-SA" sz="2800" dirty="0" smtClean="0">
                <a:solidFill>
                  <a:schemeClr val="bg2">
                    <a:lumMod val="75000"/>
                  </a:schemeClr>
                </a:solidFill>
              </a:rPr>
              <a:t>800.00دج) بناء على تقرير المقرر، </a:t>
            </a:r>
            <a:r>
              <a:rPr lang="ar-SA" sz="2800" dirty="0" smtClean="0">
                <a:solidFill>
                  <a:srgbClr val="FF0000"/>
                </a:solidFill>
              </a:rPr>
              <a:t>ضد المؤسسات التي </a:t>
            </a:r>
            <a:r>
              <a:rPr lang="ar-DZ" sz="2800" dirty="0" smtClean="0">
                <a:solidFill>
                  <a:srgbClr val="FF0000"/>
                </a:solidFill>
              </a:rPr>
              <a:t>ت</a:t>
            </a:r>
            <a:r>
              <a:rPr lang="ar-SA" sz="2800" dirty="0" smtClean="0">
                <a:solidFill>
                  <a:srgbClr val="FF0000"/>
                </a:solidFill>
              </a:rPr>
              <a:t>تعمد</a:t>
            </a:r>
            <a:r>
              <a:rPr lang="ar-DZ" sz="2800" dirty="0" smtClean="0">
                <a:solidFill>
                  <a:srgbClr val="FF0000"/>
                </a:solidFill>
              </a:rPr>
              <a:t> عدم</a:t>
            </a:r>
            <a:r>
              <a:rPr lang="ar-SA" sz="2800" dirty="0" smtClean="0">
                <a:solidFill>
                  <a:srgbClr val="FF0000"/>
                </a:solidFill>
              </a:rPr>
              <a:t> تقديمها،</a:t>
            </a:r>
            <a:r>
              <a:rPr lang="ar-SA" sz="2800" dirty="0" smtClean="0">
                <a:solidFill>
                  <a:schemeClr val="bg2">
                    <a:lumMod val="75000"/>
                  </a:schemeClr>
                </a:solidFill>
              </a:rPr>
              <a:t> طبقا لأحكام المادة 51 من هذا الأمر، أو التي لا تقدم المعلومات المطلوبة في الآجال المحددة من قبل المقرر. م 57، 58، 59 </a:t>
            </a:r>
            <a:r>
              <a:rPr lang="ar-SA" sz="2800" dirty="0" err="1" smtClean="0">
                <a:solidFill>
                  <a:schemeClr val="bg2">
                    <a:lumMod val="75000"/>
                  </a:schemeClr>
                </a:solidFill>
              </a:rPr>
              <a:t>ق</a:t>
            </a:r>
            <a:r>
              <a:rPr lang="ar-SA" sz="2800" dirty="0" smtClean="0">
                <a:solidFill>
                  <a:schemeClr val="bg2">
                    <a:lumMod val="75000"/>
                  </a:schemeClr>
                </a:solidFill>
              </a:rPr>
              <a:t> 08/12</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357166"/>
            <a:ext cx="8429684" cy="6093976"/>
          </a:xfrm>
          <a:prstGeom prst="rect">
            <a:avLst/>
          </a:prstGeom>
          <a:noFill/>
        </p:spPr>
        <p:txBody>
          <a:bodyPr wrap="square" rtlCol="0">
            <a:spAutoFit/>
          </a:bodyPr>
          <a:lstStyle/>
          <a:p>
            <a:pPr algn="just" rtl="1"/>
            <a:r>
              <a:rPr lang="ar-SA" sz="2600" dirty="0" smtClean="0">
                <a:solidFill>
                  <a:schemeClr val="bg2">
                    <a:lumMod val="75000"/>
                  </a:schemeClr>
                </a:solidFill>
              </a:rPr>
              <a:t>- يمكن لمجلس</a:t>
            </a:r>
            <a:r>
              <a:rPr lang="ar-DZ" sz="2600" dirty="0" smtClean="0">
                <a:solidFill>
                  <a:schemeClr val="bg2">
                    <a:lumMod val="75000"/>
                  </a:schemeClr>
                </a:solidFill>
              </a:rPr>
              <a:t> المنافسة</a:t>
            </a:r>
            <a:r>
              <a:rPr lang="ar-SA" sz="2600" dirty="0" smtClean="0">
                <a:solidFill>
                  <a:schemeClr val="bg2">
                    <a:lumMod val="75000"/>
                  </a:schemeClr>
                </a:solidFill>
              </a:rPr>
              <a:t> أيضا أن يحكم بغرامة تهديدية لا تقل عن مائة ألف دينار  </a:t>
            </a:r>
            <a:r>
              <a:rPr lang="fr-FR" sz="2600" dirty="0" smtClean="0">
                <a:solidFill>
                  <a:schemeClr val="bg2">
                    <a:lumMod val="75000"/>
                  </a:schemeClr>
                </a:solidFill>
              </a:rPr>
              <a:t>)</a:t>
            </a:r>
            <a:r>
              <a:rPr lang="ar-SA" sz="2600" dirty="0" smtClean="0">
                <a:solidFill>
                  <a:schemeClr val="bg2">
                    <a:lumMod val="75000"/>
                  </a:schemeClr>
                </a:solidFill>
              </a:rPr>
              <a:t>100.00)عن كل يوم تأخير".</a:t>
            </a:r>
            <a:endParaRPr lang="fr-FR" sz="2600" dirty="0" smtClean="0">
              <a:solidFill>
                <a:schemeClr val="bg2">
                  <a:lumMod val="75000"/>
                </a:schemeClr>
              </a:solidFill>
            </a:endParaRPr>
          </a:p>
          <a:p>
            <a:pPr algn="just" rtl="1"/>
            <a:r>
              <a:rPr lang="ar-SA" sz="2600" dirty="0" smtClean="0">
                <a:solidFill>
                  <a:schemeClr val="bg2">
                    <a:lumMod val="75000"/>
                  </a:schemeClr>
                </a:solidFill>
              </a:rPr>
              <a:t>- يمكن </a:t>
            </a:r>
            <a:r>
              <a:rPr lang="ar-DZ" sz="2600" dirty="0" smtClean="0">
                <a:solidFill>
                  <a:schemeClr val="bg2">
                    <a:lumMod val="75000"/>
                  </a:schemeClr>
                </a:solidFill>
              </a:rPr>
              <a:t>ل</a:t>
            </a:r>
            <a:r>
              <a:rPr lang="ar-SA" sz="2600" dirty="0" smtClean="0">
                <a:solidFill>
                  <a:schemeClr val="bg2">
                    <a:lumMod val="75000"/>
                  </a:schemeClr>
                </a:solidFill>
              </a:rPr>
              <a:t>مجلس المنافسة أن يقرر تخفيض مبلغ الغرامة أو عدم الحكم</a:t>
            </a:r>
            <a:r>
              <a:rPr lang="ar-DZ" sz="2600" dirty="0" smtClean="0">
                <a:solidFill>
                  <a:schemeClr val="bg2">
                    <a:lumMod val="75000"/>
                  </a:schemeClr>
                </a:solidFill>
              </a:rPr>
              <a:t> ب</a:t>
            </a:r>
            <a:r>
              <a:rPr lang="ar-SA" sz="2600" dirty="0" smtClean="0">
                <a:solidFill>
                  <a:schemeClr val="bg2">
                    <a:lumMod val="75000"/>
                  </a:schemeClr>
                </a:solidFill>
              </a:rPr>
              <a:t>ها على المؤسسات التي تعترف بالمخالفات المنسوبة إليها أثناء التحقيق في القضية،وتتعاون في الإسراع بالتحقيق فيها وتتعهد بعدم ارتكاب المخالفات المتعلقة بتطبيق أحكام هذا الأمر.</a:t>
            </a:r>
            <a:endParaRPr lang="fr-FR" sz="2600" dirty="0" smtClean="0">
              <a:solidFill>
                <a:schemeClr val="bg2">
                  <a:lumMod val="75000"/>
                </a:schemeClr>
              </a:solidFill>
            </a:endParaRPr>
          </a:p>
          <a:p>
            <a:pPr algn="just" rtl="1"/>
            <a:r>
              <a:rPr lang="ar-SA" sz="2600" dirty="0" smtClean="0">
                <a:solidFill>
                  <a:schemeClr val="bg2">
                    <a:lumMod val="75000"/>
                  </a:schemeClr>
                </a:solidFill>
              </a:rPr>
              <a:t>لا تطبق أحكام الفقرة الأولى أعلاه، في حالة العود مهما تكن طبيعة المخالفات المرتكبة .</a:t>
            </a:r>
            <a:endParaRPr lang="fr-FR" sz="2600" dirty="0" smtClean="0">
              <a:solidFill>
                <a:schemeClr val="bg2">
                  <a:lumMod val="75000"/>
                </a:schemeClr>
              </a:solidFill>
            </a:endParaRPr>
          </a:p>
          <a:p>
            <a:pPr algn="just" rtl="1"/>
            <a:r>
              <a:rPr lang="ar-SA" sz="2600" dirty="0" smtClean="0">
                <a:solidFill>
                  <a:schemeClr val="bg2">
                    <a:lumMod val="75000"/>
                  </a:schemeClr>
                </a:solidFill>
              </a:rPr>
              <a:t>- يعاقب على </a:t>
            </a:r>
            <a:r>
              <a:rPr lang="ar-SA" sz="2600" dirty="0" smtClean="0">
                <a:solidFill>
                  <a:srgbClr val="FF0000"/>
                </a:solidFill>
              </a:rPr>
              <a:t>عمليات التجميع المنصوص عليها في أحكام المادة 17 أعلاه</a:t>
            </a:r>
            <a:r>
              <a:rPr lang="ar-SA" sz="2600" dirty="0" smtClean="0">
                <a:solidFill>
                  <a:schemeClr val="bg2">
                    <a:lumMod val="75000"/>
                  </a:schemeClr>
                </a:solidFill>
              </a:rPr>
              <a:t> والتي أنجزت بدون ترخيص من مجلس المنافسة ، بغرامة مالية يمكن أن تصل إلى 7</a:t>
            </a:r>
            <a:r>
              <a:rPr lang="fr-FR" sz="2600" dirty="0" smtClean="0">
                <a:solidFill>
                  <a:schemeClr val="bg2">
                    <a:lumMod val="75000"/>
                  </a:schemeClr>
                </a:solidFill>
              </a:rPr>
              <a:t>%</a:t>
            </a:r>
            <a:r>
              <a:rPr lang="ar-SA" sz="2600" dirty="0" smtClean="0">
                <a:solidFill>
                  <a:schemeClr val="bg2">
                    <a:lumMod val="75000"/>
                  </a:schemeClr>
                </a:solidFill>
              </a:rPr>
              <a:t> من رقم الأعمال من غير الرسوم،المحقق في الجزائر خلال آخر السنة مالية مختتمة،ضد كل مؤسسة هي طرف في التجميع أو ضد المؤسسة التي تكونت من عملية التجميع.</a:t>
            </a:r>
            <a:endParaRPr lang="fr-FR" sz="26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1142984"/>
            <a:ext cx="8429684" cy="4832092"/>
          </a:xfrm>
          <a:prstGeom prst="rect">
            <a:avLst/>
          </a:prstGeom>
          <a:noFill/>
        </p:spPr>
        <p:txBody>
          <a:bodyPr wrap="square" rtlCol="0">
            <a:spAutoFit/>
          </a:bodyPr>
          <a:lstStyle/>
          <a:p>
            <a:pPr algn="just" rtl="1">
              <a:buFontTx/>
              <a:buChar char="-"/>
            </a:pPr>
            <a:r>
              <a:rPr lang="ar-SA" sz="2800" dirty="0" smtClean="0">
                <a:solidFill>
                  <a:schemeClr val="bg2">
                    <a:lumMod val="75000"/>
                  </a:schemeClr>
                </a:solidFill>
              </a:rPr>
              <a:t>يمكن مجلس المنافسة في حالة عدم احترام الشروط أو الالتزامات المنصوص عليها في المادة 19 أعلاه، إقرار عقوبة مالية يمكن أن تصل إلى 5</a:t>
            </a:r>
            <a:r>
              <a:rPr lang="ar-DZ" sz="2800" dirty="0" smtClean="0">
                <a:solidFill>
                  <a:schemeClr val="bg2">
                    <a:lumMod val="75000"/>
                  </a:schemeClr>
                </a:solidFill>
              </a:rPr>
              <a:t>من المائة</a:t>
            </a:r>
            <a:r>
              <a:rPr lang="ar-SA" sz="2800" dirty="0" smtClean="0">
                <a:solidFill>
                  <a:schemeClr val="bg2">
                    <a:lumMod val="75000"/>
                  </a:schemeClr>
                </a:solidFill>
              </a:rPr>
              <a:t> من رقم الأعمال من غير الرسوم المحققة في الجزائر أو المؤسسة التي تكونت من عملي</a:t>
            </a:r>
            <a:r>
              <a:rPr lang="ar-DZ" sz="2800" dirty="0" err="1" smtClean="0">
                <a:solidFill>
                  <a:schemeClr val="bg2">
                    <a:lumMod val="75000"/>
                  </a:schemeClr>
                </a:solidFill>
              </a:rPr>
              <a:t>ات</a:t>
            </a:r>
            <a:r>
              <a:rPr lang="ar-SA" sz="2800" dirty="0" smtClean="0">
                <a:solidFill>
                  <a:schemeClr val="bg2">
                    <a:lumMod val="75000"/>
                  </a:schemeClr>
                </a:solidFill>
              </a:rPr>
              <a:t> التجميع.</a:t>
            </a:r>
            <a:endParaRPr lang="fr-FR" sz="2800" dirty="0" smtClean="0">
              <a:solidFill>
                <a:schemeClr val="bg2">
                  <a:lumMod val="75000"/>
                </a:schemeClr>
              </a:solidFill>
            </a:endParaRPr>
          </a:p>
          <a:p>
            <a:pPr algn="just" rtl="1">
              <a:buFontTx/>
              <a:buChar char="-"/>
            </a:pPr>
            <a:r>
              <a:rPr lang="ar-SA" sz="2800" dirty="0" smtClean="0">
                <a:solidFill>
                  <a:schemeClr val="bg2">
                    <a:lumMod val="75000"/>
                  </a:schemeClr>
                </a:solidFill>
              </a:rPr>
              <a:t> تقرير العقوبات المنصوص عليها في أحكام المواد من 56 إلى 62 من هذا الأمر، من قبل مجلس المنافسة على الذي لحق بالاقتصاد ،والفوائد المجمعة من طرف مرتكبي المخالفة،ومدى  تعاون المؤسسات المتهمة مع مجلس المنافسة خلال التحقيق في القضية وأهمية وضعية المؤسسة المعنية في السوق.</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28596" y="3249415"/>
            <a:ext cx="8429684" cy="3108543"/>
          </a:xfrm>
          <a:prstGeom prst="rect">
            <a:avLst/>
          </a:prstGeom>
          <a:noFill/>
        </p:spPr>
        <p:txBody>
          <a:bodyPr wrap="square" rtlCol="0">
            <a:spAutoFit/>
          </a:bodyPr>
          <a:lstStyle/>
          <a:p>
            <a:pPr algn="just" rtl="1"/>
            <a:r>
              <a:rPr lang="ar-SA" sz="2800" dirty="0" smtClean="0">
                <a:solidFill>
                  <a:schemeClr val="bg2">
                    <a:lumMod val="75000"/>
                  </a:schemeClr>
                </a:solidFill>
              </a:rPr>
              <a:t>- تكون قرارات مجلس المنافسة المتعلقة بالممارسات المقيدة للمنافسة قابلة للطعن أمام مجلس قضاء الجزائر الذي يفصل في المواد التجارية، من قبل الأطراف المعنية أو من الوزير المكلف بالتجارة في اجل لا يتجاوز شهرا واحدا ابتداء من تاريخ استلام القرار.</a:t>
            </a:r>
            <a:endParaRPr lang="fr-FR" sz="2800" dirty="0" smtClean="0">
              <a:solidFill>
                <a:schemeClr val="bg2">
                  <a:lumMod val="75000"/>
                </a:schemeClr>
              </a:solidFill>
            </a:endParaRPr>
          </a:p>
          <a:p>
            <a:pPr algn="just" rtl="1"/>
            <a:r>
              <a:rPr lang="ar-SA" sz="2800" dirty="0" smtClean="0">
                <a:solidFill>
                  <a:schemeClr val="bg2">
                    <a:lumMod val="75000"/>
                  </a:schemeClr>
                </a:solidFill>
              </a:rPr>
              <a:t>- يرفع الطعن في الإجراءات المؤقتة المنصوص عليها في المادة 46 من هذا الأمر، في اجل عشرين 20 يوما.</a:t>
            </a:r>
            <a:endParaRPr lang="fr-FR" sz="2800" dirty="0">
              <a:solidFill>
                <a:schemeClr val="bg2">
                  <a:lumMod val="75000"/>
                </a:schemeClr>
              </a:solidFill>
            </a:endParaRPr>
          </a:p>
        </p:txBody>
      </p:sp>
      <p:sp>
        <p:nvSpPr>
          <p:cNvPr id="3" name="ZoneTexte 2"/>
          <p:cNvSpPr txBox="1"/>
          <p:nvPr/>
        </p:nvSpPr>
        <p:spPr>
          <a:xfrm>
            <a:off x="357158" y="285728"/>
            <a:ext cx="8501090" cy="1323439"/>
          </a:xfrm>
          <a:prstGeom prst="rect">
            <a:avLst/>
          </a:prstGeom>
          <a:noFill/>
        </p:spPr>
        <p:txBody>
          <a:bodyPr wrap="square" rtlCol="0">
            <a:spAutoFit/>
          </a:bodyPr>
          <a:lstStyle/>
          <a:p>
            <a:pPr algn="ctr" rtl="1"/>
            <a:r>
              <a:rPr lang="ar-SA" sz="4000" b="1" dirty="0" smtClean="0">
                <a:solidFill>
                  <a:srgbClr val="FF0000"/>
                </a:solidFill>
              </a:rPr>
              <a:t>إجراءات الطعن في قرارات مجلس المنافسة </a:t>
            </a:r>
            <a:endParaRPr lang="fr-FR" sz="4000" b="1" dirty="0" smtClean="0">
              <a:solidFill>
                <a:srgbClr val="FF0000"/>
              </a:solidFill>
            </a:endParaRPr>
          </a:p>
        </p:txBody>
      </p:sp>
      <p:sp>
        <p:nvSpPr>
          <p:cNvPr id="4" name="ZoneTexte 3"/>
          <p:cNvSpPr txBox="1"/>
          <p:nvPr/>
        </p:nvSpPr>
        <p:spPr>
          <a:xfrm>
            <a:off x="642910" y="1714488"/>
            <a:ext cx="7929618" cy="1015663"/>
          </a:xfrm>
          <a:prstGeom prst="rect">
            <a:avLst/>
          </a:prstGeom>
          <a:noFill/>
        </p:spPr>
        <p:txBody>
          <a:bodyPr wrap="square" rtlCol="0">
            <a:spAutoFit/>
          </a:bodyPr>
          <a:lstStyle/>
          <a:p>
            <a:pPr algn="ctr" rtl="1"/>
            <a:r>
              <a:rPr lang="fr-FR" sz="3000" b="1" dirty="0" smtClean="0">
                <a:solidFill>
                  <a:srgbClr val="FF0000"/>
                </a:solidFill>
              </a:rPr>
              <a:t>procédures de recours contre les décisions du Conseil de la Concurrence</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0-#ppt_w/2"/>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1+#ppt_w/2"/>
                                          </p:val>
                                        </p:tav>
                                        <p:tav tm="100000">
                                          <p:val>
                                            <p:strVal val="#ppt_x"/>
                                          </p:val>
                                        </p:tav>
                                      </p:tavLst>
                                    </p:anim>
                                    <p:anim calcmode="lin" valueType="num">
                                      <p:cBhvr additive="base">
                                        <p:cTn id="16"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429684" cy="5693866"/>
          </a:xfrm>
          <a:prstGeom prst="rect">
            <a:avLst/>
          </a:prstGeom>
          <a:noFill/>
        </p:spPr>
        <p:txBody>
          <a:bodyPr wrap="square" rtlCol="0">
            <a:spAutoFit/>
          </a:bodyPr>
          <a:lstStyle/>
          <a:p>
            <a:pPr algn="just" rtl="1"/>
            <a:r>
              <a:rPr lang="ar-SA" sz="2800" dirty="0" smtClean="0">
                <a:solidFill>
                  <a:schemeClr val="bg2">
                    <a:lumMod val="75000"/>
                  </a:schemeClr>
                </a:solidFill>
              </a:rPr>
              <a:t>- </a:t>
            </a:r>
            <a:r>
              <a:rPr lang="ar-SA" sz="2800" dirty="0" smtClean="0">
                <a:solidFill>
                  <a:srgbClr val="FF0000"/>
                </a:solidFill>
              </a:rPr>
              <a:t>تكون قرارات مجلس المنافسة المتعلقة بالممارسات المقيدة للمنافسة</a:t>
            </a:r>
            <a:r>
              <a:rPr lang="ar-SA" sz="2800" dirty="0" smtClean="0">
                <a:solidFill>
                  <a:schemeClr val="bg2">
                    <a:lumMod val="75000"/>
                  </a:schemeClr>
                </a:solidFill>
              </a:rPr>
              <a:t> قابلة للطعن أمام مجلس قضاء الجزائر الذي يفصل في المواد التجارية، من قبل الأطراف المعنية أو من الوزير المكلف بالتجارة في اجل لا يتجاوز </a:t>
            </a:r>
            <a:r>
              <a:rPr lang="ar-SA" sz="2800" dirty="0" smtClean="0">
                <a:solidFill>
                  <a:srgbClr val="140536"/>
                </a:solidFill>
              </a:rPr>
              <a:t>شهرا</a:t>
            </a:r>
            <a:r>
              <a:rPr lang="ar-SA" sz="2800" dirty="0" smtClean="0">
                <a:solidFill>
                  <a:schemeClr val="bg2">
                    <a:lumMod val="75000"/>
                  </a:schemeClr>
                </a:solidFill>
              </a:rPr>
              <a:t> واحدا ابتداء من تاريخ استلام القرار.</a:t>
            </a:r>
            <a:endParaRPr lang="fr-FR" sz="2800" dirty="0" smtClean="0">
              <a:solidFill>
                <a:schemeClr val="bg2">
                  <a:lumMod val="75000"/>
                </a:schemeClr>
              </a:solidFill>
            </a:endParaRPr>
          </a:p>
          <a:p>
            <a:pPr algn="just" rtl="1"/>
            <a:r>
              <a:rPr lang="ar-SA" sz="2800" dirty="0" smtClean="0">
                <a:solidFill>
                  <a:schemeClr val="bg2">
                    <a:lumMod val="75000"/>
                  </a:schemeClr>
                </a:solidFill>
              </a:rPr>
              <a:t>- يرفع الطعن في الإجراءات المؤقتة المنصوص عليها في المادة 46 من هذا الأمر، في اجل عشرين 20 يوما.</a:t>
            </a:r>
            <a:endParaRPr lang="fr-FR" sz="2800" dirty="0" smtClean="0">
              <a:solidFill>
                <a:schemeClr val="bg2">
                  <a:lumMod val="75000"/>
                </a:schemeClr>
              </a:solidFill>
            </a:endParaRPr>
          </a:p>
          <a:p>
            <a:pPr algn="just" rtl="1"/>
            <a:r>
              <a:rPr lang="ar-SA" sz="2800" dirty="0" smtClean="0">
                <a:solidFill>
                  <a:schemeClr val="bg2">
                    <a:lumMod val="75000"/>
                  </a:schemeClr>
                </a:solidFill>
              </a:rPr>
              <a:t>- </a:t>
            </a:r>
            <a:r>
              <a:rPr lang="ar-SA" sz="2800" i="1" u="sng" dirty="0" smtClean="0">
                <a:solidFill>
                  <a:srgbClr val="800000"/>
                </a:solidFill>
              </a:rPr>
              <a:t>لا يترتب على الطعن لدى مجلس قضاء الجزائر أي اثر موقف لقرارات مجلس المنافسة </a:t>
            </a:r>
            <a:r>
              <a:rPr lang="ar-SA" sz="2800" dirty="0" smtClean="0">
                <a:solidFill>
                  <a:schemeClr val="bg2">
                    <a:lumMod val="75000"/>
                  </a:schemeClr>
                </a:solidFill>
              </a:rPr>
              <a:t>غير انه يمكن </a:t>
            </a:r>
            <a:r>
              <a:rPr lang="ar-DZ" sz="2800" dirty="0" smtClean="0">
                <a:solidFill>
                  <a:schemeClr val="bg2">
                    <a:lumMod val="75000"/>
                  </a:schemeClr>
                </a:solidFill>
              </a:rPr>
              <a:t>ل</a:t>
            </a:r>
            <a:r>
              <a:rPr lang="ar-SA" sz="2800" dirty="0" smtClean="0">
                <a:solidFill>
                  <a:schemeClr val="bg2">
                    <a:lumMod val="75000"/>
                  </a:schemeClr>
                </a:solidFill>
              </a:rPr>
              <a:t>رئيس مجلس قضاء الجزائر، في اجل لا يتجاوز خمسة عشر 15 يوما، أن يوقف تنفيذ التدبير المنصوص عليها في المادتين 45و 46 أعلاه،الصادر عن مجلس المنافسة عندما تقتضي ذلك الظروف أو الوقائع الخطيرة.</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7158" y="521216"/>
            <a:ext cx="8429684" cy="5693866"/>
          </a:xfrm>
          <a:prstGeom prst="rect">
            <a:avLst/>
          </a:prstGeom>
          <a:noFill/>
        </p:spPr>
        <p:txBody>
          <a:bodyPr wrap="square" rtlCol="0">
            <a:spAutoFit/>
          </a:bodyPr>
          <a:lstStyle/>
          <a:p>
            <a:pPr algn="just" rtl="1"/>
            <a:r>
              <a:rPr lang="ar-SA" sz="2800" dirty="0" smtClean="0">
                <a:solidFill>
                  <a:schemeClr val="bg2">
                    <a:lumMod val="75000"/>
                  </a:schemeClr>
                </a:solidFill>
              </a:rPr>
              <a:t>- يرفع الطعن أمام مجلس قضاء الجزائر ضد قرارات مجلس المنافسة من قبل أطراف القضية طبقا لأحكام قانون الإجراءات المدينة.</a:t>
            </a:r>
            <a:endParaRPr lang="fr-FR" sz="2800" dirty="0" smtClean="0">
              <a:solidFill>
                <a:schemeClr val="bg2">
                  <a:lumMod val="75000"/>
                </a:schemeClr>
              </a:solidFill>
            </a:endParaRPr>
          </a:p>
          <a:p>
            <a:pPr algn="just" rtl="1"/>
            <a:r>
              <a:rPr lang="ar-SA" sz="2800" dirty="0" smtClean="0">
                <a:solidFill>
                  <a:schemeClr val="bg2">
                    <a:lumMod val="75000"/>
                  </a:schemeClr>
                </a:solidFill>
              </a:rPr>
              <a:t>- بمجرد إيداع الطعن ،ترسل نسخة منه إلى رئيس مجلس المنافسة والى الوزير المكلفة بالتجارة عندما لا يكون هذا الأخير طرف في قضية.</a:t>
            </a:r>
            <a:endParaRPr lang="fr-FR" sz="2800" dirty="0" smtClean="0">
              <a:solidFill>
                <a:schemeClr val="bg2">
                  <a:lumMod val="75000"/>
                </a:schemeClr>
              </a:solidFill>
            </a:endParaRPr>
          </a:p>
          <a:p>
            <a:pPr algn="just" rtl="1"/>
            <a:r>
              <a:rPr lang="ar-SA" sz="2800" dirty="0" smtClean="0">
                <a:solidFill>
                  <a:schemeClr val="bg2">
                    <a:lumMod val="75000"/>
                  </a:schemeClr>
                </a:solidFill>
              </a:rPr>
              <a:t>يرسل رئيس مجلس المنافسة ملف القضية، موضوع الطعن، على رئيس مجلس قضاء الجزائر في الآجال التي يحددها هذا الأخير.</a:t>
            </a:r>
            <a:endParaRPr lang="fr-FR" sz="2800" dirty="0" smtClean="0">
              <a:solidFill>
                <a:schemeClr val="bg2">
                  <a:lumMod val="75000"/>
                </a:schemeClr>
              </a:solidFill>
            </a:endParaRPr>
          </a:p>
          <a:p>
            <a:pPr algn="just" rtl="1"/>
            <a:r>
              <a:rPr lang="ar-SA" sz="2800" dirty="0" smtClean="0">
                <a:solidFill>
                  <a:schemeClr val="bg2">
                    <a:lumMod val="75000"/>
                  </a:schemeClr>
                </a:solidFill>
              </a:rPr>
              <a:t>- يرسل المستشار المقرر نسخة من جميع المستندات الجديدة المتبادلة بين أطراف القضية، إلى الوزير المكلف بالتجارة وعلى رئيس مجلس المنافسة قصد الحصول على الملاحظات المحتملة.</a:t>
            </a:r>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357166"/>
            <a:ext cx="8429684" cy="4770537"/>
          </a:xfrm>
          <a:prstGeom prst="rect">
            <a:avLst/>
          </a:prstGeom>
          <a:noFill/>
        </p:spPr>
        <p:txBody>
          <a:bodyPr wrap="square" rtlCol="0">
            <a:spAutoFit/>
          </a:bodyPr>
          <a:lstStyle/>
          <a:p>
            <a:pPr algn="just" rtl="1">
              <a:buFontTx/>
              <a:buChar char="-"/>
            </a:pPr>
            <a:r>
              <a:rPr lang="ar-SA" sz="2800" dirty="0" smtClean="0">
                <a:solidFill>
                  <a:schemeClr val="bg2">
                    <a:lumMod val="75000"/>
                  </a:schemeClr>
                </a:solidFill>
              </a:rPr>
              <a:t>يمكن </a:t>
            </a:r>
            <a:r>
              <a:rPr lang="ar-DZ" sz="2800" dirty="0" smtClean="0">
                <a:solidFill>
                  <a:schemeClr val="bg2">
                    <a:lumMod val="75000"/>
                  </a:schemeClr>
                </a:solidFill>
              </a:rPr>
              <a:t>ل</a:t>
            </a:r>
            <a:r>
              <a:rPr lang="ar-SA" sz="2800" dirty="0" smtClean="0">
                <a:solidFill>
                  <a:schemeClr val="bg2">
                    <a:lumMod val="75000"/>
                  </a:schemeClr>
                </a:solidFill>
              </a:rPr>
              <a:t>لأطراف الذين كانوا معنيين أمام مجلس المنافسة والذين ليسوا أطرفا في طعن،التدخل في الدعوى،أو أن يلحقوا </a:t>
            </a:r>
            <a:r>
              <a:rPr lang="ar-SA" sz="2800" dirty="0" err="1" smtClean="0">
                <a:solidFill>
                  <a:schemeClr val="bg2">
                    <a:lumMod val="75000"/>
                  </a:schemeClr>
                </a:solidFill>
              </a:rPr>
              <a:t>بها</a:t>
            </a:r>
            <a:r>
              <a:rPr lang="ar-SA" sz="2800" dirty="0" smtClean="0">
                <a:solidFill>
                  <a:schemeClr val="bg2">
                    <a:lumMod val="75000"/>
                  </a:schemeClr>
                </a:solidFill>
              </a:rPr>
              <a:t> في أية مرحلة من مراحل الإجراء الجاري،طبقا لأحكام قانون الإجراءات المدنية.</a:t>
            </a:r>
            <a:r>
              <a:rPr lang="ar-DZ" sz="2800" dirty="0" smtClean="0">
                <a:solidFill>
                  <a:schemeClr val="bg2">
                    <a:lumMod val="75000"/>
                  </a:schemeClr>
                </a:solidFill>
              </a:rPr>
              <a:t>(التدخل في الخصومة).</a:t>
            </a:r>
          </a:p>
          <a:p>
            <a:pPr algn="just" rtl="1">
              <a:buFontTx/>
              <a:buChar char="-"/>
            </a:pPr>
            <a:r>
              <a:rPr lang="ar-DZ" sz="2800" dirty="0" smtClean="0">
                <a:solidFill>
                  <a:srgbClr val="FF0000"/>
                </a:solidFill>
              </a:rPr>
              <a:t>إجراءات وقف التنفيذ </a:t>
            </a:r>
            <a:endParaRPr lang="fr-FR" sz="2800" dirty="0" smtClean="0">
              <a:solidFill>
                <a:srgbClr val="FF0000"/>
              </a:solidFill>
            </a:endParaRPr>
          </a:p>
          <a:p>
            <a:pPr algn="just" rtl="1"/>
            <a:r>
              <a:rPr lang="ar-SA" sz="2800" dirty="0" smtClean="0">
                <a:solidFill>
                  <a:schemeClr val="bg2">
                    <a:lumMod val="75000"/>
                  </a:schemeClr>
                </a:solidFill>
              </a:rPr>
              <a:t>- يتم طلب وقف التنفيذ المنصوص عليه في الفقرة 2 من المادة 63 أعلاه، طبقا لأحكام قانون الإجراءات المدنية.</a:t>
            </a:r>
            <a:endParaRPr lang="fr-FR" sz="2800" dirty="0" smtClean="0">
              <a:solidFill>
                <a:schemeClr val="bg2">
                  <a:lumMod val="75000"/>
                </a:schemeClr>
              </a:solidFill>
            </a:endParaRPr>
          </a:p>
          <a:p>
            <a:pPr algn="just" rtl="1"/>
            <a:r>
              <a:rPr lang="ar-SA" sz="2800" dirty="0" smtClean="0">
                <a:solidFill>
                  <a:schemeClr val="bg2">
                    <a:lumMod val="75000"/>
                  </a:schemeClr>
                </a:solidFill>
              </a:rPr>
              <a:t>يودع صاحب الطعن الرئيسي أو الوزير المكلف بالتجارة طلب وقف التنفيذ ولا يقبل الطلب إلا بعد تقديم الطعن الذي يجب أن يرفق بقرار مجلس المنافسة.</a:t>
            </a:r>
            <a:r>
              <a:rPr lang="ar-DZ" sz="2400" dirty="0" smtClean="0">
                <a:solidFill>
                  <a:schemeClr val="bg2">
                    <a:lumMod val="75000"/>
                  </a:schemeClr>
                </a:solidFill>
              </a:rPr>
              <a:t>(وجود دعوى في الموضوع)</a:t>
            </a:r>
            <a:endParaRPr lang="fr-FR" sz="24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0"/>
            <a:ext cx="8429684" cy="6124754"/>
          </a:xfrm>
          <a:prstGeom prst="rect">
            <a:avLst/>
          </a:prstGeom>
          <a:noFill/>
        </p:spPr>
        <p:txBody>
          <a:bodyPr wrap="square" rtlCol="0">
            <a:spAutoFit/>
          </a:bodyPr>
          <a:lstStyle/>
          <a:p>
            <a:pPr algn="just" rtl="1"/>
            <a:r>
              <a:rPr lang="ar-SA" sz="2800" dirty="0" smtClean="0">
                <a:solidFill>
                  <a:schemeClr val="bg2">
                    <a:lumMod val="75000"/>
                  </a:schemeClr>
                </a:solidFill>
              </a:rPr>
              <a:t>يطلب رئيس مجلس قضاء الجزائر رأي الوزير المكلف بالتجار في طلب وقف التنفيذ عندما لا يكون هذا الأخير طرفا في القضية .</a:t>
            </a:r>
            <a:endParaRPr lang="fr-FR" sz="2800" dirty="0" smtClean="0">
              <a:solidFill>
                <a:schemeClr val="bg2">
                  <a:lumMod val="75000"/>
                </a:schemeClr>
              </a:solidFill>
            </a:endParaRPr>
          </a:p>
          <a:p>
            <a:pPr algn="just" rtl="1">
              <a:buFontTx/>
              <a:buChar char="-"/>
            </a:pPr>
            <a:r>
              <a:rPr lang="ar-SA" sz="2800" dirty="0" smtClean="0">
                <a:solidFill>
                  <a:schemeClr val="bg2">
                    <a:lumMod val="75000"/>
                  </a:schemeClr>
                </a:solidFill>
              </a:rPr>
              <a:t>ترسل القرارات الصادرة عن مجلس قضاء الجزائر وعن المحكمة العليا وعن مجلس الدولة والمتعلقة بالمنافسة إلى الوزير المكلف بالتجارة، والى رئيس </a:t>
            </a:r>
            <a:r>
              <a:rPr lang="ar-DZ" sz="2800" dirty="0" smtClean="0">
                <a:solidFill>
                  <a:schemeClr val="bg2">
                    <a:lumMod val="75000"/>
                  </a:schemeClr>
                </a:solidFill>
              </a:rPr>
              <a:t>مجلس</a:t>
            </a:r>
            <a:r>
              <a:rPr lang="ar-SA" sz="2800" dirty="0" smtClean="0">
                <a:solidFill>
                  <a:schemeClr val="bg2">
                    <a:lumMod val="75000"/>
                  </a:schemeClr>
                </a:solidFill>
              </a:rPr>
              <a:t>المنافسة.</a:t>
            </a:r>
            <a:endParaRPr lang="ar-DZ" sz="2800" dirty="0" smtClean="0">
              <a:solidFill>
                <a:schemeClr val="bg2">
                  <a:lumMod val="75000"/>
                </a:schemeClr>
              </a:solidFill>
            </a:endParaRPr>
          </a:p>
          <a:p>
            <a:pPr algn="just" rtl="1">
              <a:buFontTx/>
              <a:buChar char="-"/>
            </a:pPr>
            <a:r>
              <a:rPr lang="ar-DZ" sz="2800" dirty="0" smtClean="0">
                <a:solidFill>
                  <a:schemeClr val="bg2">
                    <a:lumMod val="75000"/>
                  </a:schemeClr>
                </a:solidFill>
              </a:rPr>
              <a:t>تحصيل مبالغ الغرامات المقررة على الأعوان </a:t>
            </a:r>
            <a:r>
              <a:rPr lang="ar-DZ" sz="2800" dirty="0" err="1" smtClean="0">
                <a:solidFill>
                  <a:schemeClr val="bg2">
                    <a:lumMod val="75000"/>
                  </a:schemeClr>
                </a:solidFill>
              </a:rPr>
              <a:t>الإقتصادين</a:t>
            </a:r>
            <a:r>
              <a:rPr lang="ar-DZ" sz="2800" dirty="0" smtClean="0">
                <a:solidFill>
                  <a:schemeClr val="bg2">
                    <a:lumMod val="75000"/>
                  </a:schemeClr>
                </a:solidFill>
              </a:rPr>
              <a:t> المخالفين لإحكام قانون المنافسة </a:t>
            </a:r>
            <a:r>
              <a:rPr lang="ar-DZ" sz="2800" dirty="0" err="1" smtClean="0">
                <a:solidFill>
                  <a:schemeClr val="bg2">
                    <a:lumMod val="75000"/>
                  </a:schemeClr>
                </a:solidFill>
              </a:rPr>
              <a:t>و</a:t>
            </a:r>
            <a:r>
              <a:rPr lang="ar-DZ" sz="2800" dirty="0" smtClean="0">
                <a:solidFill>
                  <a:schemeClr val="bg2">
                    <a:lumMod val="75000"/>
                  </a:schemeClr>
                </a:solidFill>
              </a:rPr>
              <a:t> الغرامات </a:t>
            </a:r>
            <a:r>
              <a:rPr lang="ar-DZ" sz="2800" dirty="0" err="1" smtClean="0">
                <a:solidFill>
                  <a:schemeClr val="bg2">
                    <a:lumMod val="75000"/>
                  </a:schemeClr>
                </a:solidFill>
              </a:rPr>
              <a:t>التهديدية</a:t>
            </a:r>
            <a:endParaRPr lang="fr-FR" sz="2800" dirty="0" smtClean="0">
              <a:solidFill>
                <a:schemeClr val="bg2">
                  <a:lumMod val="75000"/>
                </a:schemeClr>
              </a:solidFill>
            </a:endParaRPr>
          </a:p>
          <a:p>
            <a:pPr algn="just" rtl="1">
              <a:buFontTx/>
              <a:buChar char="-"/>
            </a:pPr>
            <a:r>
              <a:rPr lang="ar-SA" sz="2800" dirty="0" smtClean="0">
                <a:solidFill>
                  <a:schemeClr val="bg2">
                    <a:lumMod val="75000"/>
                  </a:schemeClr>
                </a:solidFill>
              </a:rPr>
              <a:t>تحصل مبالغ الغرامات والغرامات التهديدية التي يقررها مجلس المنافسة بوصفها ديونا </a:t>
            </a:r>
            <a:r>
              <a:rPr lang="ar-DZ" sz="2800" dirty="0" smtClean="0">
                <a:solidFill>
                  <a:schemeClr val="bg2">
                    <a:lumMod val="75000"/>
                  </a:schemeClr>
                </a:solidFill>
              </a:rPr>
              <a:t>مستحقة للدولة .</a:t>
            </a:r>
          </a:p>
          <a:p>
            <a:pPr algn="just" rtl="1">
              <a:buFontTx/>
              <a:buChar char="-"/>
            </a:pPr>
            <a:endParaRPr lang="ar-DZ" sz="2800" dirty="0" smtClean="0">
              <a:solidFill>
                <a:schemeClr val="bg2">
                  <a:lumMod val="75000"/>
                </a:schemeClr>
              </a:solidFill>
            </a:endParaRPr>
          </a:p>
          <a:p>
            <a:pPr algn="just" rtl="1"/>
            <a:r>
              <a:rPr lang="ar-SA" sz="2800" dirty="0" smtClean="0">
                <a:solidFill>
                  <a:schemeClr val="bg2">
                    <a:lumMod val="75000"/>
                  </a:schemeClr>
                </a:solidFill>
              </a:rPr>
              <a:t> </a:t>
            </a:r>
            <a:endParaRPr lang="fr-FR" sz="2800" dirty="0" smtClean="0">
              <a:solidFill>
                <a:schemeClr val="bg2">
                  <a:lumMod val="75000"/>
                </a:schemeClr>
              </a:solidFill>
            </a:endParaRPr>
          </a:p>
          <a:p>
            <a:pPr algn="just" rtl="1"/>
            <a:r>
              <a:rPr lang="ar-SA" sz="2800" dirty="0" smtClean="0">
                <a:solidFill>
                  <a:schemeClr val="bg2">
                    <a:lumMod val="75000"/>
                  </a:schemeClr>
                </a:solidFill>
              </a:rPr>
              <a:t>  </a:t>
            </a:r>
            <a:endParaRPr lang="fr-FR" sz="2800" dirty="0" smtClean="0">
              <a:solidFill>
                <a:schemeClr val="bg2">
                  <a:lumMod val="75000"/>
                </a:schemeClr>
              </a:solidFill>
            </a:endParaRPr>
          </a:p>
          <a:p>
            <a:pPr algn="just" rtl="1"/>
            <a:endParaRPr lang="fr-FR" sz="28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904484">
            <a:off x="642910" y="1785926"/>
            <a:ext cx="8359839" cy="3785652"/>
          </a:xfrm>
          <a:prstGeom prst="rect">
            <a:avLst/>
          </a:prstGeom>
        </p:spPr>
        <p:txBody>
          <a:bodyPr wrap="square">
            <a:spAutoFit/>
          </a:bodyPr>
          <a:lstStyle/>
          <a:p>
            <a:pPr algn="ctr"/>
            <a:r>
              <a:rPr lang="ar-DZ" sz="4800" dirty="0" smtClean="0">
                <a:solidFill>
                  <a:srgbClr val="04617B">
                    <a:lumMod val="75000"/>
                  </a:srgbClr>
                </a:solidFill>
              </a:rPr>
              <a:t> </a:t>
            </a:r>
            <a:r>
              <a:rPr lang="ar-DZ" sz="6000" dirty="0" smtClean="0">
                <a:solidFill>
                  <a:srgbClr val="FF0000"/>
                </a:solidFill>
              </a:rPr>
              <a:t>شكرا على الإصغاء</a:t>
            </a:r>
          </a:p>
          <a:p>
            <a:pPr algn="ctr"/>
            <a:r>
              <a:rPr lang="ar-DZ" sz="6000" dirty="0" smtClean="0">
                <a:solidFill>
                  <a:schemeClr val="accent1"/>
                </a:solidFill>
              </a:rPr>
              <a:t>د/ عبد الحفيظ </a:t>
            </a:r>
            <a:r>
              <a:rPr lang="ar-DZ" sz="6000" dirty="0" err="1" smtClean="0">
                <a:solidFill>
                  <a:schemeClr val="accent1"/>
                </a:solidFill>
              </a:rPr>
              <a:t>بوقندورة</a:t>
            </a:r>
            <a:endParaRPr lang="ar-DZ" sz="6000" dirty="0" smtClean="0">
              <a:solidFill>
                <a:schemeClr val="accent1"/>
              </a:solidFill>
            </a:endParaRPr>
          </a:p>
          <a:p>
            <a:pPr algn="ctr"/>
            <a:r>
              <a:rPr lang="ar-DZ" sz="6000" dirty="0" smtClean="0">
                <a:solidFill>
                  <a:schemeClr val="accent1"/>
                </a:solidFill>
              </a:rPr>
              <a:t>نائب رئيس مجلس </a:t>
            </a:r>
          </a:p>
          <a:p>
            <a:pPr algn="ctr"/>
            <a:r>
              <a:rPr lang="ar-DZ" sz="6000" dirty="0" smtClean="0">
                <a:solidFill>
                  <a:schemeClr val="accent1"/>
                </a:solidFill>
              </a:rPr>
              <a:t>المنافسة </a:t>
            </a:r>
            <a:endParaRPr lang="fr-FR" dirty="0">
              <a:solidFill>
                <a:schemeClr val="accent1"/>
              </a:solidFill>
            </a:endParaRPr>
          </a:p>
        </p:txBody>
      </p:sp>
    </p:spTree>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428604"/>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DZ" sz="40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كما</a:t>
            </a:r>
            <a:r>
              <a:rPr kumimoji="0" lang="ar-DZ" sz="4000" b="0" i="0" u="none" strike="noStrike" cap="none" normalizeH="0" dirty="0" smtClean="0">
                <a:ln>
                  <a:noFill/>
                </a:ln>
                <a:solidFill>
                  <a:schemeClr val="bg1"/>
                </a:solidFill>
                <a:effectLst/>
                <a:latin typeface="Arabic Transparent" charset="0"/>
                <a:ea typeface="Times New Roman" pitchFamily="18" charset="0"/>
                <a:cs typeface="Arial" pitchFamily="34" charset="0"/>
              </a:rPr>
              <a:t> </a:t>
            </a:r>
            <a:r>
              <a:rPr kumimoji="0" lang="ar-SA" sz="40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يبدي</a:t>
            </a:r>
            <a:r>
              <a:rPr kumimoji="0" lang="ar-SA" sz="12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مجلس المنافسة رأيه في  كل مسألة ترتبط بالمنافسة إذا طلبت الحكومة منه ذلك ،</a:t>
            </a:r>
            <a:r>
              <a:rPr kumimoji="0" lang="ar-DZ"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وهنا نشير</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إلى الطلب المقدم من قبل وزارة التجارة المتضمن إبداء الرأي حول مراقبة </a:t>
            </a:r>
            <a:r>
              <a:rPr kumimoji="0" lang="ar-DZ" sz="3600" b="0" i="0" u="none" strike="noStrike" cap="none" normalizeH="0" dirty="0" err="1" smtClean="0">
                <a:ln>
                  <a:noFill/>
                </a:ln>
                <a:solidFill>
                  <a:schemeClr val="bg1"/>
                </a:solidFill>
                <a:effectLst/>
                <a:latin typeface="Arabic Transparent" charset="0"/>
                <a:ea typeface="Times New Roman" pitchFamily="18" charset="0"/>
                <a:cs typeface="Arial" pitchFamily="34" charset="0"/>
              </a:rPr>
              <a:t>و</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a:t>
            </a:r>
            <a:r>
              <a:rPr kumimoji="0" lang="ar-DZ" sz="3600" b="0" i="0" u="none" strike="noStrike" cap="none" normalizeH="0" dirty="0" err="1" smtClean="0">
                <a:ln>
                  <a:noFill/>
                </a:ln>
                <a:solidFill>
                  <a:schemeClr val="bg1"/>
                </a:solidFill>
                <a:effectLst/>
                <a:latin typeface="Arabic Transparent" charset="0"/>
                <a:ea typeface="Times New Roman" pitchFamily="18" charset="0"/>
                <a:cs typeface="Arial" pitchFamily="34" charset="0"/>
              </a:rPr>
              <a:t>تأطير</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سوق الإسمنت </a:t>
            </a:r>
            <a:r>
              <a:rPr kumimoji="0" lang="ar-DZ" sz="3600" b="0" i="0" u="none" strike="noStrike" cap="none" normalizeH="0" dirty="0" err="1" smtClean="0">
                <a:ln>
                  <a:noFill/>
                </a:ln>
                <a:solidFill>
                  <a:schemeClr val="bg1"/>
                </a:solidFill>
                <a:effectLst/>
                <a:latin typeface="Arabic Transparent" charset="0"/>
                <a:ea typeface="Times New Roman" pitchFamily="18" charset="0"/>
                <a:cs typeface="Arial" pitchFamily="34" charset="0"/>
              </a:rPr>
              <a:t>و</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بصفة خاصة على </a:t>
            </a:r>
            <a:r>
              <a:rPr kumimoji="0" lang="ar-DZ" sz="3600" b="0" i="0" u="none" strike="noStrike" cap="none" normalizeH="0" dirty="0" err="1" smtClean="0">
                <a:ln>
                  <a:noFill/>
                </a:ln>
                <a:solidFill>
                  <a:schemeClr val="bg1"/>
                </a:solidFill>
                <a:effectLst/>
                <a:latin typeface="Arabic Transparent" charset="0"/>
                <a:ea typeface="Times New Roman" pitchFamily="18" charset="0"/>
                <a:cs typeface="Arial" pitchFamily="34" charset="0"/>
              </a:rPr>
              <a:t>إستغلال</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محتمل لوضعية الهيمنة لمجموعة مصانع الإسمنت </a:t>
            </a:r>
            <a:r>
              <a:rPr kumimoji="0" lang="ar-DZ" sz="3600" b="0" i="0" u="none" strike="noStrike" cap="none" normalizeH="0" dirty="0" err="1" smtClean="0">
                <a:ln>
                  <a:noFill/>
                </a:ln>
                <a:solidFill>
                  <a:schemeClr val="bg1"/>
                </a:solidFill>
                <a:effectLst/>
                <a:latin typeface="Arabic Transparent" charset="0"/>
                <a:ea typeface="Times New Roman" pitchFamily="18" charset="0"/>
                <a:cs typeface="Arial" pitchFamily="34" charset="0"/>
              </a:rPr>
              <a:t>لافارج</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 (</a:t>
            </a:r>
            <a:r>
              <a:rPr kumimoji="0" lang="fr-FR"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Groupe des cimenteries </a:t>
            </a:r>
            <a:r>
              <a:rPr lang="fr-FR" sz="3600" dirty="0" err="1" smtClean="0">
                <a:solidFill>
                  <a:schemeClr val="bg1"/>
                </a:solidFill>
                <a:latin typeface="Arabic Transparent" charset="0"/>
                <a:ea typeface="Times New Roman" pitchFamily="18" charset="0"/>
                <a:cs typeface="Arial" pitchFamily="34" charset="0"/>
              </a:rPr>
              <a:t>lafarge</a:t>
            </a:r>
            <a:r>
              <a:rPr lang="fr-FR" sz="3600" dirty="0" smtClean="0">
                <a:solidFill>
                  <a:schemeClr val="bg1"/>
                </a:solidFill>
                <a:latin typeface="Arabic Transparent" charset="0"/>
                <a:ea typeface="Times New Roman" pitchFamily="18" charset="0"/>
                <a:cs typeface="Arial" pitchFamily="34" charset="0"/>
              </a:rPr>
              <a:t>)</a:t>
            </a:r>
            <a:r>
              <a:rPr lang="ar-DZ" sz="3600" dirty="0" smtClean="0">
                <a:solidFill>
                  <a:schemeClr val="bg1"/>
                </a:solidFill>
                <a:latin typeface="Arabic Transparent" charset="0"/>
                <a:ea typeface="Times New Roman" pitchFamily="18" charset="0"/>
                <a:cs typeface="Arial" pitchFamily="34" charset="0"/>
              </a:rPr>
              <a:t> </a:t>
            </a:r>
            <a:r>
              <a:rPr kumimoji="0" lang="ar-DZ" sz="3600" b="0" i="0" u="none" strike="noStrike" cap="none" normalizeH="0" dirty="0" smtClean="0">
                <a:ln>
                  <a:noFill/>
                </a:ln>
                <a:solidFill>
                  <a:schemeClr val="bg1"/>
                </a:solidFill>
                <a:effectLst/>
                <a:latin typeface="Arabic Transparent" charset="0"/>
                <a:ea typeface="Times New Roman" pitchFamily="18" charset="0"/>
                <a:cs typeface="Arial" pitchFamily="34" charset="0"/>
              </a:rPr>
              <a:t>التي سأتطرق لها في حصيلة القضايا المفصول فيها</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a:t>
            </a:r>
            <a:r>
              <a:rPr kumimoji="0" lang="ar-DZ"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من قبل مجلس المنافسة.</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كما </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يبدي </a:t>
            </a:r>
            <a:r>
              <a:rPr kumimoji="0" lang="ar-DZ"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المجلس</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كل اقتراح في مجالات المنافسة.</a:t>
            </a:r>
            <a:endParaRPr kumimoji="0" lang="fr-F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و يمكن أن  تستشيره أيضا في المواضيع نفسها الجماعات المحلية </a:t>
            </a:r>
            <a:r>
              <a:rPr kumimoji="0" lang="ar-SA" sz="3600" b="0" i="0" u="none" strike="noStrike" cap="none" normalizeH="0" baseline="0" dirty="0" err="1" smtClean="0">
                <a:ln>
                  <a:noFill/>
                </a:ln>
                <a:solidFill>
                  <a:schemeClr val="bg1"/>
                </a:solidFill>
                <a:effectLst/>
                <a:latin typeface="Arabic Transparent" charset="0"/>
                <a:ea typeface="Times New Roman" pitchFamily="18" charset="0"/>
                <a:cs typeface="Arial" pitchFamily="34" charset="0"/>
              </a:rPr>
              <a:t>و</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الهيئات </a:t>
            </a:r>
            <a:r>
              <a:rPr kumimoji="0" lang="ar-SA" sz="3600" b="0" i="0" u="none" strike="noStrike" cap="none" normalizeH="0" baseline="0" dirty="0" err="1" smtClean="0">
                <a:ln>
                  <a:noFill/>
                </a:ln>
                <a:solidFill>
                  <a:schemeClr val="bg1"/>
                </a:solidFill>
                <a:effectLst/>
                <a:latin typeface="Arabic Transparent" charset="0"/>
                <a:ea typeface="Times New Roman" pitchFamily="18" charset="0"/>
                <a:cs typeface="Arial" pitchFamily="34" charset="0"/>
              </a:rPr>
              <a:t>الإقتصادية</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و المالية </a:t>
            </a:r>
            <a:r>
              <a:rPr kumimoji="0" lang="ar-SA" sz="3600" b="0" i="0" u="none" strike="noStrike" cap="none" normalizeH="0" baseline="0" dirty="0" err="1" smtClean="0">
                <a:ln>
                  <a:noFill/>
                </a:ln>
                <a:solidFill>
                  <a:schemeClr val="bg1"/>
                </a:solidFill>
                <a:effectLst/>
                <a:latin typeface="Arabic Transparent" charset="0"/>
                <a:ea typeface="Times New Roman" pitchFamily="18" charset="0"/>
                <a:cs typeface="Arial" pitchFamily="34" charset="0"/>
              </a:rPr>
              <a:t>و</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المؤسسات والجمعيات المهنية </a:t>
            </a:r>
            <a:r>
              <a:rPr kumimoji="0" lang="ar-SA" sz="3600" b="0" i="0" u="none" strike="noStrike" cap="none" normalizeH="0" baseline="0" dirty="0" err="1" smtClean="0">
                <a:ln>
                  <a:noFill/>
                </a:ln>
                <a:solidFill>
                  <a:schemeClr val="bg1"/>
                </a:solidFill>
                <a:effectLst/>
                <a:latin typeface="Arabic Transparent" charset="0"/>
                <a:ea typeface="Times New Roman" pitchFamily="18" charset="0"/>
                <a:cs typeface="Arial" pitchFamily="34" charset="0"/>
              </a:rPr>
              <a:t>و</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النقابية </a:t>
            </a:r>
            <a:r>
              <a:rPr kumimoji="0" lang="ar-SA" sz="3600" b="0" i="0" u="none" strike="noStrike" cap="none" normalizeH="0" baseline="0" dirty="0" err="1" smtClean="0">
                <a:ln>
                  <a:noFill/>
                </a:ln>
                <a:solidFill>
                  <a:schemeClr val="bg1"/>
                </a:solidFill>
                <a:effectLst/>
                <a:latin typeface="Arabic Transparent" charset="0"/>
                <a:ea typeface="Times New Roman" pitchFamily="18" charset="0"/>
                <a:cs typeface="Arial" pitchFamily="34" charset="0"/>
              </a:rPr>
              <a:t>و</a:t>
            </a:r>
            <a:r>
              <a:rPr kumimoji="0" lang="ar-SA" sz="3600" b="0" i="0" u="none" strike="noStrike" cap="none" normalizeH="0" baseline="0" dirty="0" smtClean="0">
                <a:ln>
                  <a:noFill/>
                </a:ln>
                <a:solidFill>
                  <a:schemeClr val="bg1"/>
                </a:solidFill>
                <a:effectLst/>
                <a:latin typeface="Arabic Transparent" charset="0"/>
                <a:ea typeface="Times New Roman" pitchFamily="18" charset="0"/>
                <a:cs typeface="Arial" pitchFamily="34" charset="0"/>
              </a:rPr>
              <a:t> كذا جمعيات المستهلكين.</a:t>
            </a:r>
            <a:endParaRPr kumimoji="0" lang="ar-SA" sz="6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3600" b="1" i="0" u="sng" strike="noStrike" cap="none" normalizeH="0" baseline="0" dirty="0" smtClean="0">
                <a:ln>
                  <a:noFill/>
                </a:ln>
                <a:solidFill>
                  <a:schemeClr val="bg1"/>
                </a:solidFill>
                <a:effectLst/>
                <a:latin typeface="Arabic Transparent"/>
                <a:ea typeface="Times New Roman" pitchFamily="18" charset="0"/>
                <a:cs typeface="Arial" pitchFamily="34" charset="0"/>
              </a:rPr>
              <a:t>المادة 37 :</a:t>
            </a:r>
            <a:r>
              <a:rPr kumimoji="0" lang="ar-SA" sz="3600" b="0" i="0" u="none" strike="noStrike" cap="none" normalizeH="0" baseline="0" dirty="0" smtClean="0">
                <a:ln>
                  <a:noFill/>
                </a:ln>
                <a:solidFill>
                  <a:schemeClr val="bg1"/>
                </a:solidFill>
                <a:effectLst/>
                <a:latin typeface="Arabic Transparent"/>
                <a:ea typeface="Times New Roman" pitchFamily="18" charset="0"/>
                <a:cs typeface="Arial" pitchFamily="34" charset="0"/>
              </a:rPr>
              <a:t> يمكن مجلس المنافسة القيام بكل الأعمال المفيدة التي تندرج ضمن اختصاصه، لاسيما كل تحقيق أو دراسة أو خبرة.</a:t>
            </a:r>
            <a:endParaRPr kumimoji="0" lang="fr-F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bg1"/>
                </a:solidFill>
                <a:effectLst/>
                <a:latin typeface="Arabic Transparent"/>
                <a:ea typeface="Times New Roman" pitchFamily="18" charset="0"/>
                <a:cs typeface="Arial" pitchFamily="34" charset="0"/>
              </a:rPr>
              <a:t>يقوم مجلس المنافسة، في حالة ما إذا كانت الإجراءات المتخذة تكشف عن ممارسات مقيدة للمنافسة بمباشرة كل الأعمال الضرورية  لوضع حد لها بقوة القانون.</a:t>
            </a:r>
            <a:endParaRPr kumimoji="0" lang="fr-F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bg1"/>
                </a:solidFill>
                <a:effectLst/>
                <a:latin typeface="Arabic Transparent"/>
                <a:ea typeface="Times New Roman" pitchFamily="18" charset="0"/>
                <a:cs typeface="Arial" pitchFamily="34" charset="0"/>
              </a:rPr>
              <a:t>إذا أثبتت التحقيقات المتعلقة بشروط تطبيق النصوص التشريعية </a:t>
            </a:r>
            <a:r>
              <a:rPr kumimoji="0" lang="ar-SA" sz="3600" b="0" i="0" u="none" strike="noStrike" cap="none" normalizeH="0" baseline="0" dirty="0" err="1" smtClean="0">
                <a:ln>
                  <a:noFill/>
                </a:ln>
                <a:solidFill>
                  <a:schemeClr val="bg1"/>
                </a:solidFill>
                <a:effectLst/>
                <a:latin typeface="Arabic Transparent"/>
                <a:ea typeface="Times New Roman" pitchFamily="18" charset="0"/>
                <a:cs typeface="Arial" pitchFamily="34" charset="0"/>
              </a:rPr>
              <a:t>و</a:t>
            </a:r>
            <a:r>
              <a:rPr kumimoji="0" lang="ar-SA" sz="3600" b="0" i="0" u="none" strike="noStrike" cap="none" normalizeH="0" baseline="0" dirty="0" smtClean="0">
                <a:ln>
                  <a:noFill/>
                </a:ln>
                <a:solidFill>
                  <a:schemeClr val="bg1"/>
                </a:solidFill>
                <a:effectLst/>
                <a:latin typeface="Arabic Transparent"/>
                <a:ea typeface="Times New Roman" pitchFamily="18" charset="0"/>
                <a:cs typeface="Arial" pitchFamily="34" charset="0"/>
              </a:rPr>
              <a:t> التنظيمية ذات الصلة بالمنافسة، بأن تطبيق هذه النصوص يترتب عليه قيود على المنافسة، فإن مجلس المنافسة يتخذ كل إجراء مناسب لوضع حد لهذه القيود </a:t>
            </a:r>
            <a:r>
              <a:rPr kumimoji="0" lang="ar-SA" sz="1600" b="0" i="0" u="none" strike="noStrike" cap="none" normalizeH="0" baseline="0" dirty="0" smtClean="0">
                <a:ln>
                  <a:noFill/>
                </a:ln>
                <a:solidFill>
                  <a:schemeClr val="bg1"/>
                </a:solidFill>
                <a:effectLst/>
                <a:latin typeface="Arabic Transparent"/>
                <a:ea typeface="Times New Roman" pitchFamily="18" charset="0"/>
                <a:cs typeface="Arial" pitchFamily="34" charset="0"/>
              </a:rPr>
              <a:t>.</a:t>
            </a:r>
            <a:endParaRPr kumimoji="0" lang="ar-SA" sz="1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85728"/>
            <a:ext cx="9144000" cy="6555641"/>
          </a:xfrm>
          <a:prstGeom prst="rect">
            <a:avLst/>
          </a:prstGeom>
          <a:noFill/>
        </p:spPr>
        <p:txBody>
          <a:bodyPr wrap="square" rtlCol="0">
            <a:spAutoFit/>
          </a:bodyPr>
          <a:lstStyle/>
          <a:p>
            <a:pPr marL="0" lvl="1" algn="just" rtl="1"/>
            <a:r>
              <a:rPr lang="ar-DZ" sz="3000" dirty="0" smtClean="0">
                <a:solidFill>
                  <a:schemeClr val="bg2">
                    <a:lumMod val="75000"/>
                  </a:schemeClr>
                </a:solidFill>
              </a:rPr>
              <a:t> </a:t>
            </a:r>
            <a:r>
              <a:rPr lang="ar-DZ" sz="3000" dirty="0" smtClean="0">
                <a:solidFill>
                  <a:srgbClr val="FF0000"/>
                </a:solidFill>
              </a:rPr>
              <a:t>الإطار القانوني لحظر الممارسات المقيدة للمنافسة :</a:t>
            </a:r>
          </a:p>
          <a:p>
            <a:pPr marL="0" lvl="1" algn="just" rtl="1"/>
            <a:r>
              <a:rPr lang="ar-SA" sz="3000" dirty="0" smtClean="0">
                <a:solidFill>
                  <a:schemeClr val="bg2">
                    <a:lumMod val="75000"/>
                  </a:schemeClr>
                </a:solidFill>
              </a:rPr>
              <a:t>ي</a:t>
            </a:r>
            <a:r>
              <a:rPr lang="ar-DZ" sz="3000" dirty="0" smtClean="0">
                <a:solidFill>
                  <a:schemeClr val="bg2">
                    <a:lumMod val="75000"/>
                  </a:schemeClr>
                </a:solidFill>
              </a:rPr>
              <a:t>صنف قانون المنافسة الممارسات المقيدة للمنافسة في إطار الحظر، كما يصنف هذه الممارسات حسب نص</a:t>
            </a:r>
          </a:p>
          <a:p>
            <a:pPr marL="0" lvl="1" algn="just" rtl="1"/>
            <a:r>
              <a:rPr lang="ar-DZ" sz="3000" dirty="0" smtClean="0">
                <a:solidFill>
                  <a:schemeClr val="bg2">
                    <a:lumMod val="75000"/>
                  </a:schemeClr>
                </a:solidFill>
              </a:rPr>
              <a:t>المادة 6 كما يلي:“ تحظر الممارسات </a:t>
            </a:r>
            <a:r>
              <a:rPr lang="ar-DZ" sz="3000" dirty="0" err="1" smtClean="0">
                <a:solidFill>
                  <a:schemeClr val="bg2">
                    <a:lumMod val="75000"/>
                  </a:schemeClr>
                </a:solidFill>
              </a:rPr>
              <a:t>و</a:t>
            </a:r>
            <a:r>
              <a:rPr lang="ar-DZ" sz="3000" dirty="0" smtClean="0">
                <a:solidFill>
                  <a:schemeClr val="bg2">
                    <a:lumMod val="75000"/>
                  </a:schemeClr>
                </a:solidFill>
              </a:rPr>
              <a:t> الأعمال المدبرة </a:t>
            </a:r>
            <a:r>
              <a:rPr lang="ar-DZ" sz="3000" dirty="0" err="1" smtClean="0">
                <a:solidFill>
                  <a:schemeClr val="bg2">
                    <a:lumMod val="75000"/>
                  </a:schemeClr>
                </a:solidFill>
              </a:rPr>
              <a:t>و</a:t>
            </a:r>
            <a:r>
              <a:rPr lang="ar-DZ" sz="3000" dirty="0" smtClean="0">
                <a:solidFill>
                  <a:schemeClr val="bg2">
                    <a:lumMod val="75000"/>
                  </a:schemeClr>
                </a:solidFill>
              </a:rPr>
              <a:t> </a:t>
            </a:r>
            <a:r>
              <a:rPr lang="ar-DZ" sz="3000" dirty="0" err="1" smtClean="0">
                <a:solidFill>
                  <a:schemeClr val="bg2">
                    <a:lumMod val="75000"/>
                  </a:schemeClr>
                </a:solidFill>
              </a:rPr>
              <a:t>الإتفاقيات</a:t>
            </a:r>
            <a:r>
              <a:rPr lang="ar-DZ" sz="3000" dirty="0" smtClean="0">
                <a:solidFill>
                  <a:schemeClr val="bg2">
                    <a:lumMod val="75000"/>
                  </a:schemeClr>
                </a:solidFill>
              </a:rPr>
              <a:t> </a:t>
            </a:r>
            <a:r>
              <a:rPr lang="ar-DZ" sz="3000" dirty="0" err="1" smtClean="0">
                <a:solidFill>
                  <a:schemeClr val="bg2">
                    <a:lumMod val="75000"/>
                  </a:schemeClr>
                </a:solidFill>
              </a:rPr>
              <a:t>والإتفاقات</a:t>
            </a:r>
            <a:r>
              <a:rPr lang="ar-DZ" sz="3000" dirty="0" smtClean="0">
                <a:solidFill>
                  <a:schemeClr val="bg2">
                    <a:lumMod val="75000"/>
                  </a:schemeClr>
                </a:solidFill>
              </a:rPr>
              <a:t> الصريحة أو الضمنية عندما تهدف أو يمكن أن تهدف </a:t>
            </a:r>
            <a:r>
              <a:rPr lang="ar-DZ" sz="3000" dirty="0" err="1" smtClean="0">
                <a:solidFill>
                  <a:schemeClr val="bg2">
                    <a:lumMod val="75000"/>
                  </a:schemeClr>
                </a:solidFill>
              </a:rPr>
              <a:t>الى</a:t>
            </a:r>
            <a:r>
              <a:rPr lang="ar-DZ" sz="3000" dirty="0" smtClean="0">
                <a:solidFill>
                  <a:schemeClr val="bg2">
                    <a:lumMod val="75000"/>
                  </a:schemeClr>
                </a:solidFill>
              </a:rPr>
              <a:t> عرقلة حرية المنافسة أو الحد منها أو الإخلال </a:t>
            </a:r>
            <a:r>
              <a:rPr lang="ar-DZ" sz="3000" dirty="0" err="1" smtClean="0">
                <a:solidFill>
                  <a:schemeClr val="bg2">
                    <a:lumMod val="75000"/>
                  </a:schemeClr>
                </a:solidFill>
              </a:rPr>
              <a:t>بها</a:t>
            </a:r>
            <a:r>
              <a:rPr lang="ar-DZ" sz="3000" dirty="0" smtClean="0">
                <a:solidFill>
                  <a:schemeClr val="bg2">
                    <a:lumMod val="75000"/>
                  </a:schemeClr>
                </a:solidFill>
              </a:rPr>
              <a:t> في نفس السوق أو في جزء جوهري  منه ، لا </a:t>
            </a:r>
            <a:r>
              <a:rPr lang="ar-DZ" sz="3000" dirty="0" err="1" smtClean="0">
                <a:solidFill>
                  <a:schemeClr val="bg2">
                    <a:lumMod val="75000"/>
                  </a:schemeClr>
                </a:solidFill>
              </a:rPr>
              <a:t>سيما</a:t>
            </a:r>
            <a:r>
              <a:rPr lang="ar-DZ" sz="3000" dirty="0" smtClean="0">
                <a:solidFill>
                  <a:schemeClr val="bg2">
                    <a:lumMod val="75000"/>
                  </a:schemeClr>
                </a:solidFill>
              </a:rPr>
              <a:t> عندما ترمي إلى :</a:t>
            </a:r>
          </a:p>
          <a:p>
            <a:pPr marL="0" lvl="1" algn="just" rtl="1"/>
            <a:r>
              <a:rPr lang="ar-DZ" sz="3000" dirty="0" smtClean="0">
                <a:solidFill>
                  <a:schemeClr val="bg2">
                    <a:lumMod val="75000"/>
                  </a:schemeClr>
                </a:solidFill>
              </a:rPr>
              <a:t>الحد من الدخول في السوق أو في ممارسة النشاطات التجارية فيها؛</a:t>
            </a:r>
          </a:p>
          <a:p>
            <a:pPr marL="0" lvl="1" algn="just" rtl="1"/>
            <a:r>
              <a:rPr lang="ar-DZ" sz="3000" dirty="0" smtClean="0">
                <a:solidFill>
                  <a:schemeClr val="bg2">
                    <a:lumMod val="75000"/>
                  </a:schemeClr>
                </a:solidFill>
              </a:rPr>
              <a:t>تقليص أو مراقبة الإنتاج أو منافذ التسويق أو </a:t>
            </a:r>
            <a:r>
              <a:rPr lang="ar-DZ" sz="3000" dirty="0" err="1" smtClean="0">
                <a:solidFill>
                  <a:schemeClr val="bg2">
                    <a:lumMod val="75000"/>
                  </a:schemeClr>
                </a:solidFill>
              </a:rPr>
              <a:t>الإستثمارات</a:t>
            </a:r>
            <a:r>
              <a:rPr lang="ar-DZ" sz="3000" dirty="0" smtClean="0">
                <a:solidFill>
                  <a:schemeClr val="bg2">
                    <a:lumMod val="75000"/>
                  </a:schemeClr>
                </a:solidFill>
              </a:rPr>
              <a:t> أو التطور التقني ؛</a:t>
            </a:r>
          </a:p>
          <a:p>
            <a:pPr marL="0" lvl="1" algn="just" rtl="1"/>
            <a:r>
              <a:rPr lang="ar-DZ" sz="3000" dirty="0" smtClean="0">
                <a:solidFill>
                  <a:schemeClr val="bg2">
                    <a:lumMod val="75000"/>
                  </a:schemeClr>
                </a:solidFill>
              </a:rPr>
              <a:t>اقتسام الأسواق أو مصادر التموين؛ </a:t>
            </a:r>
          </a:p>
          <a:p>
            <a:pPr marL="0" lvl="1" algn="just" rtl="1"/>
            <a:endParaRPr lang="fr-FR" sz="3000" dirty="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555641"/>
          </a:xfrm>
          <a:prstGeom prst="rect">
            <a:avLst/>
          </a:prstGeom>
          <a:noFill/>
        </p:spPr>
        <p:txBody>
          <a:bodyPr wrap="square" rtlCol="0">
            <a:spAutoFit/>
          </a:bodyPr>
          <a:lstStyle/>
          <a:p>
            <a:pPr marL="0" lvl="1" algn="just" rtl="1"/>
            <a:r>
              <a:rPr lang="ar-DZ" sz="3000" dirty="0" smtClean="0">
                <a:solidFill>
                  <a:schemeClr val="bg2">
                    <a:lumMod val="75000"/>
                  </a:schemeClr>
                </a:solidFill>
              </a:rPr>
              <a:t>عرقلة تحديد الأسعار حسب قواعد السوق بالتشجيع المصطنع لارتفاع الأسعار أو لانخفاضها؛</a:t>
            </a:r>
          </a:p>
          <a:p>
            <a:pPr marL="0" lvl="1" algn="just" rtl="1"/>
            <a:r>
              <a:rPr lang="ar-DZ" sz="3000" dirty="0" smtClean="0">
                <a:solidFill>
                  <a:schemeClr val="bg2">
                    <a:lumMod val="75000"/>
                  </a:schemeClr>
                </a:solidFill>
              </a:rPr>
              <a:t>تطبيق شروط غير متكافئة لنفس الخدمات تجاه الشركاء التجاريين، مما يحرمهم من منافع المنافسة؛</a:t>
            </a:r>
          </a:p>
          <a:p>
            <a:pPr marL="0" lvl="1" algn="just" rtl="1"/>
            <a:r>
              <a:rPr lang="ar-DZ" sz="3000" dirty="0" smtClean="0">
                <a:solidFill>
                  <a:schemeClr val="bg2">
                    <a:lumMod val="75000"/>
                  </a:schemeClr>
                </a:solidFill>
              </a:rPr>
              <a:t>إخضاع إبرام العقود مع الشركاء لقبولهم خدمات إضافية ليس لها صلة بموضوع هذه العقود سواء بحكم طبيعتها أو حسب الأعراف التجارية.</a:t>
            </a:r>
          </a:p>
          <a:p>
            <a:pPr marL="0" lvl="1" algn="just" rtl="1"/>
            <a:r>
              <a:rPr lang="ar-DZ" sz="3000" dirty="0" smtClean="0">
                <a:solidFill>
                  <a:schemeClr val="bg2">
                    <a:lumMod val="75000"/>
                  </a:schemeClr>
                </a:solidFill>
              </a:rPr>
              <a:t>السماح بمنح صفقة عمومية لفائدة أصحاب هذه الممارسات المقيدة ".</a:t>
            </a:r>
          </a:p>
          <a:p>
            <a:pPr marL="0" lvl="1" algn="just" rtl="1"/>
            <a:r>
              <a:rPr lang="ar-DZ" sz="3000" dirty="0" smtClean="0">
                <a:solidFill>
                  <a:schemeClr val="bg2">
                    <a:lumMod val="75000"/>
                  </a:schemeClr>
                </a:solidFill>
              </a:rPr>
              <a:t>كما يحظر كل تعسف ناتج عن وضعية هيمنة على السوق أو احتكار لها أو على جزء منها قصد :</a:t>
            </a:r>
          </a:p>
          <a:p>
            <a:pPr marL="0" lvl="1" algn="just" rtl="1"/>
            <a:r>
              <a:rPr lang="ar-DZ" sz="3000" dirty="0" smtClean="0">
                <a:solidFill>
                  <a:schemeClr val="bg2">
                    <a:lumMod val="75000"/>
                  </a:schemeClr>
                </a:solidFill>
              </a:rPr>
              <a:t>الحد من الدخول في السوق أو في ممارسة النشاطات التجارية فيها؛ المادة 7 </a:t>
            </a:r>
          </a:p>
          <a:p>
            <a:pPr marL="0" lvl="1" algn="just" rtl="1"/>
            <a:endParaRPr lang="ar-DZ" sz="3000" dirty="0" smtClean="0">
              <a:solidFill>
                <a:schemeClr val="bg2">
                  <a:lumMod val="7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358246" cy="5539978"/>
          </a:xfrm>
          <a:prstGeom prst="rect">
            <a:avLst/>
          </a:prstGeom>
        </p:spPr>
        <p:txBody>
          <a:bodyPr wrap="square">
            <a:spAutoFit/>
          </a:bodyPr>
          <a:lstStyle/>
          <a:p>
            <a:pPr algn="r"/>
            <a:r>
              <a:rPr lang="ar-DZ" sz="2800" b="1" dirty="0" smtClean="0">
                <a:solidFill>
                  <a:schemeClr val="bg1"/>
                </a:solidFill>
              </a:rPr>
              <a:t>تقليص أو مراقبة الإنتاج أو منافذ التسويق أو </a:t>
            </a:r>
            <a:r>
              <a:rPr lang="ar-DZ" sz="2800" b="1" dirty="0" err="1" smtClean="0">
                <a:solidFill>
                  <a:schemeClr val="bg1"/>
                </a:solidFill>
              </a:rPr>
              <a:t>الإستثمارات</a:t>
            </a:r>
            <a:r>
              <a:rPr lang="ar-DZ" sz="2800" b="1" dirty="0" smtClean="0">
                <a:solidFill>
                  <a:schemeClr val="bg1"/>
                </a:solidFill>
              </a:rPr>
              <a:t> أو التطور التقني ؛</a:t>
            </a:r>
          </a:p>
          <a:p>
            <a:pPr algn="r"/>
            <a:r>
              <a:rPr lang="ar-DZ" sz="2800" b="1" dirty="0" smtClean="0">
                <a:solidFill>
                  <a:schemeClr val="bg1"/>
                </a:solidFill>
              </a:rPr>
              <a:t>اقتسام الأسواق أو مصادر التموين ؛ </a:t>
            </a:r>
          </a:p>
          <a:p>
            <a:pPr algn="r"/>
            <a:r>
              <a:rPr lang="ar-DZ" sz="2800" b="1" dirty="0" smtClean="0">
                <a:solidFill>
                  <a:schemeClr val="bg1"/>
                </a:solidFill>
              </a:rPr>
              <a:t>عرقلة تحديد الأسعار حسب قواعد السوق بالتشجيع المصطنع لارتفاع الأسعار  </a:t>
            </a:r>
            <a:r>
              <a:rPr lang="ar-DZ" sz="2800" b="1" dirty="0" err="1" smtClean="0">
                <a:solidFill>
                  <a:schemeClr val="bg1"/>
                </a:solidFill>
              </a:rPr>
              <a:t>و</a:t>
            </a:r>
            <a:r>
              <a:rPr lang="ar-DZ" sz="2800" b="1" dirty="0" smtClean="0">
                <a:solidFill>
                  <a:schemeClr val="bg1"/>
                </a:solidFill>
              </a:rPr>
              <a:t> </a:t>
            </a:r>
            <a:r>
              <a:rPr lang="ar-DZ" sz="2800" b="1" dirty="0" err="1" smtClean="0">
                <a:solidFill>
                  <a:schemeClr val="bg1"/>
                </a:solidFill>
              </a:rPr>
              <a:t>لإنخفاضها</a:t>
            </a:r>
            <a:r>
              <a:rPr lang="ar-DZ" sz="2800" b="1" dirty="0" smtClean="0">
                <a:solidFill>
                  <a:schemeClr val="bg1"/>
                </a:solidFill>
              </a:rPr>
              <a:t> ؛</a:t>
            </a:r>
          </a:p>
          <a:p>
            <a:pPr algn="r"/>
            <a:r>
              <a:rPr lang="ar-DZ" sz="2800" b="1" dirty="0" smtClean="0">
                <a:solidFill>
                  <a:schemeClr val="bg1"/>
                </a:solidFill>
              </a:rPr>
              <a:t>تطبيق شروط غير متكافئة لنفس الخدمات تجاه الشركاء التجاريين، مما يحرمهم من منافع المنافسة؛</a:t>
            </a:r>
          </a:p>
          <a:p>
            <a:pPr algn="r"/>
            <a:r>
              <a:rPr lang="ar-DZ" sz="2800" b="1" dirty="0" smtClean="0">
                <a:solidFill>
                  <a:schemeClr val="bg1"/>
                </a:solidFill>
              </a:rPr>
              <a:t>إخضاع إبرام العقود مع الشركاء لقبولهم خدمات إضافية ليس لها صلة بموضوع هذه العقود سواء بحكم طبيعتها أو </a:t>
            </a:r>
          </a:p>
          <a:p>
            <a:pPr algn="r" rtl="1"/>
            <a:r>
              <a:rPr lang="ar-DZ" sz="2800" b="1" dirty="0" smtClean="0">
                <a:solidFill>
                  <a:schemeClr val="bg1"/>
                </a:solidFill>
              </a:rPr>
              <a:t>حسب الأعراف </a:t>
            </a:r>
            <a:r>
              <a:rPr lang="ar-DZ" b="1" dirty="0" smtClean="0">
                <a:solidFill>
                  <a:schemeClr val="bg1"/>
                </a:solidFill>
              </a:rPr>
              <a:t>ا</a:t>
            </a:r>
            <a:r>
              <a:rPr lang="ar-DZ" sz="2800" b="1" dirty="0" smtClean="0">
                <a:solidFill>
                  <a:schemeClr val="bg1"/>
                </a:solidFill>
              </a:rPr>
              <a:t>لتجارية</a:t>
            </a:r>
            <a:r>
              <a:rPr lang="ar-DZ" b="1" dirty="0" smtClean="0">
                <a:solidFill>
                  <a:schemeClr val="bg1"/>
                </a:solidFill>
              </a:rPr>
              <a:t>.</a:t>
            </a:r>
          </a:p>
          <a:p>
            <a:pPr algn="r" rtl="1"/>
            <a:endParaRPr lang="ar-DZ" b="1" dirty="0">
              <a:solidFill>
                <a:schemeClr val="bg1"/>
              </a:solidFill>
            </a:endParaRP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428605"/>
            <a:ext cx="7929618" cy="2585323"/>
          </a:xfrm>
          <a:prstGeom prst="rect">
            <a:avLst/>
          </a:prstGeom>
          <a:noFill/>
        </p:spPr>
        <p:txBody>
          <a:bodyPr wrap="square" rtlCol="0">
            <a:spAutoFit/>
          </a:bodyPr>
          <a:lstStyle/>
          <a:p>
            <a:pPr algn="ctr" rtl="1"/>
            <a:r>
              <a:rPr lang="ar-DZ" sz="4800" b="1" dirty="0" smtClean="0">
                <a:solidFill>
                  <a:srgbClr val="FF0000"/>
                </a:solidFill>
              </a:rPr>
              <a:t>مجالات تدخل </a:t>
            </a:r>
            <a:r>
              <a:rPr lang="ar-SA" sz="4800" b="1" dirty="0" smtClean="0">
                <a:solidFill>
                  <a:srgbClr val="FF0000"/>
                </a:solidFill>
              </a:rPr>
              <a:t> مجلس المنافسة</a:t>
            </a:r>
            <a:r>
              <a:rPr lang="ar-DZ" sz="4800" b="1" dirty="0" smtClean="0">
                <a:solidFill>
                  <a:srgbClr val="FF0000"/>
                </a:solidFill>
              </a:rPr>
              <a:t> ونوع الشكاوى المطروحة.</a:t>
            </a:r>
            <a:endParaRPr lang="fr-FR" sz="1400" b="1" dirty="0">
              <a:solidFill>
                <a:srgbClr val="FF0000"/>
              </a:solidFill>
            </a:endParaRPr>
          </a:p>
          <a:p>
            <a:pPr algn="r" rtl="1"/>
            <a:endParaRPr lang="fr-FR" b="1" dirty="0">
              <a:solidFill>
                <a:srgbClr val="FF0000"/>
              </a:solidFill>
            </a:endParaRPr>
          </a:p>
        </p:txBody>
      </p:sp>
      <p:pic>
        <p:nvPicPr>
          <p:cNvPr id="34818" name="Picture 2" descr="Afficher l'image d'origine"/>
          <p:cNvPicPr>
            <a:picLocks noChangeAspect="1" noChangeArrowheads="1"/>
          </p:cNvPicPr>
          <p:nvPr/>
        </p:nvPicPr>
        <p:blipFill>
          <a:blip r:embed="rId2" cstate="print"/>
          <a:srcRect/>
          <a:stretch>
            <a:fillRect/>
          </a:stretch>
        </p:blipFill>
        <p:spPr bwMode="auto">
          <a:xfrm>
            <a:off x="4643439" y="3176610"/>
            <a:ext cx="4071965" cy="3467100"/>
          </a:xfrm>
          <a:prstGeom prst="rect">
            <a:avLst/>
          </a:prstGeom>
          <a:noFill/>
        </p:spPr>
      </p:pic>
      <p:pic>
        <p:nvPicPr>
          <p:cNvPr id="34820" name="Picture 4" descr="Afficher l'image d'origine"/>
          <p:cNvPicPr>
            <a:picLocks noChangeAspect="1" noChangeArrowheads="1"/>
          </p:cNvPicPr>
          <p:nvPr/>
        </p:nvPicPr>
        <p:blipFill>
          <a:blip r:embed="rId3" cstate="print"/>
          <a:srcRect/>
          <a:stretch>
            <a:fillRect/>
          </a:stretch>
        </p:blipFill>
        <p:spPr bwMode="auto">
          <a:xfrm>
            <a:off x="357158" y="3171824"/>
            <a:ext cx="2952750" cy="3686176"/>
          </a:xfrm>
          <a:prstGeom prst="rect">
            <a:avLst/>
          </a:prstGeom>
          <a:noFill/>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chniqu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TotalTime>
  <Words>3125</Words>
  <Application>Microsoft Office PowerPoint</Application>
  <PresentationFormat>Affichage à l'écran (4:3)</PresentationFormat>
  <Paragraphs>150</Paragraphs>
  <Slides>39</Slides>
  <Notes>1</Notes>
  <HiddenSlides>0</HiddenSlides>
  <MMClips>0</MMClips>
  <ScaleCrop>false</ScaleCrop>
  <HeadingPairs>
    <vt:vector size="4" baseType="variant">
      <vt:variant>
        <vt:lpstr>Thème</vt:lpstr>
      </vt:variant>
      <vt:variant>
        <vt:i4>1</vt:i4>
      </vt:variant>
      <vt:variant>
        <vt:lpstr>Titres des diapositives</vt:lpstr>
      </vt:variant>
      <vt:variant>
        <vt:i4>39</vt:i4>
      </vt:variant>
    </vt:vector>
  </HeadingPairs>
  <TitlesOfParts>
    <vt:vector size="40" baseType="lpstr">
      <vt:lpstr>Technique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vector>
  </TitlesOfParts>
  <Company>Merouani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Yazid</dc:creator>
  <cp:lastModifiedBy>WWW</cp:lastModifiedBy>
  <cp:revision>65</cp:revision>
  <dcterms:created xsi:type="dcterms:W3CDTF">2014-01-27T17:10:20Z</dcterms:created>
  <dcterms:modified xsi:type="dcterms:W3CDTF">2018-04-29T08:27:03Z</dcterms:modified>
</cp:coreProperties>
</file>